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39" r:id="rId1"/>
  </p:sldMasterIdLst>
  <p:notesMasterIdLst>
    <p:notesMasterId r:id="rId26"/>
  </p:notesMasterIdLst>
  <p:sldIdLst>
    <p:sldId id="256" r:id="rId2"/>
    <p:sldId id="257" r:id="rId3"/>
    <p:sldId id="415" r:id="rId4"/>
    <p:sldId id="417" r:id="rId5"/>
    <p:sldId id="416" r:id="rId6"/>
    <p:sldId id="418" r:id="rId7"/>
    <p:sldId id="419" r:id="rId8"/>
    <p:sldId id="420" r:id="rId9"/>
    <p:sldId id="421" r:id="rId10"/>
    <p:sldId id="422" r:id="rId11"/>
    <p:sldId id="423" r:id="rId12"/>
    <p:sldId id="424" r:id="rId13"/>
    <p:sldId id="425" r:id="rId14"/>
    <p:sldId id="426" r:id="rId15"/>
    <p:sldId id="427" r:id="rId16"/>
    <p:sldId id="436" r:id="rId17"/>
    <p:sldId id="428" r:id="rId18"/>
    <p:sldId id="429" r:id="rId19"/>
    <p:sldId id="432" r:id="rId20"/>
    <p:sldId id="430" r:id="rId21"/>
    <p:sldId id="433" r:id="rId22"/>
    <p:sldId id="434" r:id="rId23"/>
    <p:sldId id="435" r:id="rId24"/>
    <p:sldId id="266" r:id="rId25"/>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FF1"/>
    <a:srgbClr val="D8DDE3"/>
    <a:srgbClr val="EE96AB"/>
    <a:srgbClr val="E8728E"/>
    <a:srgbClr val="008E40"/>
    <a:srgbClr val="0081E2"/>
    <a:srgbClr val="7E97AD"/>
    <a:srgbClr val="000000"/>
    <a:srgbClr val="FFC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84" autoAdjust="0"/>
    <p:restoredTop sz="94707" autoAdjust="0"/>
  </p:normalViewPr>
  <p:slideViewPr>
    <p:cSldViewPr>
      <p:cViewPr varScale="1">
        <p:scale>
          <a:sx n="73" d="100"/>
          <a:sy n="73" d="100"/>
        </p:scale>
        <p:origin x="111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F419BFEA-6877-42B6-9713-AC415327C300}" type="datetimeFigureOut">
              <a:rPr lang="he-IL"/>
              <a:pPr>
                <a:defRPr/>
              </a:pPr>
              <a:t>כ"א/אב/תשפ"ב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C7DD3-F76D-49BF-9DB2-E62C3891E69E}" type="slidenum">
              <a:rPr lang="en-US" smtClean="0"/>
              <a:t>‹#›</a:t>
            </a:fld>
            <a:endParaRPr lang="en-US"/>
          </a:p>
        </p:txBody>
      </p:sp>
    </p:spTree>
    <p:extLst>
      <p:ext uri="{BB962C8B-B14F-4D97-AF65-F5344CB8AC3E}">
        <p14:creationId xmlns:p14="http://schemas.microsoft.com/office/powerpoint/2010/main" val="3434650511"/>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2</a:t>
            </a:fld>
            <a:endParaRPr lang="en-US"/>
          </a:p>
        </p:txBody>
      </p:sp>
    </p:spTree>
    <p:extLst>
      <p:ext uri="{BB962C8B-B14F-4D97-AF65-F5344CB8AC3E}">
        <p14:creationId xmlns:p14="http://schemas.microsoft.com/office/powerpoint/2010/main" val="147085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11</a:t>
            </a:fld>
            <a:endParaRPr lang="en-US"/>
          </a:p>
        </p:txBody>
      </p:sp>
    </p:spTree>
    <p:extLst>
      <p:ext uri="{BB962C8B-B14F-4D97-AF65-F5344CB8AC3E}">
        <p14:creationId xmlns:p14="http://schemas.microsoft.com/office/powerpoint/2010/main" val="145093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12</a:t>
            </a:fld>
            <a:endParaRPr lang="en-US"/>
          </a:p>
        </p:txBody>
      </p:sp>
    </p:spTree>
    <p:extLst>
      <p:ext uri="{BB962C8B-B14F-4D97-AF65-F5344CB8AC3E}">
        <p14:creationId xmlns:p14="http://schemas.microsoft.com/office/powerpoint/2010/main" val="172715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13</a:t>
            </a:fld>
            <a:endParaRPr lang="en-US"/>
          </a:p>
        </p:txBody>
      </p:sp>
    </p:spTree>
    <p:extLst>
      <p:ext uri="{BB962C8B-B14F-4D97-AF65-F5344CB8AC3E}">
        <p14:creationId xmlns:p14="http://schemas.microsoft.com/office/powerpoint/2010/main" val="394910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14</a:t>
            </a:fld>
            <a:endParaRPr lang="en-US"/>
          </a:p>
        </p:txBody>
      </p:sp>
    </p:spTree>
    <p:extLst>
      <p:ext uri="{BB962C8B-B14F-4D97-AF65-F5344CB8AC3E}">
        <p14:creationId xmlns:p14="http://schemas.microsoft.com/office/powerpoint/2010/main" val="724022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15</a:t>
            </a:fld>
            <a:endParaRPr lang="en-US"/>
          </a:p>
        </p:txBody>
      </p:sp>
    </p:spTree>
    <p:extLst>
      <p:ext uri="{BB962C8B-B14F-4D97-AF65-F5344CB8AC3E}">
        <p14:creationId xmlns:p14="http://schemas.microsoft.com/office/powerpoint/2010/main" val="2288811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16</a:t>
            </a:fld>
            <a:endParaRPr lang="en-US"/>
          </a:p>
        </p:txBody>
      </p:sp>
    </p:spTree>
    <p:extLst>
      <p:ext uri="{BB962C8B-B14F-4D97-AF65-F5344CB8AC3E}">
        <p14:creationId xmlns:p14="http://schemas.microsoft.com/office/powerpoint/2010/main" val="38110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17</a:t>
            </a:fld>
            <a:endParaRPr lang="en-US"/>
          </a:p>
        </p:txBody>
      </p:sp>
    </p:spTree>
    <p:extLst>
      <p:ext uri="{BB962C8B-B14F-4D97-AF65-F5344CB8AC3E}">
        <p14:creationId xmlns:p14="http://schemas.microsoft.com/office/powerpoint/2010/main" val="465531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18</a:t>
            </a:fld>
            <a:endParaRPr lang="en-US"/>
          </a:p>
        </p:txBody>
      </p:sp>
    </p:spTree>
    <p:extLst>
      <p:ext uri="{BB962C8B-B14F-4D97-AF65-F5344CB8AC3E}">
        <p14:creationId xmlns:p14="http://schemas.microsoft.com/office/powerpoint/2010/main" val="32994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19</a:t>
            </a:fld>
            <a:endParaRPr lang="en-US"/>
          </a:p>
        </p:txBody>
      </p:sp>
    </p:spTree>
    <p:extLst>
      <p:ext uri="{BB962C8B-B14F-4D97-AF65-F5344CB8AC3E}">
        <p14:creationId xmlns:p14="http://schemas.microsoft.com/office/powerpoint/2010/main" val="168223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20</a:t>
            </a:fld>
            <a:endParaRPr lang="en-US"/>
          </a:p>
        </p:txBody>
      </p:sp>
    </p:spTree>
    <p:extLst>
      <p:ext uri="{BB962C8B-B14F-4D97-AF65-F5344CB8AC3E}">
        <p14:creationId xmlns:p14="http://schemas.microsoft.com/office/powerpoint/2010/main" val="234291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3</a:t>
            </a:fld>
            <a:endParaRPr lang="en-US"/>
          </a:p>
        </p:txBody>
      </p:sp>
    </p:spTree>
    <p:extLst>
      <p:ext uri="{BB962C8B-B14F-4D97-AF65-F5344CB8AC3E}">
        <p14:creationId xmlns:p14="http://schemas.microsoft.com/office/powerpoint/2010/main" val="242024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21</a:t>
            </a:fld>
            <a:endParaRPr lang="en-US"/>
          </a:p>
        </p:txBody>
      </p:sp>
    </p:spTree>
    <p:extLst>
      <p:ext uri="{BB962C8B-B14F-4D97-AF65-F5344CB8AC3E}">
        <p14:creationId xmlns:p14="http://schemas.microsoft.com/office/powerpoint/2010/main" val="2627575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22</a:t>
            </a:fld>
            <a:endParaRPr lang="en-US"/>
          </a:p>
        </p:txBody>
      </p:sp>
    </p:spTree>
    <p:extLst>
      <p:ext uri="{BB962C8B-B14F-4D97-AF65-F5344CB8AC3E}">
        <p14:creationId xmlns:p14="http://schemas.microsoft.com/office/powerpoint/2010/main" val="81624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23</a:t>
            </a:fld>
            <a:endParaRPr lang="en-US"/>
          </a:p>
        </p:txBody>
      </p:sp>
    </p:spTree>
    <p:extLst>
      <p:ext uri="{BB962C8B-B14F-4D97-AF65-F5344CB8AC3E}">
        <p14:creationId xmlns:p14="http://schemas.microsoft.com/office/powerpoint/2010/main" val="489674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xfrm>
            <a:off x="1588" y="8685213"/>
            <a:ext cx="2971800" cy="457200"/>
          </a:xfrm>
          <a:prstGeom prst="rect">
            <a:avLst/>
          </a:prstGeom>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D6509A21-BFE2-4DDA-8BC4-5F6A87374D70}" type="slidenum">
              <a:rPr lang="he-IL">
                <a:latin typeface="Times New Roman" pitchFamily="18" charset="0"/>
                <a:cs typeface="Times New Roman" pitchFamily="18" charset="0"/>
              </a:rPr>
              <a:pPr eaLnBrk="0" fontAlgn="base" hangingPunct="0">
                <a:spcBef>
                  <a:spcPct val="0"/>
                </a:spcBef>
                <a:spcAft>
                  <a:spcPct val="0"/>
                </a:spcAft>
              </a:pPr>
              <a:t>24</a:t>
            </a:fld>
            <a:endParaRPr lang="en-US">
              <a:latin typeface="Times New Roman" pitchFamily="18" charset="0"/>
              <a:cs typeface="Times New Roman" pitchFamily="18"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he-IL"/>
          </a:p>
        </p:txBody>
      </p:sp>
    </p:spTree>
    <p:extLst>
      <p:ext uri="{BB962C8B-B14F-4D97-AF65-F5344CB8AC3E}">
        <p14:creationId xmlns:p14="http://schemas.microsoft.com/office/powerpoint/2010/main" val="243003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4</a:t>
            </a:fld>
            <a:endParaRPr lang="en-US"/>
          </a:p>
        </p:txBody>
      </p:sp>
    </p:spTree>
    <p:extLst>
      <p:ext uri="{BB962C8B-B14F-4D97-AF65-F5344CB8AC3E}">
        <p14:creationId xmlns:p14="http://schemas.microsoft.com/office/powerpoint/2010/main" val="336178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5</a:t>
            </a:fld>
            <a:endParaRPr lang="en-US"/>
          </a:p>
        </p:txBody>
      </p:sp>
    </p:spTree>
    <p:extLst>
      <p:ext uri="{BB962C8B-B14F-4D97-AF65-F5344CB8AC3E}">
        <p14:creationId xmlns:p14="http://schemas.microsoft.com/office/powerpoint/2010/main" val="220798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6</a:t>
            </a:fld>
            <a:endParaRPr lang="en-US"/>
          </a:p>
        </p:txBody>
      </p:sp>
    </p:spTree>
    <p:extLst>
      <p:ext uri="{BB962C8B-B14F-4D97-AF65-F5344CB8AC3E}">
        <p14:creationId xmlns:p14="http://schemas.microsoft.com/office/powerpoint/2010/main" val="157437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7</a:t>
            </a:fld>
            <a:endParaRPr lang="en-US"/>
          </a:p>
        </p:txBody>
      </p:sp>
    </p:spTree>
    <p:extLst>
      <p:ext uri="{BB962C8B-B14F-4D97-AF65-F5344CB8AC3E}">
        <p14:creationId xmlns:p14="http://schemas.microsoft.com/office/powerpoint/2010/main" val="1824334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8</a:t>
            </a:fld>
            <a:endParaRPr lang="en-US"/>
          </a:p>
        </p:txBody>
      </p:sp>
    </p:spTree>
    <p:extLst>
      <p:ext uri="{BB962C8B-B14F-4D97-AF65-F5344CB8AC3E}">
        <p14:creationId xmlns:p14="http://schemas.microsoft.com/office/powerpoint/2010/main" val="333612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9</a:t>
            </a:fld>
            <a:endParaRPr lang="en-US"/>
          </a:p>
        </p:txBody>
      </p:sp>
    </p:spTree>
    <p:extLst>
      <p:ext uri="{BB962C8B-B14F-4D97-AF65-F5344CB8AC3E}">
        <p14:creationId xmlns:p14="http://schemas.microsoft.com/office/powerpoint/2010/main" val="51620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C7DD3-F76D-49BF-9DB2-E62C3891E69E}" type="slidenum">
              <a:rPr lang="en-US" smtClean="0"/>
              <a:t>10</a:t>
            </a:fld>
            <a:endParaRPr lang="en-US"/>
          </a:p>
        </p:txBody>
      </p:sp>
    </p:spTree>
    <p:extLst>
      <p:ext uri="{BB962C8B-B14F-4D97-AF65-F5344CB8AC3E}">
        <p14:creationId xmlns:p14="http://schemas.microsoft.com/office/powerpoint/2010/main" val="253865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אליפסה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אליפסה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כותרת 13"/>
          <p:cNvSpPr>
            <a:spLocks noGrp="1"/>
          </p:cNvSpPr>
          <p:nvPr>
            <p:ph type="ctrTitle"/>
          </p:nvPr>
        </p:nvSpPr>
        <p:spPr>
          <a:xfrm>
            <a:off x="1432560" y="359898"/>
            <a:ext cx="7406640" cy="1472184"/>
          </a:xfrm>
        </p:spPr>
        <p:txBody>
          <a:bodyPr anchor="b"/>
          <a:lstStyle>
            <a:lvl1pPr algn="l">
              <a:defRPr/>
            </a:lvl1pPr>
            <a:extLst/>
          </a:lstStyle>
          <a:p>
            <a:r>
              <a:rPr lang="he-IL"/>
              <a:t>לחץ כדי לערוך סגנון כותרת של תבנית בסיס</a:t>
            </a:r>
            <a:endParaRPr lang="en-US"/>
          </a:p>
        </p:txBody>
      </p:sp>
      <p:sp>
        <p:nvSpPr>
          <p:cNvPr id="22" name="כותרת משנה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e-IL"/>
              <a:t>לחץ כדי לערוך סגנון כותרת משנה של תבנית בסיס</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a:xfrm>
            <a:off x="6384925" y="6305550"/>
            <a:ext cx="2133600" cy="476250"/>
          </a:xfrm>
          <a:prstGeom prst="rect">
            <a:avLst/>
          </a:prstGeom>
        </p:spPr>
        <p:txBody>
          <a:bodyPr/>
          <a:lstStyle>
            <a:lvl1pPr>
              <a:defRPr/>
            </a:lvl1pPr>
            <a:extLst/>
          </a:lstStyle>
          <a:p>
            <a:pPr>
              <a:defRPr/>
            </a:pPr>
            <a:fld id="{0A9DB0CB-8647-4D4A-976B-BFC6012D3F2B}" type="datetime3">
              <a:rPr lang="en-US" smtClean="0"/>
              <a:t>18 August 2022</a:t>
            </a:fld>
            <a:endParaRPr lang="he-IL"/>
          </a:p>
        </p:txBody>
      </p:sp>
      <p:sp>
        <p:nvSpPr>
          <p:cNvPr id="5" name="מציין מיקום של כותרת תחתונה 4"/>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he-IL"/>
          </a:p>
        </p:txBody>
      </p:sp>
      <p:sp>
        <p:nvSpPr>
          <p:cNvPr id="6" name="מציין מיקום של מספר שקופית 5"/>
          <p:cNvSpPr>
            <a:spLocks noGrp="1"/>
          </p:cNvSpPr>
          <p:nvPr>
            <p:ph type="sldNum" sz="quarter" idx="12"/>
          </p:nvPr>
        </p:nvSpPr>
        <p:spPr>
          <a:xfrm>
            <a:off x="8613775" y="6305550"/>
            <a:ext cx="457200" cy="476250"/>
          </a:xfrm>
          <a:prstGeom prst="rect">
            <a:avLst/>
          </a:prstGeom>
        </p:spPr>
        <p:txBody>
          <a:bodyPr/>
          <a:lstStyle>
            <a:lvl1pPr fontAlgn="auto">
              <a:spcBef>
                <a:spcPts val="0"/>
              </a:spcBef>
              <a:spcAft>
                <a:spcPts val="0"/>
              </a:spcAft>
              <a:defRPr>
                <a:solidFill>
                  <a:schemeClr val="bg2">
                    <a:shade val="50000"/>
                    <a:satMod val="200000"/>
                  </a:schemeClr>
                </a:solidFill>
                <a:latin typeface="+mn-lt"/>
                <a:cs typeface="+mn-cs"/>
              </a:defRPr>
            </a:lvl1pPr>
            <a:extLst/>
          </a:lstStyle>
          <a:p>
            <a:pPr>
              <a:defRPr/>
            </a:pPr>
            <a:fld id="{D934EFD3-19D3-4CF5-8B82-A55BC6D5D187}"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274639"/>
            <a:ext cx="1828800" cy="5851525"/>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1143000" y="274640"/>
            <a:ext cx="55626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a:xfrm>
            <a:off x="6384925" y="6305550"/>
            <a:ext cx="2133600" cy="476250"/>
          </a:xfrm>
          <a:prstGeom prst="rect">
            <a:avLst/>
          </a:prstGeom>
        </p:spPr>
        <p:txBody>
          <a:bodyPr/>
          <a:lstStyle>
            <a:lvl1pPr>
              <a:defRPr/>
            </a:lvl1pPr>
            <a:extLst/>
          </a:lstStyle>
          <a:p>
            <a:pPr>
              <a:defRPr/>
            </a:pPr>
            <a:fld id="{ED2D726B-A1CD-479B-8161-64E0CA9ADC5F}" type="datetime3">
              <a:rPr lang="en-US" smtClean="0"/>
              <a:t>18 August 2022</a:t>
            </a:fld>
            <a:endParaRPr lang="he-IL"/>
          </a:p>
        </p:txBody>
      </p:sp>
      <p:sp>
        <p:nvSpPr>
          <p:cNvPr id="5" name="מציין מיקום של כותרת תחתונה 4"/>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he-IL"/>
          </a:p>
        </p:txBody>
      </p:sp>
      <p:sp>
        <p:nvSpPr>
          <p:cNvPr id="6" name="מציין מיקום של מספר שקופית 5"/>
          <p:cNvSpPr>
            <a:spLocks noGrp="1"/>
          </p:cNvSpPr>
          <p:nvPr>
            <p:ph type="sldNum" sz="quarter" idx="12"/>
          </p:nvPr>
        </p:nvSpPr>
        <p:spPr>
          <a:xfrm>
            <a:off x="8613775" y="6305550"/>
            <a:ext cx="457200" cy="476250"/>
          </a:xfrm>
          <a:prstGeom prst="rect">
            <a:avLst/>
          </a:prstGeom>
        </p:spPr>
        <p:txBody>
          <a:bodyPr/>
          <a:lstStyle>
            <a:lvl1pPr fontAlgn="auto">
              <a:spcBef>
                <a:spcPts val="0"/>
              </a:spcBef>
              <a:spcAft>
                <a:spcPts val="0"/>
              </a:spcAft>
              <a:defRPr>
                <a:solidFill>
                  <a:schemeClr val="bg2">
                    <a:shade val="50000"/>
                    <a:satMod val="200000"/>
                  </a:schemeClr>
                </a:solidFill>
                <a:latin typeface="+mn-lt"/>
                <a:cs typeface="+mn-cs"/>
              </a:defRPr>
            </a:lvl1pPr>
            <a:extLst/>
          </a:lstStyle>
          <a:p>
            <a:pPr>
              <a:defRPr/>
            </a:pPr>
            <a:fld id="{40718692-D7EF-4E64-9353-080F8A3D9E96}" type="slidenum">
              <a:rPr lang="he-IL"/>
              <a:pPr>
                <a:defRPr/>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שקופית כותרת">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מלבן 4"/>
          <p:cNvSpPr/>
          <p:nvPr userDrawn="1"/>
        </p:nvSpPr>
        <p:spPr>
          <a:xfrm>
            <a:off x="971600" y="6419857"/>
            <a:ext cx="8568952" cy="423193"/>
          </a:xfrm>
          <a:prstGeom prst="rect">
            <a:avLst/>
          </a:prstGeom>
        </p:spPr>
        <p:txBody>
          <a:bodyPr wrap="square">
            <a:spAutoFit/>
          </a:bodyPr>
          <a:lstStyle/>
          <a:p>
            <a:pPr algn="l" rtl="0" eaLnBrk="0" fontAlgn="auto" hangingPunct="0">
              <a:spcBef>
                <a:spcPts val="0"/>
              </a:spcBef>
              <a:spcAft>
                <a:spcPts val="0"/>
              </a:spcAft>
              <a:defRPr/>
            </a:pPr>
            <a:r>
              <a:rPr lang="en-US" sz="1100" b="1" dirty="0">
                <a:solidFill>
                  <a:schemeClr val="accent2">
                    <a:lumMod val="50000"/>
                  </a:schemeClr>
                </a:solidFill>
                <a:latin typeface="Arial" charset="0"/>
                <a:cs typeface="Arial" charset="0"/>
              </a:rPr>
              <a:t>Designing mathematics-based programming problems activities</a:t>
            </a:r>
            <a:br>
              <a:rPr lang="en-US" sz="1100" b="1" dirty="0">
                <a:solidFill>
                  <a:schemeClr val="accent2">
                    <a:lumMod val="50000"/>
                  </a:schemeClr>
                </a:solidFill>
                <a:latin typeface="Arial" charset="0"/>
                <a:cs typeface="Arial" charset="0"/>
              </a:rPr>
            </a:br>
            <a:r>
              <a:rPr kumimoji="1" lang="en-US" sz="1050" b="1" dirty="0" err="1">
                <a:solidFill>
                  <a:schemeClr val="accent3">
                    <a:lumMod val="50000"/>
                  </a:schemeClr>
                </a:solidFill>
                <a:latin typeface="Times New Roman" pitchFamily="18" charset="0"/>
              </a:rPr>
              <a:t>Wajeeh</a:t>
            </a:r>
            <a:r>
              <a:rPr kumimoji="1" lang="en-US" sz="1050" b="1" dirty="0">
                <a:solidFill>
                  <a:schemeClr val="accent3">
                    <a:lumMod val="50000"/>
                  </a:schemeClr>
                </a:solidFill>
                <a:latin typeface="Times New Roman" pitchFamily="18" charset="0"/>
              </a:rPr>
              <a:t> Daher, Nimer </a:t>
            </a:r>
            <a:r>
              <a:rPr kumimoji="1" lang="en-US" sz="1050" b="1" dirty="0" err="1">
                <a:solidFill>
                  <a:schemeClr val="accent3">
                    <a:lumMod val="50000"/>
                  </a:schemeClr>
                </a:solidFill>
                <a:latin typeface="Times New Roman" pitchFamily="18" charset="0"/>
              </a:rPr>
              <a:t>Baya’a</a:t>
            </a:r>
            <a:r>
              <a:rPr kumimoji="1" lang="en-US" sz="1050" b="1" dirty="0">
                <a:solidFill>
                  <a:schemeClr val="accent3">
                    <a:lumMod val="50000"/>
                  </a:schemeClr>
                </a:solidFill>
                <a:latin typeface="Times New Roman" pitchFamily="18" charset="0"/>
              </a:rPr>
              <a:t> and </a:t>
            </a:r>
            <a:r>
              <a:rPr kumimoji="1" lang="en-US" sz="1050" b="1" dirty="0" err="1">
                <a:solidFill>
                  <a:schemeClr val="accent3">
                    <a:lumMod val="50000"/>
                  </a:schemeClr>
                </a:solidFill>
                <a:latin typeface="Times New Roman" pitchFamily="18" charset="0"/>
              </a:rPr>
              <a:t>Otman</a:t>
            </a:r>
            <a:r>
              <a:rPr kumimoji="1" lang="en-US" sz="1050" b="1" dirty="0">
                <a:solidFill>
                  <a:schemeClr val="accent3">
                    <a:lumMod val="50000"/>
                  </a:schemeClr>
                </a:solidFill>
                <a:latin typeface="Times New Roman" pitchFamily="18" charset="0"/>
              </a:rPr>
              <a:t> Jaber – </a:t>
            </a:r>
            <a:r>
              <a:rPr kumimoji="1" lang="en-US" sz="1050" b="1" dirty="0">
                <a:solidFill>
                  <a:schemeClr val="accent3">
                    <a:lumMod val="50000"/>
                  </a:schemeClr>
                </a:solidFill>
                <a:latin typeface="Times New Roman" pitchFamily="18" charset="0"/>
                <a:cs typeface="David" pitchFamily="2" charset="-79"/>
              </a:rPr>
              <a:t>Al-Qasemi Academic College</a:t>
            </a:r>
            <a:r>
              <a:rPr kumimoji="1" lang="en-US" sz="1050" b="1" dirty="0">
                <a:solidFill>
                  <a:schemeClr val="accent3">
                    <a:lumMod val="50000"/>
                  </a:schemeClr>
                </a:solidFill>
                <a:latin typeface="Times New Roman" pitchFamily="18" charset="0"/>
                <a:cs typeface="Times New Roman" pitchFamily="18" charset="0"/>
              </a:rPr>
              <a:t> of Education + An-Najah National University</a:t>
            </a:r>
            <a:endParaRPr kumimoji="1" lang="he-IL" sz="1050" b="1" dirty="0">
              <a:solidFill>
                <a:schemeClr val="accent3">
                  <a:lumMod val="50000"/>
                </a:schemeClr>
              </a:solidFill>
              <a:latin typeface="Times New Roman" pitchFamily="18" charset="0"/>
              <a:cs typeface="Times New Roman" pitchFamily="18" charset="0"/>
            </a:endParaRPr>
          </a:p>
        </p:txBody>
      </p:sp>
      <p:sp>
        <p:nvSpPr>
          <p:cNvPr id="6" name="Text Box 12"/>
          <p:cNvSpPr txBox="1">
            <a:spLocks noChangeArrowheads="1"/>
          </p:cNvSpPr>
          <p:nvPr userDrawn="1"/>
        </p:nvSpPr>
        <p:spPr bwMode="auto">
          <a:xfrm>
            <a:off x="0" y="31750"/>
            <a:ext cx="8964488" cy="277768"/>
          </a:xfrm>
          <a:prstGeom prst="rect">
            <a:avLst/>
          </a:prstGeom>
          <a:noFill/>
          <a:ln w="12700" cap="sq">
            <a:noFill/>
            <a:miter lim="800000"/>
            <a:headEnd type="none" w="sm" len="sm"/>
            <a:tailEnd type="none" w="sm" len="sm"/>
          </a:ln>
          <a:effectLst/>
        </p:spPr>
        <p:txBody>
          <a:bodyPr wrap="square">
            <a:spAutoFit/>
          </a:bodyPr>
          <a:lstStyle/>
          <a:p>
            <a:pPr algn="l" rtl="0" eaLnBrk="0" fontAlgn="auto" hangingPunct="0">
              <a:lnSpc>
                <a:spcPct val="120000"/>
              </a:lnSpc>
              <a:spcBef>
                <a:spcPts val="0"/>
              </a:spcBef>
              <a:spcAft>
                <a:spcPts val="0"/>
              </a:spcAft>
              <a:buClr>
                <a:schemeClr val="accent2"/>
              </a:buClr>
              <a:buSzPct val="80000"/>
              <a:buFont typeface="Wingdings" pitchFamily="2" charset="2"/>
              <a:buNone/>
              <a:defRPr/>
            </a:pPr>
            <a:r>
              <a:rPr kumimoji="1" lang="en-US" sz="1100" b="1" dirty="0">
                <a:solidFill>
                  <a:schemeClr val="bg2">
                    <a:lumMod val="75000"/>
                  </a:schemeClr>
                </a:solidFill>
                <a:latin typeface="Times New Roman" pitchFamily="18" charset="0"/>
              </a:rPr>
              <a:t>                            42</a:t>
            </a:r>
            <a:r>
              <a:rPr kumimoji="1" lang="en-US" sz="1100" b="1" baseline="30000" dirty="0">
                <a:solidFill>
                  <a:schemeClr val="bg2">
                    <a:lumMod val="75000"/>
                  </a:schemeClr>
                </a:solidFill>
                <a:latin typeface="Times New Roman" pitchFamily="18" charset="0"/>
              </a:rPr>
              <a:t>nd </a:t>
            </a:r>
            <a:r>
              <a:rPr kumimoji="1" lang="en-US" sz="1100" b="1" dirty="0">
                <a:solidFill>
                  <a:schemeClr val="bg2">
                    <a:lumMod val="75000"/>
                  </a:schemeClr>
                </a:solidFill>
                <a:latin typeface="Times New Roman" pitchFamily="18" charset="0"/>
              </a:rPr>
              <a:t>Education, Social Sciences, Humanities and Business Management” (ESSHBM-22) , </a:t>
            </a:r>
            <a:r>
              <a:rPr kumimoji="1" lang="en-US" sz="1100" b="1" kern="1200" dirty="0">
                <a:solidFill>
                  <a:schemeClr val="accent6">
                    <a:lumMod val="75000"/>
                  </a:schemeClr>
                </a:solidFill>
                <a:latin typeface="Times New Roman" pitchFamily="18" charset="0"/>
                <a:ea typeface="+mn-ea"/>
                <a:cs typeface="Arial" charset="0"/>
              </a:rPr>
              <a:t>August 18-19, 2022, Istanbul, Turkey</a:t>
            </a:r>
          </a:p>
        </p:txBody>
      </p:sp>
      <p:sp>
        <p:nvSpPr>
          <p:cNvPr id="7" name="Line 12"/>
          <p:cNvSpPr>
            <a:spLocks noChangeShapeType="1"/>
          </p:cNvSpPr>
          <p:nvPr userDrawn="1"/>
        </p:nvSpPr>
        <p:spPr bwMode="auto">
          <a:xfrm>
            <a:off x="0" y="333375"/>
            <a:ext cx="9144000"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lgn="l" rtl="0" fontAlgn="auto">
              <a:spcBef>
                <a:spcPts val="0"/>
              </a:spcBef>
              <a:spcAft>
                <a:spcPts val="0"/>
              </a:spcAft>
              <a:defRPr/>
            </a:pPr>
            <a:endParaRPr lang="he-IL" b="1" dirty="0">
              <a:ln w="12700">
                <a:solidFill>
                  <a:schemeClr val="bg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8" name="Line 13"/>
          <p:cNvSpPr>
            <a:spLocks noChangeShapeType="1"/>
          </p:cNvSpPr>
          <p:nvPr userDrawn="1"/>
        </p:nvSpPr>
        <p:spPr bwMode="auto">
          <a:xfrm>
            <a:off x="0" y="1200150"/>
            <a:ext cx="6588224"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he-IL">
              <a:latin typeface="Arial" charset="0"/>
            </a:endParaRPr>
          </a:p>
        </p:txBody>
      </p:sp>
      <p:sp>
        <p:nvSpPr>
          <p:cNvPr id="3" name="מציין מיקום תוכן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extLst/>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18" name="Title 17"/>
          <p:cNvSpPr>
            <a:spLocks noGrp="1"/>
          </p:cNvSpPr>
          <p:nvPr>
            <p:ph type="title"/>
          </p:nvPr>
        </p:nvSpPr>
        <p:spPr/>
        <p:txBody>
          <a:bodyPr/>
          <a:lstStyle/>
          <a:p>
            <a:r>
              <a:rPr lang="en-US" dirty="0"/>
              <a:t>Click to edit Master title style</a:t>
            </a:r>
          </a:p>
        </p:txBody>
      </p:sp>
      <p:sp>
        <p:nvSpPr>
          <p:cNvPr id="12" name="Line 12"/>
          <p:cNvSpPr>
            <a:spLocks noChangeShapeType="1"/>
          </p:cNvSpPr>
          <p:nvPr userDrawn="1"/>
        </p:nvSpPr>
        <p:spPr bwMode="auto">
          <a:xfrm>
            <a:off x="0" y="6381328"/>
            <a:ext cx="9144000"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lgn="l" rtl="0" fontAlgn="auto">
              <a:spcBef>
                <a:spcPts val="0"/>
              </a:spcBef>
              <a:spcAft>
                <a:spcPts val="0"/>
              </a:spcAft>
              <a:defRPr/>
            </a:pPr>
            <a:endParaRPr lang="he-IL" b="1" dirty="0">
              <a:ln w="12700">
                <a:solidFill>
                  <a:schemeClr val="bg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מלבן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מלבן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אליפסה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אליפסה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כותרת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e-IL"/>
              <a:t>לחץ כדי לערוך סגנונות טקסט של תבנית בסיס</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a:xfrm>
            <a:off x="6384925" y="6305550"/>
            <a:ext cx="2133600" cy="476250"/>
          </a:xfrm>
          <a:prstGeom prst="rect">
            <a:avLst/>
          </a:prstGeom>
        </p:spPr>
        <p:txBody>
          <a:bodyPr/>
          <a:lstStyle>
            <a:lvl1pPr>
              <a:defRPr/>
            </a:lvl1pPr>
            <a:extLst/>
          </a:lstStyle>
          <a:p>
            <a:pPr>
              <a:defRPr/>
            </a:pPr>
            <a:fld id="{3D10D7ED-3EF8-47EB-9468-8C546BE256C0}" type="datetime3">
              <a:rPr lang="en-US" smtClean="0"/>
              <a:t>18 August 2022</a:t>
            </a:fld>
            <a:endParaRPr lang="he-IL"/>
          </a:p>
        </p:txBody>
      </p:sp>
      <p:sp>
        <p:nvSpPr>
          <p:cNvPr id="6" name="מציין מיקום של כותרת תחתונה 5"/>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he-IL"/>
          </a:p>
        </p:txBody>
      </p:sp>
      <p:sp>
        <p:nvSpPr>
          <p:cNvPr id="7" name="מציין מיקום של מספר שקופית 6"/>
          <p:cNvSpPr>
            <a:spLocks noGrp="1"/>
          </p:cNvSpPr>
          <p:nvPr>
            <p:ph type="sldNum" sz="quarter" idx="12"/>
          </p:nvPr>
        </p:nvSpPr>
        <p:spPr>
          <a:xfrm>
            <a:off x="8613775" y="6305550"/>
            <a:ext cx="457200" cy="476250"/>
          </a:xfrm>
          <a:prstGeom prst="rect">
            <a:avLst/>
          </a:prstGeom>
        </p:spPr>
        <p:txBody>
          <a:bodyPr/>
          <a:lstStyle>
            <a:lvl1pPr fontAlgn="auto">
              <a:spcBef>
                <a:spcPts val="0"/>
              </a:spcBef>
              <a:spcAft>
                <a:spcPts val="0"/>
              </a:spcAft>
              <a:defRPr>
                <a:solidFill>
                  <a:schemeClr val="bg2">
                    <a:shade val="50000"/>
                    <a:satMod val="200000"/>
                  </a:schemeClr>
                </a:solidFill>
                <a:latin typeface="+mn-lt"/>
                <a:cs typeface="+mn-cs"/>
              </a:defRPr>
            </a:lvl1pPr>
            <a:extLst/>
          </a:lstStyle>
          <a:p>
            <a:pPr>
              <a:defRPr/>
            </a:pPr>
            <a:fld id="{028768DF-DC44-42D9-B095-B61DAD230D7B}"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160336"/>
            <a:ext cx="8229600" cy="1143000"/>
          </a:xfrm>
        </p:spPr>
        <p:txBody>
          <a:bodyPr/>
          <a:lstStyle>
            <a:lvl1pPr algn="ctr">
              <a:defRPr sz="4500" b="1" cap="none" baseline="0"/>
            </a:lvl1pPr>
            <a:extLst/>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he-IL"/>
              <a:t>לחץ כדי לערוך סגנונות טקסט של תבנית בסיס</a:t>
            </a:r>
          </a:p>
        </p:txBody>
      </p:sp>
      <p:sp>
        <p:nvSpPr>
          <p:cNvPr id="4" name="מציין מיקום טקסט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he-IL"/>
              <a:t>לחץ כדי לערוך סגנונות טקסט של תבנית בסיס</a:t>
            </a:r>
          </a:p>
        </p:txBody>
      </p:sp>
      <p:sp>
        <p:nvSpPr>
          <p:cNvPr id="5" name="מציין מיקום תוכן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תוכן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a:xfrm>
            <a:off x="6384925" y="6305550"/>
            <a:ext cx="2133600" cy="476250"/>
          </a:xfrm>
          <a:prstGeom prst="rect">
            <a:avLst/>
          </a:prstGeom>
        </p:spPr>
        <p:txBody>
          <a:bodyPr/>
          <a:lstStyle>
            <a:lvl1pPr>
              <a:defRPr/>
            </a:lvl1pPr>
            <a:extLst/>
          </a:lstStyle>
          <a:p>
            <a:pPr>
              <a:defRPr/>
            </a:pPr>
            <a:fld id="{37A7E77F-5E8A-4E41-A0B4-B3E91843100E}" type="datetime3">
              <a:rPr lang="en-US" smtClean="0"/>
              <a:t>18 August 2022</a:t>
            </a:fld>
            <a:endParaRPr lang="he-IL"/>
          </a:p>
        </p:txBody>
      </p:sp>
      <p:sp>
        <p:nvSpPr>
          <p:cNvPr id="8" name="מציין מיקום של כותרת תחתונה 7"/>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he-IL"/>
          </a:p>
        </p:txBody>
      </p:sp>
      <p:sp>
        <p:nvSpPr>
          <p:cNvPr id="9" name="מציין מיקום של מספר שקופית 8"/>
          <p:cNvSpPr>
            <a:spLocks noGrp="1"/>
          </p:cNvSpPr>
          <p:nvPr>
            <p:ph type="sldNum" sz="quarter" idx="12"/>
          </p:nvPr>
        </p:nvSpPr>
        <p:spPr>
          <a:xfrm>
            <a:off x="8613775" y="6305550"/>
            <a:ext cx="457200" cy="476250"/>
          </a:xfrm>
          <a:prstGeom prst="rect">
            <a:avLst/>
          </a:prstGeom>
        </p:spPr>
        <p:txBody>
          <a:bodyPr/>
          <a:lstStyle>
            <a:lvl1pPr fontAlgn="auto">
              <a:spcBef>
                <a:spcPts val="0"/>
              </a:spcBef>
              <a:spcAft>
                <a:spcPts val="0"/>
              </a:spcAft>
              <a:defRPr>
                <a:solidFill>
                  <a:schemeClr val="bg2">
                    <a:shade val="50000"/>
                    <a:satMod val="200000"/>
                  </a:schemeClr>
                </a:solidFill>
                <a:latin typeface="+mn-lt"/>
                <a:cs typeface="+mn-cs"/>
              </a:defRPr>
            </a:lvl1pPr>
            <a:extLst/>
          </a:lstStyle>
          <a:p>
            <a:pPr>
              <a:defRPr/>
            </a:pPr>
            <a:fld id="{DECF934E-5EA9-4951-8AB3-9BB0A9EC6C53}"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lstStyle/>
          <a:p>
            <a:r>
              <a:rPr lang="he-IL"/>
              <a:t>לחץ כדי לערוך סגנון כותרת של תבנית בסיס</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3" name="מלבן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he-IL"/>
              <a:t>לחץ כדי לערוך סגנון כותרת של תבנית בסיס</a:t>
            </a:r>
            <a:endParaRPr lang="en-US"/>
          </a:p>
        </p:txBody>
      </p:sp>
      <p:sp>
        <p:nvSpPr>
          <p:cNvPr id="3" name="מציין מיקום טקסט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he-IL"/>
              <a:t>לחץ כדי לערוך סגנונות טקסט של תבנית בסיס</a:t>
            </a:r>
          </a:p>
        </p:txBody>
      </p:sp>
      <p:sp>
        <p:nvSpPr>
          <p:cNvPr id="4" name="מציין מיקום תוכן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5" name="מלבן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gn="l" rtl="0"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תרשים זרימה: תהליך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תרשים זרימה: תהליך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כותרת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he-IL" noProof="0"/>
              <a:t>לחץ על הסמל כדי להוסיף תמונה</a:t>
            </a:r>
            <a:endParaRPr lang="en-US" noProof="0" dirty="0"/>
          </a:p>
        </p:txBody>
      </p:sp>
      <p:sp>
        <p:nvSpPr>
          <p:cNvPr id="4" name="מציין מיקום טקסט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he-IL"/>
              <a:t>לחץ כדי לערוך סגנונות טקסט של תבנית בסיס</a:t>
            </a:r>
          </a:p>
        </p:txBody>
      </p:sp>
      <p:sp>
        <p:nvSpPr>
          <p:cNvPr id="8" name="מציין מיקום של תאריך 4"/>
          <p:cNvSpPr>
            <a:spLocks noGrp="1"/>
          </p:cNvSpPr>
          <p:nvPr>
            <p:ph type="dt" sz="half" idx="10"/>
          </p:nvPr>
        </p:nvSpPr>
        <p:spPr>
          <a:xfrm>
            <a:off x="6384925" y="6305550"/>
            <a:ext cx="2133600" cy="476250"/>
          </a:xfrm>
          <a:prstGeom prst="rect">
            <a:avLst/>
          </a:prstGeom>
        </p:spPr>
        <p:txBody>
          <a:bodyPr/>
          <a:lstStyle>
            <a:lvl1pPr>
              <a:defRPr/>
            </a:lvl1pPr>
            <a:extLst/>
          </a:lstStyle>
          <a:p>
            <a:pPr>
              <a:defRPr/>
            </a:pPr>
            <a:fld id="{28133441-C404-4A9F-BA69-C1A2CEAA85D1}" type="datetime3">
              <a:rPr lang="en-US" smtClean="0"/>
              <a:t>18 August 2022</a:t>
            </a:fld>
            <a:endParaRPr lang="he-IL"/>
          </a:p>
        </p:txBody>
      </p:sp>
      <p:sp>
        <p:nvSpPr>
          <p:cNvPr id="9" name="מציין מיקום של כותרת תחתונה 5"/>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he-IL"/>
          </a:p>
        </p:txBody>
      </p:sp>
      <p:sp>
        <p:nvSpPr>
          <p:cNvPr id="10" name="מציין מיקום של מספר שקופית 6"/>
          <p:cNvSpPr>
            <a:spLocks noGrp="1"/>
          </p:cNvSpPr>
          <p:nvPr>
            <p:ph type="sldNum" sz="quarter" idx="12"/>
          </p:nvPr>
        </p:nvSpPr>
        <p:spPr>
          <a:xfrm>
            <a:off x="8613775" y="6305550"/>
            <a:ext cx="457200" cy="476250"/>
          </a:xfrm>
          <a:prstGeom prst="rect">
            <a:avLst/>
          </a:prstGeom>
        </p:spPr>
        <p:txBody>
          <a:bodyPr/>
          <a:lstStyle>
            <a:lvl1pPr fontAlgn="auto">
              <a:spcBef>
                <a:spcPts val="0"/>
              </a:spcBef>
              <a:spcAft>
                <a:spcPts val="0"/>
              </a:spcAft>
              <a:defRPr>
                <a:solidFill>
                  <a:schemeClr val="bg2">
                    <a:shade val="50000"/>
                    <a:satMod val="200000"/>
                  </a:schemeClr>
                </a:solidFill>
                <a:latin typeface="+mn-lt"/>
                <a:cs typeface="+mn-cs"/>
              </a:defRPr>
            </a:lvl1pPr>
            <a:extLst/>
          </a:lstStyle>
          <a:p>
            <a:pPr>
              <a:defRPr/>
            </a:pPr>
            <a:fld id="{6158E990-2651-4B81-9DED-9FA148D100A9}"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עוגה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אליפסה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טבעת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מלבן 11"/>
          <p:cNvSpPr/>
          <p:nvPr userDrawn="1"/>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מציין מיקום של כותרת 4"/>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he-IL"/>
              <a:t>לחץ כדי לערוך סגנון כותרת של תבנית בסיס</a:t>
            </a:r>
          </a:p>
        </p:txBody>
      </p:sp>
      <p:sp>
        <p:nvSpPr>
          <p:cNvPr id="1033" name="מציין מיקום טקסט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5" name="מלבן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p:txStyles>
    <p:titleStyle>
      <a:lvl1pPr algn="l" rtl="1" fontAlgn="base">
        <a:spcBef>
          <a:spcPct val="0"/>
        </a:spcBef>
        <a:spcAft>
          <a:spcPct val="0"/>
        </a:spcAft>
        <a:defRPr sz="4300" kern="1200">
          <a:solidFill>
            <a:srgbClr val="1E2124"/>
          </a:solidFill>
          <a:effectLst>
            <a:outerShdw blurRad="50000" dist="30000" dir="5400000" algn="tl" rotWithShape="0">
              <a:srgbClr val="000000">
                <a:alpha val="30000"/>
              </a:srgbClr>
            </a:outerShdw>
          </a:effectLst>
          <a:latin typeface="+mj-lt"/>
          <a:ea typeface="+mj-ea"/>
          <a:cs typeface="+mj-cs"/>
        </a:defRPr>
      </a:lvl1pPr>
      <a:lvl2pPr algn="l" rtl="1" fontAlgn="base">
        <a:spcBef>
          <a:spcPct val="0"/>
        </a:spcBef>
        <a:spcAft>
          <a:spcPct val="0"/>
        </a:spcAft>
        <a:defRPr sz="4300">
          <a:solidFill>
            <a:srgbClr val="1E2124"/>
          </a:solidFill>
          <a:latin typeface="Gill Sans MT" pitchFamily="34" charset="0"/>
          <a:cs typeface="Arial" charset="0"/>
        </a:defRPr>
      </a:lvl2pPr>
      <a:lvl3pPr algn="l" rtl="1" fontAlgn="base">
        <a:spcBef>
          <a:spcPct val="0"/>
        </a:spcBef>
        <a:spcAft>
          <a:spcPct val="0"/>
        </a:spcAft>
        <a:defRPr sz="4300">
          <a:solidFill>
            <a:srgbClr val="1E2124"/>
          </a:solidFill>
          <a:latin typeface="Gill Sans MT" pitchFamily="34" charset="0"/>
          <a:cs typeface="Arial" charset="0"/>
        </a:defRPr>
      </a:lvl3pPr>
      <a:lvl4pPr algn="l" rtl="1" fontAlgn="base">
        <a:spcBef>
          <a:spcPct val="0"/>
        </a:spcBef>
        <a:spcAft>
          <a:spcPct val="0"/>
        </a:spcAft>
        <a:defRPr sz="4300">
          <a:solidFill>
            <a:srgbClr val="1E2124"/>
          </a:solidFill>
          <a:latin typeface="Gill Sans MT" pitchFamily="34" charset="0"/>
          <a:cs typeface="Arial" charset="0"/>
        </a:defRPr>
      </a:lvl4pPr>
      <a:lvl5pPr algn="l" rtl="1" fontAlgn="base">
        <a:spcBef>
          <a:spcPct val="0"/>
        </a:spcBef>
        <a:spcAft>
          <a:spcPct val="0"/>
        </a:spcAft>
        <a:defRPr sz="4300">
          <a:solidFill>
            <a:srgbClr val="1E2124"/>
          </a:solidFill>
          <a:latin typeface="Gill Sans MT" pitchFamily="34" charset="0"/>
          <a:cs typeface="Arial" charset="0"/>
        </a:defRPr>
      </a:lvl5pPr>
      <a:lvl6pPr marL="457200" algn="l" rtl="1" fontAlgn="base">
        <a:spcBef>
          <a:spcPct val="0"/>
        </a:spcBef>
        <a:spcAft>
          <a:spcPct val="0"/>
        </a:spcAft>
        <a:defRPr sz="4300">
          <a:solidFill>
            <a:srgbClr val="1E2124"/>
          </a:solidFill>
          <a:latin typeface="Gill Sans MT" pitchFamily="34" charset="0"/>
          <a:cs typeface="Arial" charset="0"/>
        </a:defRPr>
      </a:lvl6pPr>
      <a:lvl7pPr marL="914400" algn="l" rtl="1" fontAlgn="base">
        <a:spcBef>
          <a:spcPct val="0"/>
        </a:spcBef>
        <a:spcAft>
          <a:spcPct val="0"/>
        </a:spcAft>
        <a:defRPr sz="4300">
          <a:solidFill>
            <a:srgbClr val="1E2124"/>
          </a:solidFill>
          <a:latin typeface="Gill Sans MT" pitchFamily="34" charset="0"/>
          <a:cs typeface="Arial" charset="0"/>
        </a:defRPr>
      </a:lvl7pPr>
      <a:lvl8pPr marL="1371600" algn="l" rtl="1" fontAlgn="base">
        <a:spcBef>
          <a:spcPct val="0"/>
        </a:spcBef>
        <a:spcAft>
          <a:spcPct val="0"/>
        </a:spcAft>
        <a:defRPr sz="4300">
          <a:solidFill>
            <a:srgbClr val="1E2124"/>
          </a:solidFill>
          <a:latin typeface="Gill Sans MT" pitchFamily="34" charset="0"/>
          <a:cs typeface="Arial" charset="0"/>
        </a:defRPr>
      </a:lvl8pPr>
      <a:lvl9pPr marL="1828800" algn="l" rtl="1" fontAlgn="base">
        <a:spcBef>
          <a:spcPct val="0"/>
        </a:spcBef>
        <a:spcAft>
          <a:spcPct val="0"/>
        </a:spcAft>
        <a:defRPr sz="4300">
          <a:solidFill>
            <a:srgbClr val="1E2124"/>
          </a:solidFill>
          <a:latin typeface="Gill Sans MT" pitchFamily="34" charset="0"/>
          <a:cs typeface="Arial" charset="0"/>
        </a:defRPr>
      </a:lvl9pPr>
      <a:extLst/>
    </p:titleStyle>
    <p:bodyStyle>
      <a:lvl1pPr marL="365125" indent="-282575" algn="r" rtl="1"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r" rtl="1"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r" rtl="1"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r" rtl="1" fontAlgn="base">
        <a:spcBef>
          <a:spcPct val="20000"/>
        </a:spcBef>
        <a:spcAft>
          <a:spcPct val="0"/>
        </a:spcAft>
        <a:buClr>
          <a:srgbClr val="7A6A60"/>
        </a:buClr>
        <a:buFont typeface="Wingdings 2" pitchFamily="18" charset="2"/>
        <a:buChar char=""/>
        <a:defRPr sz="2000" kern="1200">
          <a:solidFill>
            <a:schemeClr val="tx1"/>
          </a:solidFill>
          <a:latin typeface="+mn-lt"/>
          <a:ea typeface="+mn-ea"/>
          <a:cs typeface="+mn-cs"/>
        </a:defRPr>
      </a:lvl4pPr>
      <a:lvl5pPr marL="1296988" indent="-182563" algn="r" rtl="1" fontAlgn="base">
        <a:spcBef>
          <a:spcPct val="20000"/>
        </a:spcBef>
        <a:spcAft>
          <a:spcPct val="0"/>
        </a:spcAft>
        <a:buClr>
          <a:srgbClr val="B4936D"/>
        </a:buClr>
        <a:buFont typeface="Wingdings 2" pitchFamily="18" charset="2"/>
        <a:buChar char=""/>
        <a:defRPr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cratch.mit.edu/projects/721100344" TargetMode="External"/><Relationship Id="rId5" Type="http://schemas.openxmlformats.org/officeDocument/2006/relationships/hyperlink" Target="https://ganemtasnem.wixsite.com/my-site-4/%D8%A7%D9%84%D9%81%D8%B9%D8%A7%D9%84%D9%8A%D8%A9-%D8%A7%D9%84%D8%B1%D8%A7%D8%A8%D8%B9%D8%A9"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ctrTitle" idx="4294967295"/>
          </p:nvPr>
        </p:nvSpPr>
        <p:spPr bwMode="auto">
          <a:xfrm>
            <a:off x="1511660" y="1434213"/>
            <a:ext cx="7200800" cy="1166410"/>
          </a:xfrm>
          <a:ln w="12700" cap="sq">
            <a:miter lim="800000"/>
            <a:headEnd type="none" w="sm" len="sm"/>
            <a:tailEnd type="none" w="sm" len="sm"/>
          </a:ln>
        </p:spPr>
        <p:txBody>
          <a:bodyPr wrap="square">
            <a:spAutoFit/>
          </a:bodyPr>
          <a:lstStyle/>
          <a:p>
            <a:pPr algn="ctr" rtl="0" eaLnBrk="0" fontAlgn="auto" hangingPunct="0">
              <a:lnSpc>
                <a:spcPct val="120000"/>
              </a:lnSpc>
              <a:spcAft>
                <a:spcPts val="0"/>
              </a:spcAft>
              <a:defRPr/>
            </a:pPr>
            <a:r>
              <a:rPr lang="en-US" sz="2000" b="1" dirty="0">
                <a:solidFill>
                  <a:schemeClr val="accent2">
                    <a:lumMod val="50000"/>
                  </a:schemeClr>
                </a:solidFill>
                <a:latin typeface="Arial" charset="0"/>
                <a:cs typeface="Arial" charset="0"/>
              </a:rPr>
              <a:t>Preparing mathematics preservice teachers for applying metacognitive skills in designing mathematics-based programming problems activities</a:t>
            </a:r>
          </a:p>
        </p:txBody>
      </p:sp>
      <p:sp>
        <p:nvSpPr>
          <p:cNvPr id="15362" name="Rectangle 5"/>
          <p:cNvSpPr>
            <a:spLocks noChangeArrowheads="1"/>
          </p:cNvSpPr>
          <p:nvPr/>
        </p:nvSpPr>
        <p:spPr bwMode="auto">
          <a:xfrm>
            <a:off x="660400" y="3573463"/>
            <a:ext cx="7966075" cy="900112"/>
          </a:xfrm>
          <a:prstGeom prst="rect">
            <a:avLst/>
          </a:prstGeom>
          <a:noFill/>
          <a:ln w="9525">
            <a:noFill/>
            <a:miter lim="800000"/>
            <a:headEnd/>
            <a:tailEnd/>
          </a:ln>
        </p:spPr>
        <p:txBody>
          <a:bodyPr lIns="92075" tIns="46038" rIns="92075" bIns="46038"/>
          <a:lstStyle/>
          <a:p>
            <a:pPr algn="ctr" rtl="0" eaLnBrk="0" hangingPunct="0">
              <a:lnSpc>
                <a:spcPct val="120000"/>
              </a:lnSpc>
              <a:buClr>
                <a:schemeClr val="accent2"/>
              </a:buClr>
              <a:buSzPct val="80000"/>
              <a:buFont typeface="Wingdings" pitchFamily="2" charset="2"/>
              <a:buNone/>
            </a:pPr>
            <a:r>
              <a:rPr kumimoji="1" lang="en-US" sz="1400" b="1">
                <a:solidFill>
                  <a:srgbClr val="002060"/>
                </a:solidFill>
                <a:latin typeface="Times New Roman" pitchFamily="18" charset="0"/>
              </a:rPr>
              <a:t/>
            </a:r>
            <a:br>
              <a:rPr kumimoji="1" lang="en-US" sz="1400" b="1">
                <a:solidFill>
                  <a:srgbClr val="002060"/>
                </a:solidFill>
                <a:latin typeface="Times New Roman" pitchFamily="18" charset="0"/>
              </a:rPr>
            </a:br>
            <a:endParaRPr kumimoji="1" lang="en-US" sz="1400" b="1">
              <a:solidFill>
                <a:srgbClr val="002060"/>
              </a:solidFill>
              <a:latin typeface="Times New Roman" pitchFamily="18" charset="0"/>
            </a:endParaRPr>
          </a:p>
        </p:txBody>
      </p:sp>
      <p:sp>
        <p:nvSpPr>
          <p:cNvPr id="6" name="Rectangle 5"/>
          <p:cNvSpPr>
            <a:spLocks noChangeArrowheads="1"/>
          </p:cNvSpPr>
          <p:nvPr/>
        </p:nvSpPr>
        <p:spPr bwMode="auto">
          <a:xfrm>
            <a:off x="1907704" y="3357686"/>
            <a:ext cx="6408712" cy="935410"/>
          </a:xfrm>
          <a:prstGeom prst="rect">
            <a:avLst/>
          </a:prstGeom>
          <a:noFill/>
          <a:ln>
            <a:noFill/>
          </a:ln>
        </p:spPr>
        <p:txBody>
          <a:bodyPr lIns="92075" tIns="46038" rIns="92075" bIns="46038"/>
          <a:lstStyle/>
          <a:p>
            <a:pPr algn="ctr" rtl="0" eaLnBrk="0" fontAlgn="auto" hangingPunct="0">
              <a:lnSpc>
                <a:spcPct val="120000"/>
              </a:lnSpc>
              <a:spcBef>
                <a:spcPts val="0"/>
              </a:spcBef>
              <a:spcAft>
                <a:spcPts val="0"/>
              </a:spcAft>
              <a:buClr>
                <a:schemeClr val="accent2"/>
              </a:buClr>
              <a:buSzPct val="80000"/>
              <a:defRPr/>
            </a:pPr>
            <a:r>
              <a:rPr kumimoji="1" lang="en-US" sz="1400" b="1" dirty="0" err="1">
                <a:solidFill>
                  <a:schemeClr val="bg2">
                    <a:lumMod val="50000"/>
                  </a:schemeClr>
                </a:solidFill>
                <a:latin typeface="Times New Roman" pitchFamily="18" charset="0"/>
                <a:cs typeface="+mn-cs"/>
              </a:rPr>
              <a:t>Wajeeh</a:t>
            </a:r>
            <a:r>
              <a:rPr kumimoji="1" lang="en-US" sz="1400" b="1" dirty="0">
                <a:solidFill>
                  <a:schemeClr val="bg2">
                    <a:lumMod val="50000"/>
                  </a:schemeClr>
                </a:solidFill>
                <a:latin typeface="Times New Roman" pitchFamily="18" charset="0"/>
                <a:cs typeface="+mn-cs"/>
              </a:rPr>
              <a:t> Daher</a:t>
            </a:r>
            <a:r>
              <a:rPr kumimoji="1" lang="en-US" sz="1400" b="1" baseline="30000" dirty="0">
                <a:solidFill>
                  <a:schemeClr val="bg2">
                    <a:lumMod val="50000"/>
                  </a:schemeClr>
                </a:solidFill>
                <a:latin typeface="Times New Roman" pitchFamily="18" charset="0"/>
                <a:cs typeface="+mn-cs"/>
              </a:rPr>
              <a:t>1,2</a:t>
            </a:r>
            <a:r>
              <a:rPr kumimoji="1" lang="en-US" sz="1400" b="1" dirty="0">
                <a:solidFill>
                  <a:schemeClr val="bg2">
                    <a:lumMod val="50000"/>
                  </a:schemeClr>
                </a:solidFill>
                <a:latin typeface="Times New Roman" pitchFamily="18" charset="0"/>
                <a:cs typeface="+mn-cs"/>
              </a:rPr>
              <a:t>	 </a:t>
            </a:r>
            <a:r>
              <a:rPr kumimoji="1" lang="en-US" sz="1400" b="1" dirty="0">
                <a:solidFill>
                  <a:schemeClr val="bg2">
                    <a:lumMod val="50000"/>
                  </a:schemeClr>
                </a:solidFill>
                <a:latin typeface="Times New Roman" pitchFamily="18" charset="0"/>
              </a:rPr>
              <a:t>Nimer Baya’a</a:t>
            </a:r>
            <a:r>
              <a:rPr kumimoji="1" lang="en-US" sz="1400" b="1" baseline="30000" dirty="0">
                <a:solidFill>
                  <a:schemeClr val="bg2">
                    <a:lumMod val="50000"/>
                  </a:schemeClr>
                </a:solidFill>
                <a:latin typeface="Times New Roman" pitchFamily="18" charset="0"/>
              </a:rPr>
              <a:t>1</a:t>
            </a:r>
            <a:r>
              <a:rPr kumimoji="1" lang="en-US" sz="1400" b="1" dirty="0">
                <a:solidFill>
                  <a:schemeClr val="bg2">
                    <a:lumMod val="50000"/>
                  </a:schemeClr>
                </a:solidFill>
                <a:latin typeface="Times New Roman" pitchFamily="18" charset="0"/>
                <a:cs typeface="+mn-cs"/>
              </a:rPr>
              <a:t>            </a:t>
            </a:r>
            <a:r>
              <a:rPr kumimoji="1" lang="en-US" sz="1400" b="1" dirty="0" err="1">
                <a:solidFill>
                  <a:schemeClr val="bg2">
                    <a:lumMod val="50000"/>
                  </a:schemeClr>
                </a:solidFill>
                <a:latin typeface="Times New Roman" pitchFamily="18" charset="0"/>
              </a:rPr>
              <a:t>Otman</a:t>
            </a:r>
            <a:r>
              <a:rPr kumimoji="1" lang="en-US" sz="1400" b="1" dirty="0">
                <a:solidFill>
                  <a:schemeClr val="bg2">
                    <a:lumMod val="50000"/>
                  </a:schemeClr>
                </a:solidFill>
                <a:latin typeface="Times New Roman" pitchFamily="18" charset="0"/>
              </a:rPr>
              <a:t> Jaber</a:t>
            </a:r>
            <a:r>
              <a:rPr kumimoji="1" lang="en-US" sz="1400" b="1" baseline="30000" dirty="0">
                <a:solidFill>
                  <a:schemeClr val="bg2">
                    <a:lumMod val="50000"/>
                  </a:schemeClr>
                </a:solidFill>
                <a:latin typeface="Times New Roman" pitchFamily="18" charset="0"/>
              </a:rPr>
              <a:t>1</a:t>
            </a:r>
            <a:endParaRPr kumimoji="1" lang="en-US" sz="1400" b="1" dirty="0">
              <a:solidFill>
                <a:schemeClr val="bg2">
                  <a:lumMod val="50000"/>
                </a:schemeClr>
              </a:solidFill>
              <a:latin typeface="Times New Roman" pitchFamily="18" charset="0"/>
            </a:endParaRPr>
          </a:p>
          <a:p>
            <a:pPr algn="ctr" rtl="0" eaLnBrk="0" fontAlgn="auto" hangingPunct="0">
              <a:lnSpc>
                <a:spcPct val="120000"/>
              </a:lnSpc>
              <a:spcBef>
                <a:spcPts val="0"/>
              </a:spcBef>
              <a:spcAft>
                <a:spcPts val="0"/>
              </a:spcAft>
              <a:buClr>
                <a:schemeClr val="accent2"/>
              </a:buClr>
              <a:buSzPct val="80000"/>
              <a:defRPr/>
            </a:pPr>
            <a:r>
              <a:rPr kumimoji="1" lang="en-US" sz="1200" b="1" dirty="0">
                <a:solidFill>
                  <a:schemeClr val="bg2">
                    <a:lumMod val="75000"/>
                  </a:schemeClr>
                </a:solidFill>
                <a:latin typeface="Times New Roman" pitchFamily="18" charset="0"/>
                <a:cs typeface="+mn-cs"/>
              </a:rPr>
              <a:t>1- Al-</a:t>
            </a:r>
            <a:r>
              <a:rPr kumimoji="1" lang="en-US" sz="1200" b="1" dirty="0" err="1">
                <a:solidFill>
                  <a:schemeClr val="bg2">
                    <a:lumMod val="75000"/>
                  </a:schemeClr>
                </a:solidFill>
                <a:latin typeface="Times New Roman" pitchFamily="18" charset="0"/>
                <a:cs typeface="+mn-cs"/>
              </a:rPr>
              <a:t>Qasemi</a:t>
            </a:r>
            <a:r>
              <a:rPr kumimoji="1" lang="en-US" sz="1200" b="1" dirty="0">
                <a:solidFill>
                  <a:schemeClr val="bg2">
                    <a:lumMod val="75000"/>
                  </a:schemeClr>
                </a:solidFill>
                <a:latin typeface="Times New Roman" pitchFamily="18" charset="0"/>
                <a:cs typeface="+mn-cs"/>
              </a:rPr>
              <a:t> Academic College of Education, </a:t>
            </a:r>
            <a:r>
              <a:rPr kumimoji="1" lang="en-US" sz="1200" b="1" dirty="0" err="1">
                <a:solidFill>
                  <a:schemeClr val="bg2">
                    <a:lumMod val="75000"/>
                  </a:schemeClr>
                </a:solidFill>
                <a:latin typeface="Times New Roman" pitchFamily="18" charset="0"/>
                <a:cs typeface="+mn-cs"/>
              </a:rPr>
              <a:t>Baqa</a:t>
            </a:r>
            <a:r>
              <a:rPr kumimoji="1" lang="en-US" sz="1200" b="1" dirty="0">
                <a:solidFill>
                  <a:schemeClr val="bg2">
                    <a:lumMod val="75000"/>
                  </a:schemeClr>
                </a:solidFill>
                <a:latin typeface="Times New Roman" pitchFamily="18" charset="0"/>
                <a:cs typeface="+mn-cs"/>
              </a:rPr>
              <a:t>-El-</a:t>
            </a:r>
            <a:r>
              <a:rPr kumimoji="1" lang="en-US" sz="1200" b="1" dirty="0" err="1">
                <a:solidFill>
                  <a:schemeClr val="bg2">
                    <a:lumMod val="75000"/>
                  </a:schemeClr>
                </a:solidFill>
                <a:latin typeface="Times New Roman" pitchFamily="18" charset="0"/>
                <a:cs typeface="+mn-cs"/>
              </a:rPr>
              <a:t>Gharbia</a:t>
            </a:r>
            <a:r>
              <a:rPr kumimoji="1" lang="en-US" sz="1200" b="1" dirty="0">
                <a:solidFill>
                  <a:schemeClr val="bg2">
                    <a:lumMod val="75000"/>
                  </a:schemeClr>
                </a:solidFill>
                <a:latin typeface="Times New Roman" pitchFamily="18" charset="0"/>
                <a:cs typeface="+mn-cs"/>
              </a:rPr>
              <a:t>, Israel</a:t>
            </a:r>
          </a:p>
          <a:p>
            <a:pPr algn="ctr" rtl="0" eaLnBrk="0" fontAlgn="auto" hangingPunct="0">
              <a:lnSpc>
                <a:spcPct val="120000"/>
              </a:lnSpc>
              <a:spcBef>
                <a:spcPts val="0"/>
              </a:spcBef>
              <a:spcAft>
                <a:spcPts val="0"/>
              </a:spcAft>
              <a:buClr>
                <a:schemeClr val="accent2"/>
              </a:buClr>
              <a:buSzPct val="80000"/>
              <a:defRPr/>
            </a:pPr>
            <a:r>
              <a:rPr kumimoji="1" lang="en-US" sz="1200" b="1" dirty="0">
                <a:solidFill>
                  <a:schemeClr val="bg2">
                    <a:lumMod val="75000"/>
                  </a:schemeClr>
                </a:solidFill>
                <a:latin typeface="Times New Roman" pitchFamily="18" charset="0"/>
                <a:cs typeface="+mn-cs"/>
              </a:rPr>
              <a:t>2 - An-</a:t>
            </a:r>
            <a:r>
              <a:rPr kumimoji="1" lang="en-US" sz="1200" b="1" dirty="0" err="1">
                <a:solidFill>
                  <a:schemeClr val="bg2">
                    <a:lumMod val="75000"/>
                  </a:schemeClr>
                </a:solidFill>
                <a:latin typeface="Times New Roman" pitchFamily="18" charset="0"/>
                <a:cs typeface="+mn-cs"/>
              </a:rPr>
              <a:t>Najah</a:t>
            </a:r>
            <a:r>
              <a:rPr kumimoji="1" lang="en-US" sz="1200" b="1" dirty="0">
                <a:solidFill>
                  <a:schemeClr val="bg2">
                    <a:lumMod val="75000"/>
                  </a:schemeClr>
                </a:solidFill>
                <a:latin typeface="Times New Roman" pitchFamily="18" charset="0"/>
                <a:cs typeface="+mn-cs"/>
              </a:rPr>
              <a:t> National University, Nablus, Palestine</a:t>
            </a:r>
            <a:endParaRPr kumimoji="1" lang="en-US" sz="1400" b="1" dirty="0">
              <a:solidFill>
                <a:schemeClr val="bg2">
                  <a:lumMod val="50000"/>
                </a:schemeClr>
              </a:solidFill>
              <a:latin typeface="Times New Roman" pitchFamily="18" charset="0"/>
              <a:cs typeface="+mn-cs"/>
            </a:endParaRPr>
          </a:p>
        </p:txBody>
      </p:sp>
      <p:sp>
        <p:nvSpPr>
          <p:cNvPr id="8" name="Rectangle 8"/>
          <p:cNvSpPr>
            <a:spLocks noChangeArrowheads="1"/>
          </p:cNvSpPr>
          <p:nvPr/>
        </p:nvSpPr>
        <p:spPr bwMode="auto">
          <a:xfrm>
            <a:off x="1042987" y="5446415"/>
            <a:ext cx="7993509" cy="934913"/>
          </a:xfrm>
          <a:prstGeom prst="rect">
            <a:avLst/>
          </a:prstGeom>
          <a:noFill/>
          <a:ln w="9525" algn="ctr">
            <a:noFill/>
            <a:miter lim="800000"/>
            <a:headEnd/>
            <a:tailEnd/>
          </a:ln>
        </p:spPr>
        <p:txBody>
          <a:bodyPr lIns="92075" tIns="46038" rIns="92075" bIns="46038"/>
          <a:lstStyle/>
          <a:p>
            <a:pPr algn="ctr" rtl="0" eaLnBrk="0" fontAlgn="auto" hangingPunct="0">
              <a:lnSpc>
                <a:spcPct val="120000"/>
              </a:lnSpc>
              <a:spcBef>
                <a:spcPts val="0"/>
              </a:spcBef>
              <a:spcAft>
                <a:spcPts val="0"/>
              </a:spcAft>
              <a:buClr>
                <a:schemeClr val="accent2"/>
              </a:buClr>
              <a:buSzPct val="80000"/>
              <a:buFont typeface="Wingdings" pitchFamily="2" charset="2"/>
              <a:buNone/>
              <a:defRPr/>
            </a:pPr>
            <a:r>
              <a:rPr kumimoji="1" lang="en-US" sz="1500" b="1" dirty="0">
                <a:solidFill>
                  <a:schemeClr val="bg2">
                    <a:lumMod val="75000"/>
                  </a:schemeClr>
                </a:solidFill>
                <a:latin typeface="Times New Roman" pitchFamily="18" charset="0"/>
              </a:rPr>
              <a:t>42nd Istanbul International Conference on “Education, Social Sciences, Humanities and Business Management” (ESSHBM-22)</a:t>
            </a:r>
            <a:br>
              <a:rPr kumimoji="1" lang="en-US" sz="1500" b="1" dirty="0">
                <a:solidFill>
                  <a:schemeClr val="bg2">
                    <a:lumMod val="75000"/>
                  </a:schemeClr>
                </a:solidFill>
                <a:latin typeface="Times New Roman" pitchFamily="18" charset="0"/>
              </a:rPr>
            </a:br>
            <a:r>
              <a:rPr kumimoji="1" lang="en-US" sz="1300" b="1" dirty="0">
                <a:solidFill>
                  <a:schemeClr val="accent6">
                    <a:lumMod val="75000"/>
                  </a:schemeClr>
                </a:solidFill>
                <a:latin typeface="Times New Roman" pitchFamily="18" charset="0"/>
              </a:rPr>
              <a:t>August 18-19, 2022, Istanbul, Turkey</a:t>
            </a:r>
            <a:endParaRPr kumimoji="1" lang="en-US" sz="1500" b="1" dirty="0">
              <a:solidFill>
                <a:srgbClr val="30218B"/>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Research Context </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929438" cy="4800600"/>
          </a:xfrm>
        </p:spPr>
        <p:txBody>
          <a:bodyPr/>
          <a:lstStyle/>
          <a:p>
            <a:pPr marL="360000" lvl="1" indent="-288000">
              <a:lnSpc>
                <a:spcPts val="3000"/>
              </a:lnSpc>
              <a:spcBef>
                <a:spcPts val="600"/>
              </a:spcBef>
              <a:buSzPct val="80000"/>
              <a:buFont typeface="Wingdings 2" pitchFamily="18" charset="2"/>
              <a:buChar char=""/>
              <a:defRPr/>
            </a:pPr>
            <a:r>
              <a:rPr lang="en-US" sz="2000" dirty="0">
                <a:cs typeface="Arial" charset="0"/>
              </a:rPr>
              <a:t>The </a:t>
            </a:r>
            <a:r>
              <a:rPr lang="en-US" sz="2000" dirty="0">
                <a:solidFill>
                  <a:srgbClr val="008E40"/>
                </a:solidFill>
                <a:cs typeface="Arial" charset="0"/>
              </a:rPr>
              <a:t>PST</a:t>
            </a:r>
            <a:r>
              <a:rPr lang="en-US" sz="2000" dirty="0">
                <a:cs typeface="Arial" charset="0"/>
              </a:rPr>
              <a:t> </a:t>
            </a:r>
            <a:r>
              <a:rPr lang="en-US" sz="2000" dirty="0">
                <a:solidFill>
                  <a:srgbClr val="008E40"/>
                </a:solidFill>
                <a:cs typeface="Arial" charset="0"/>
              </a:rPr>
              <a:t>uploaded</a:t>
            </a:r>
            <a:r>
              <a:rPr lang="en-US" sz="2000" dirty="0">
                <a:cs typeface="Arial" charset="0"/>
              </a:rPr>
              <a:t> also:</a:t>
            </a:r>
          </a:p>
          <a:p>
            <a:pPr marL="660962" lvl="2" indent="-342900">
              <a:lnSpc>
                <a:spcPts val="3000"/>
              </a:lnSpc>
              <a:spcBef>
                <a:spcPts val="600"/>
              </a:spcBef>
              <a:buSzPct val="80000"/>
              <a:buFont typeface="Wingdings" panose="05000000000000000000" pitchFamily="2" charset="2"/>
              <a:buChar char="Ø"/>
              <a:defRPr/>
            </a:pPr>
            <a:r>
              <a:rPr lang="en-US" sz="2000" dirty="0">
                <a:solidFill>
                  <a:srgbClr val="C00000"/>
                </a:solidFill>
                <a:cs typeface="Arial" charset="0"/>
              </a:rPr>
              <a:t>Zoom</a:t>
            </a:r>
            <a:r>
              <a:rPr lang="en-US" sz="2000" dirty="0">
                <a:cs typeface="Arial" charset="0"/>
              </a:rPr>
              <a:t> </a:t>
            </a:r>
            <a:r>
              <a:rPr lang="en-US" sz="2000" dirty="0">
                <a:solidFill>
                  <a:srgbClr val="C00000"/>
                </a:solidFill>
                <a:cs typeface="Arial" charset="0"/>
              </a:rPr>
              <a:t>recording</a:t>
            </a:r>
            <a:r>
              <a:rPr lang="en-US" sz="2000" dirty="0">
                <a:cs typeface="Arial" charset="0"/>
              </a:rPr>
              <a:t> of the meetings, </a:t>
            </a:r>
          </a:p>
          <a:p>
            <a:pPr marL="660962" lvl="2" indent="-342900">
              <a:lnSpc>
                <a:spcPts val="3000"/>
              </a:lnSpc>
              <a:spcBef>
                <a:spcPts val="600"/>
              </a:spcBef>
              <a:buSzPct val="80000"/>
              <a:buFont typeface="Wingdings" panose="05000000000000000000" pitchFamily="2" charset="2"/>
              <a:buChar char="Ø"/>
              <a:defRPr/>
            </a:pPr>
            <a:r>
              <a:rPr lang="en-US" sz="2000" dirty="0">
                <a:solidFill>
                  <a:srgbClr val="C00000"/>
                </a:solidFill>
                <a:cs typeface="Arial" charset="0"/>
              </a:rPr>
              <a:t>Procedures and steps needed for solving</a:t>
            </a:r>
            <a:r>
              <a:rPr lang="en-US" sz="2000" dirty="0">
                <a:cs typeface="Arial" charset="0"/>
              </a:rPr>
              <a:t> the programming problem </a:t>
            </a:r>
          </a:p>
          <a:p>
            <a:pPr marL="660962" lvl="2" indent="-342900">
              <a:lnSpc>
                <a:spcPts val="3000"/>
              </a:lnSpc>
              <a:spcBef>
                <a:spcPts val="600"/>
              </a:spcBef>
              <a:buSzPct val="80000"/>
              <a:buFont typeface="Wingdings" panose="05000000000000000000" pitchFamily="2" charset="2"/>
              <a:buChar char="Ø"/>
              <a:defRPr/>
            </a:pPr>
            <a:r>
              <a:rPr lang="en-US" sz="2000" dirty="0">
                <a:cs typeface="Arial" charset="0"/>
              </a:rPr>
              <a:t>The </a:t>
            </a:r>
            <a:r>
              <a:rPr lang="en-US" sz="2000" dirty="0">
                <a:solidFill>
                  <a:srgbClr val="C00000"/>
                </a:solidFill>
                <a:cs typeface="Arial" charset="0"/>
              </a:rPr>
              <a:t>code</a:t>
            </a:r>
            <a:r>
              <a:rPr lang="en-US" sz="2000" dirty="0">
                <a:cs typeface="Arial" charset="0"/>
              </a:rPr>
              <a:t> </a:t>
            </a:r>
            <a:r>
              <a:rPr lang="en-US" sz="2000" dirty="0">
                <a:solidFill>
                  <a:srgbClr val="C00000"/>
                </a:solidFill>
                <a:cs typeface="Arial" charset="0"/>
              </a:rPr>
              <a:t>in</a:t>
            </a:r>
            <a:r>
              <a:rPr lang="en-US" sz="2000" dirty="0">
                <a:cs typeface="Arial" charset="0"/>
              </a:rPr>
              <a:t> Scra</a:t>
            </a:r>
            <a:r>
              <a:rPr lang="en-US" sz="2000" dirty="0">
                <a:solidFill>
                  <a:srgbClr val="C00000"/>
                </a:solidFill>
                <a:cs typeface="Arial" charset="0"/>
              </a:rPr>
              <a:t>t</a:t>
            </a:r>
            <a:r>
              <a:rPr lang="en-US" sz="2000" dirty="0">
                <a:cs typeface="Arial" charset="0"/>
              </a:rPr>
              <a:t>ch suggested as a solution for the programming problem</a:t>
            </a:r>
          </a:p>
          <a:p>
            <a:pPr marL="660962" lvl="2" indent="-342900">
              <a:lnSpc>
                <a:spcPts val="3000"/>
              </a:lnSpc>
              <a:spcBef>
                <a:spcPts val="600"/>
              </a:spcBef>
              <a:buSzPct val="80000"/>
              <a:buFont typeface="Wingdings" panose="05000000000000000000" pitchFamily="2" charset="2"/>
              <a:buChar char="Ø"/>
              <a:defRPr/>
            </a:pPr>
            <a:r>
              <a:rPr lang="en-US" sz="2000" dirty="0">
                <a:cs typeface="Arial" charset="0"/>
              </a:rPr>
              <a:t>An </a:t>
            </a:r>
            <a:r>
              <a:rPr lang="en-US" sz="2000" dirty="0">
                <a:solidFill>
                  <a:srgbClr val="C00000"/>
                </a:solidFill>
                <a:cs typeface="Arial" charset="0"/>
              </a:rPr>
              <a:t>evaluation</a:t>
            </a:r>
            <a:r>
              <a:rPr lang="en-US" sz="2000" dirty="0">
                <a:cs typeface="Arial" charset="0"/>
              </a:rPr>
              <a:t> </a:t>
            </a:r>
            <a:r>
              <a:rPr lang="en-US" sz="2000" dirty="0">
                <a:solidFill>
                  <a:srgbClr val="C00000"/>
                </a:solidFill>
                <a:cs typeface="Arial" charset="0"/>
              </a:rPr>
              <a:t>of</a:t>
            </a:r>
            <a:r>
              <a:rPr lang="en-US" sz="2000" dirty="0">
                <a:cs typeface="Arial" charset="0"/>
              </a:rPr>
              <a:t> </a:t>
            </a:r>
            <a:r>
              <a:rPr lang="en-US" sz="2000" dirty="0">
                <a:solidFill>
                  <a:srgbClr val="C00000"/>
                </a:solidFill>
                <a:cs typeface="Arial" charset="0"/>
              </a:rPr>
              <a:t>their</a:t>
            </a:r>
            <a:r>
              <a:rPr lang="en-US" sz="2000" dirty="0">
                <a:cs typeface="Arial" charset="0"/>
              </a:rPr>
              <a:t> </a:t>
            </a:r>
            <a:r>
              <a:rPr lang="en-US" sz="2000" dirty="0">
                <a:solidFill>
                  <a:srgbClr val="C00000"/>
                </a:solidFill>
                <a:cs typeface="Arial" charset="0"/>
              </a:rPr>
              <a:t>consideration</a:t>
            </a:r>
            <a:r>
              <a:rPr lang="en-US" sz="2000" dirty="0">
                <a:cs typeface="Arial" charset="0"/>
              </a:rPr>
              <a:t> of the effectiveness in designing the activity </a:t>
            </a:r>
          </a:p>
          <a:p>
            <a:pPr marL="360000" lvl="1" indent="-288000">
              <a:lnSpc>
                <a:spcPts val="3000"/>
              </a:lnSpc>
              <a:spcBef>
                <a:spcPts val="600"/>
              </a:spcBef>
              <a:buSzPct val="80000"/>
              <a:buFont typeface="Wingdings 2" pitchFamily="18" charset="2"/>
              <a:buChar char=""/>
              <a:defRPr/>
            </a:pPr>
            <a:r>
              <a:rPr lang="en-US" sz="2000" dirty="0">
                <a:cs typeface="Arial" charset="0"/>
              </a:rPr>
              <a:t>The </a:t>
            </a:r>
            <a:r>
              <a:rPr lang="en-US" sz="2000" dirty="0">
                <a:solidFill>
                  <a:srgbClr val="008E40"/>
                </a:solidFill>
                <a:cs typeface="Arial" charset="0"/>
              </a:rPr>
              <a:t>previous materials </a:t>
            </a:r>
            <a:r>
              <a:rPr lang="en-US" sz="2000" dirty="0">
                <a:cs typeface="Arial" charset="0"/>
              </a:rPr>
              <a:t>were the </a:t>
            </a:r>
            <a:r>
              <a:rPr lang="en-US" sz="2000" dirty="0">
                <a:solidFill>
                  <a:srgbClr val="008E40"/>
                </a:solidFill>
                <a:cs typeface="Arial" charset="0"/>
              </a:rPr>
              <a:t>base</a:t>
            </a:r>
            <a:r>
              <a:rPr lang="en-US" sz="2000" dirty="0">
                <a:cs typeface="Arial" charset="0"/>
              </a:rPr>
              <a:t> for the </a:t>
            </a:r>
            <a:r>
              <a:rPr lang="en-US" sz="2000" dirty="0">
                <a:solidFill>
                  <a:srgbClr val="008E40"/>
                </a:solidFill>
                <a:cs typeface="Arial" charset="0"/>
              </a:rPr>
              <a:t>workshop</a:t>
            </a:r>
            <a:r>
              <a:rPr lang="en-US" sz="2000" dirty="0">
                <a:cs typeface="Arial" charset="0"/>
              </a:rPr>
              <a:t> </a:t>
            </a:r>
            <a:r>
              <a:rPr lang="en-US" sz="2000" dirty="0">
                <a:solidFill>
                  <a:srgbClr val="008E40"/>
                </a:solidFill>
                <a:cs typeface="Arial" charset="0"/>
              </a:rPr>
              <a:t>discussions</a:t>
            </a:r>
            <a:r>
              <a:rPr lang="en-US" sz="2000" dirty="0">
                <a:cs typeface="Arial" charset="0"/>
              </a:rPr>
              <a:t> in the </a:t>
            </a:r>
            <a:r>
              <a:rPr lang="en-US" sz="2000" dirty="0">
                <a:solidFill>
                  <a:srgbClr val="008E40"/>
                </a:solidFill>
                <a:cs typeface="Arial" charset="0"/>
              </a:rPr>
              <a:t>five preparation phases </a:t>
            </a:r>
            <a:r>
              <a:rPr lang="en-US" sz="2000" dirty="0">
                <a:cs typeface="Arial" charset="0"/>
              </a:rPr>
              <a:t>that are described in the results. </a:t>
            </a:r>
          </a:p>
        </p:txBody>
      </p:sp>
    </p:spTree>
    <p:extLst>
      <p:ext uri="{BB962C8B-B14F-4D97-AF65-F5344CB8AC3E}">
        <p14:creationId xmlns:p14="http://schemas.microsoft.com/office/powerpoint/2010/main" val="61711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Data collecting and analysis tools</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929438" cy="4800600"/>
          </a:xfrm>
        </p:spPr>
        <p:txBody>
          <a:bodyPr/>
          <a:lstStyle/>
          <a:p>
            <a:pPr marL="360000" lvl="1" indent="-288000">
              <a:lnSpc>
                <a:spcPts val="3000"/>
              </a:lnSpc>
              <a:spcBef>
                <a:spcPts val="600"/>
              </a:spcBef>
              <a:buSzPct val="80000"/>
              <a:buFont typeface="Wingdings 2" pitchFamily="18" charset="2"/>
              <a:buChar char=""/>
              <a:defRPr/>
            </a:pPr>
            <a:r>
              <a:rPr lang="en-US" sz="2000" dirty="0">
                <a:cs typeface="Arial" charset="0"/>
              </a:rPr>
              <a:t>Data was collected through </a:t>
            </a:r>
            <a:r>
              <a:rPr lang="en-US" sz="2000" dirty="0">
                <a:solidFill>
                  <a:srgbClr val="008E40"/>
                </a:solidFill>
                <a:cs typeface="Arial" charset="0"/>
              </a:rPr>
              <a:t>observations</a:t>
            </a:r>
            <a:r>
              <a:rPr lang="en-US" sz="2000" dirty="0">
                <a:cs typeface="Arial" charset="0"/>
              </a:rPr>
              <a:t> based on </a:t>
            </a:r>
            <a:r>
              <a:rPr lang="en-US" sz="2000" dirty="0">
                <a:solidFill>
                  <a:srgbClr val="008E40"/>
                </a:solidFill>
                <a:cs typeface="Arial" charset="0"/>
              </a:rPr>
              <a:t>videos</a:t>
            </a:r>
            <a:r>
              <a:rPr lang="en-US" sz="2000" dirty="0">
                <a:cs typeface="Arial" charset="0"/>
              </a:rPr>
              <a:t> of the </a:t>
            </a:r>
            <a:r>
              <a:rPr lang="en-US" sz="2000" dirty="0">
                <a:solidFill>
                  <a:srgbClr val="008E40"/>
                </a:solidFill>
                <a:cs typeface="Arial" charset="0"/>
              </a:rPr>
              <a:t>workshop</a:t>
            </a:r>
            <a:r>
              <a:rPr lang="en-US" sz="2000" dirty="0">
                <a:cs typeface="Arial" charset="0"/>
              </a:rPr>
              <a:t> </a:t>
            </a:r>
            <a:r>
              <a:rPr lang="en-US" sz="2000" dirty="0">
                <a:solidFill>
                  <a:srgbClr val="008E40"/>
                </a:solidFill>
                <a:cs typeface="Arial" charset="0"/>
              </a:rPr>
              <a:t>sessions</a:t>
            </a:r>
            <a:r>
              <a:rPr lang="en-US" sz="2000" dirty="0">
                <a:cs typeface="Arial" charset="0"/>
              </a:rPr>
              <a:t> in which the PSTs discussed with the pedagogical supervisors the designed mathematics-based programming activities. </a:t>
            </a:r>
          </a:p>
          <a:p>
            <a:pPr marL="360000" lvl="1" indent="-288000">
              <a:lnSpc>
                <a:spcPts val="3000"/>
              </a:lnSpc>
              <a:spcBef>
                <a:spcPts val="600"/>
              </a:spcBef>
              <a:buSzPct val="80000"/>
              <a:buFont typeface="Wingdings 2" pitchFamily="18" charset="2"/>
              <a:buChar char=""/>
              <a:defRPr/>
            </a:pPr>
            <a:r>
              <a:rPr lang="en-US" sz="2000" dirty="0">
                <a:cs typeface="Arial" charset="0"/>
              </a:rPr>
              <a:t>We </a:t>
            </a:r>
            <a:r>
              <a:rPr lang="en-US" sz="2000" dirty="0">
                <a:solidFill>
                  <a:srgbClr val="008E40"/>
                </a:solidFill>
                <a:cs typeface="Arial" charset="0"/>
              </a:rPr>
              <a:t>analyze</a:t>
            </a:r>
            <a:r>
              <a:rPr lang="en-US" sz="2000" dirty="0">
                <a:cs typeface="Arial" charset="0"/>
              </a:rPr>
              <a:t> the data </a:t>
            </a:r>
            <a:r>
              <a:rPr lang="en-US" sz="2000" dirty="0">
                <a:solidFill>
                  <a:srgbClr val="008E40"/>
                </a:solidFill>
                <a:cs typeface="Arial" charset="0"/>
              </a:rPr>
              <a:t>deductively</a:t>
            </a:r>
            <a:r>
              <a:rPr lang="en-US" sz="2000" dirty="0">
                <a:cs typeface="Arial" charset="0"/>
              </a:rPr>
              <a:t> </a:t>
            </a:r>
            <a:r>
              <a:rPr lang="en-US" sz="2000" dirty="0">
                <a:solidFill>
                  <a:srgbClr val="008E40"/>
                </a:solidFill>
                <a:cs typeface="Arial" charset="0"/>
              </a:rPr>
              <a:t>and</a:t>
            </a:r>
            <a:r>
              <a:rPr lang="en-US" sz="2000" dirty="0">
                <a:cs typeface="Arial" charset="0"/>
              </a:rPr>
              <a:t> </a:t>
            </a:r>
            <a:r>
              <a:rPr lang="en-US" sz="2000" dirty="0">
                <a:solidFill>
                  <a:srgbClr val="008E40"/>
                </a:solidFill>
                <a:cs typeface="Arial" charset="0"/>
              </a:rPr>
              <a:t>inductively</a:t>
            </a:r>
            <a:r>
              <a:rPr lang="en-US" sz="2000" dirty="0">
                <a:cs typeface="Arial" charset="0"/>
              </a:rPr>
              <a:t> according to the </a:t>
            </a:r>
            <a:r>
              <a:rPr lang="en-US" sz="2000" dirty="0">
                <a:solidFill>
                  <a:srgbClr val="C00000"/>
                </a:solidFill>
                <a:cs typeface="Arial" charset="0"/>
              </a:rPr>
              <a:t>design</a:t>
            </a:r>
            <a:r>
              <a:rPr lang="en-US" sz="2000" dirty="0">
                <a:cs typeface="Arial" charset="0"/>
              </a:rPr>
              <a:t> </a:t>
            </a:r>
            <a:r>
              <a:rPr lang="en-US" sz="2000" dirty="0">
                <a:solidFill>
                  <a:srgbClr val="C00000"/>
                </a:solidFill>
                <a:cs typeface="Arial" charset="0"/>
              </a:rPr>
              <a:t>components</a:t>
            </a:r>
            <a:r>
              <a:rPr lang="en-US" sz="2000" dirty="0" smtClean="0">
                <a:cs typeface="Arial" charset="0"/>
              </a:rPr>
              <a:t>. </a:t>
            </a:r>
            <a:endParaRPr lang="en-US" sz="2000" dirty="0">
              <a:cs typeface="Arial" charset="0"/>
            </a:endParaRPr>
          </a:p>
          <a:p>
            <a:pPr marL="360000" lvl="1" indent="-288000">
              <a:lnSpc>
                <a:spcPts val="3000"/>
              </a:lnSpc>
              <a:spcBef>
                <a:spcPts val="600"/>
              </a:spcBef>
              <a:buSzPct val="80000"/>
              <a:buFont typeface="Wingdings 2" pitchFamily="18" charset="2"/>
              <a:buChar char=""/>
              <a:defRPr/>
            </a:pPr>
            <a:r>
              <a:rPr lang="en-US" sz="2000" dirty="0">
                <a:cs typeface="Arial" charset="0"/>
              </a:rPr>
              <a:t>The </a:t>
            </a:r>
            <a:r>
              <a:rPr lang="en-US" sz="2000" dirty="0">
                <a:solidFill>
                  <a:srgbClr val="008E40"/>
                </a:solidFill>
                <a:cs typeface="Arial" charset="0"/>
              </a:rPr>
              <a:t>design components </a:t>
            </a:r>
            <a:r>
              <a:rPr lang="en-US" sz="2000" dirty="0">
                <a:cs typeface="Arial" charset="0"/>
              </a:rPr>
              <a:t>are </a:t>
            </a:r>
            <a:r>
              <a:rPr lang="en-US" sz="2000" dirty="0">
                <a:solidFill>
                  <a:srgbClr val="C00000"/>
                </a:solidFill>
                <a:cs typeface="Arial" charset="0"/>
              </a:rPr>
              <a:t>Scratch</a:t>
            </a:r>
            <a:r>
              <a:rPr lang="en-US" sz="2000" dirty="0">
                <a:cs typeface="Arial" charset="0"/>
              </a:rPr>
              <a:t> </a:t>
            </a:r>
            <a:r>
              <a:rPr lang="en-US" sz="2000" dirty="0">
                <a:solidFill>
                  <a:srgbClr val="C00000"/>
                </a:solidFill>
                <a:cs typeface="Arial" charset="0"/>
              </a:rPr>
              <a:t>programming</a:t>
            </a:r>
            <a:r>
              <a:rPr lang="en-US" sz="2000" dirty="0">
                <a:cs typeface="Arial" charset="0"/>
              </a:rPr>
              <a:t>, </a:t>
            </a:r>
            <a:r>
              <a:rPr lang="en-US" sz="2000" dirty="0">
                <a:solidFill>
                  <a:srgbClr val="C00000"/>
                </a:solidFill>
                <a:cs typeface="Arial" charset="0"/>
              </a:rPr>
              <a:t>metacognitive</a:t>
            </a:r>
            <a:r>
              <a:rPr lang="en-US" sz="2000" dirty="0">
                <a:cs typeface="Arial" charset="0"/>
              </a:rPr>
              <a:t> </a:t>
            </a:r>
            <a:r>
              <a:rPr lang="en-US" sz="2000" dirty="0">
                <a:solidFill>
                  <a:srgbClr val="C00000"/>
                </a:solidFill>
                <a:cs typeface="Arial" charset="0"/>
              </a:rPr>
              <a:t>skills</a:t>
            </a:r>
            <a:r>
              <a:rPr lang="en-US" sz="2000" dirty="0">
                <a:cs typeface="Arial" charset="0"/>
              </a:rPr>
              <a:t> and </a:t>
            </a:r>
            <a:r>
              <a:rPr lang="en-US" sz="2000" dirty="0">
                <a:solidFill>
                  <a:srgbClr val="C00000"/>
                </a:solidFill>
                <a:cs typeface="Arial" charset="0"/>
              </a:rPr>
              <a:t>design</a:t>
            </a:r>
            <a:r>
              <a:rPr lang="en-US" sz="2000" dirty="0">
                <a:cs typeface="Arial" charset="0"/>
              </a:rPr>
              <a:t> </a:t>
            </a:r>
            <a:r>
              <a:rPr lang="en-US" sz="2000" dirty="0">
                <a:solidFill>
                  <a:srgbClr val="C00000"/>
                </a:solidFill>
                <a:cs typeface="Arial" charset="0"/>
              </a:rPr>
              <a:t>processes</a:t>
            </a:r>
            <a:r>
              <a:rPr lang="en-US" sz="2000" dirty="0">
                <a:cs typeface="Arial" charset="0"/>
              </a:rPr>
              <a:t>. </a:t>
            </a:r>
          </a:p>
          <a:p>
            <a:pPr marL="360000" lvl="1" indent="-288000">
              <a:lnSpc>
                <a:spcPts val="3000"/>
              </a:lnSpc>
              <a:spcBef>
                <a:spcPts val="600"/>
              </a:spcBef>
              <a:buSzPct val="80000"/>
              <a:buFont typeface="Wingdings 2" pitchFamily="18" charset="2"/>
              <a:buChar char=""/>
              <a:defRPr/>
            </a:pPr>
            <a:r>
              <a:rPr lang="en-US" sz="2000" dirty="0">
                <a:cs typeface="Arial" charset="0"/>
              </a:rPr>
              <a:t>The </a:t>
            </a:r>
            <a:r>
              <a:rPr lang="en-US" sz="2000" dirty="0">
                <a:solidFill>
                  <a:srgbClr val="008E40"/>
                </a:solidFill>
                <a:cs typeface="Arial" charset="0"/>
              </a:rPr>
              <a:t>design processes </a:t>
            </a:r>
            <a:r>
              <a:rPr lang="en-US" sz="2000" dirty="0">
                <a:cs typeface="Arial" charset="0"/>
              </a:rPr>
              <a:t>are </a:t>
            </a:r>
            <a:r>
              <a:rPr lang="en-US" sz="2000" dirty="0">
                <a:solidFill>
                  <a:srgbClr val="C00000"/>
                </a:solidFill>
                <a:cs typeface="Arial" charset="0"/>
              </a:rPr>
              <a:t>algorithmic</a:t>
            </a:r>
            <a:r>
              <a:rPr lang="en-US" sz="2000" dirty="0">
                <a:cs typeface="Arial" charset="0"/>
              </a:rPr>
              <a:t> </a:t>
            </a:r>
            <a:r>
              <a:rPr lang="en-US" sz="2000" dirty="0">
                <a:solidFill>
                  <a:srgbClr val="C00000"/>
                </a:solidFill>
                <a:cs typeface="Arial" charset="0"/>
              </a:rPr>
              <a:t>processes</a:t>
            </a:r>
            <a:r>
              <a:rPr lang="en-US" sz="2000" dirty="0">
                <a:cs typeface="Arial" charset="0"/>
              </a:rPr>
              <a:t>, </a:t>
            </a:r>
            <a:r>
              <a:rPr lang="en-US" sz="2000" dirty="0">
                <a:solidFill>
                  <a:srgbClr val="C00000"/>
                </a:solidFill>
                <a:cs typeface="Arial" charset="0"/>
              </a:rPr>
              <a:t>creative</a:t>
            </a:r>
            <a:r>
              <a:rPr lang="en-US" sz="2000" dirty="0">
                <a:cs typeface="Arial" charset="0"/>
              </a:rPr>
              <a:t> </a:t>
            </a:r>
            <a:r>
              <a:rPr lang="en-US" sz="2000" dirty="0">
                <a:solidFill>
                  <a:srgbClr val="C00000"/>
                </a:solidFill>
                <a:cs typeface="Arial" charset="0"/>
              </a:rPr>
              <a:t>processes</a:t>
            </a:r>
            <a:r>
              <a:rPr lang="en-US" sz="2000" dirty="0">
                <a:cs typeface="Arial" charset="0"/>
              </a:rPr>
              <a:t>, </a:t>
            </a:r>
            <a:r>
              <a:rPr lang="en-US" sz="2000" dirty="0">
                <a:solidFill>
                  <a:srgbClr val="C00000"/>
                </a:solidFill>
                <a:cs typeface="Arial" charset="0"/>
              </a:rPr>
              <a:t>struggle</a:t>
            </a:r>
            <a:r>
              <a:rPr lang="en-US" sz="2000" dirty="0">
                <a:cs typeface="Arial" charset="0"/>
              </a:rPr>
              <a:t> </a:t>
            </a:r>
            <a:r>
              <a:rPr lang="en-US" sz="2000" dirty="0">
                <a:solidFill>
                  <a:srgbClr val="C00000"/>
                </a:solidFill>
                <a:cs typeface="Arial" charset="0"/>
              </a:rPr>
              <a:t>processes</a:t>
            </a:r>
            <a:r>
              <a:rPr lang="en-US" sz="2000" dirty="0">
                <a:cs typeface="Arial" charset="0"/>
              </a:rPr>
              <a:t> and </a:t>
            </a:r>
            <a:r>
              <a:rPr lang="en-US" sz="2000" dirty="0">
                <a:solidFill>
                  <a:srgbClr val="C00000"/>
                </a:solidFill>
                <a:cs typeface="Arial" charset="0"/>
              </a:rPr>
              <a:t>devolution</a:t>
            </a:r>
            <a:r>
              <a:rPr lang="en-US" sz="2000" dirty="0">
                <a:cs typeface="Arial" charset="0"/>
              </a:rPr>
              <a:t> </a:t>
            </a:r>
            <a:r>
              <a:rPr lang="en-US" sz="2000" dirty="0">
                <a:solidFill>
                  <a:srgbClr val="C00000"/>
                </a:solidFill>
                <a:cs typeface="Arial" charset="0"/>
              </a:rPr>
              <a:t>processes</a:t>
            </a:r>
            <a:r>
              <a:rPr lang="en-US" sz="2000" dirty="0">
                <a:cs typeface="Arial" charset="0"/>
              </a:rPr>
              <a:t>. </a:t>
            </a:r>
          </a:p>
        </p:txBody>
      </p:sp>
    </p:spTree>
    <p:extLst>
      <p:ext uri="{BB962C8B-B14F-4D97-AF65-F5344CB8AC3E}">
        <p14:creationId xmlns:p14="http://schemas.microsoft.com/office/powerpoint/2010/main" val="328864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rtl="0" fontAlgn="auto">
              <a:spcAft>
                <a:spcPts val="0"/>
              </a:spcAft>
              <a:defRPr/>
            </a:pPr>
            <a:r>
              <a:rPr lang="en-US" sz="3600" dirty="0">
                <a:solidFill>
                  <a:schemeClr val="tx2">
                    <a:satMod val="130000"/>
                  </a:schemeClr>
                </a:solidFill>
              </a:rPr>
              <a:t>Results and Discussion</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929438" cy="4800600"/>
          </a:xfrm>
        </p:spPr>
        <p:txBody>
          <a:bodyPr/>
          <a:lstStyle/>
          <a:p>
            <a:pPr marL="72000" lvl="1" indent="0">
              <a:lnSpc>
                <a:spcPts val="3000"/>
              </a:lnSpc>
              <a:spcBef>
                <a:spcPts val="600"/>
              </a:spcBef>
              <a:buSzPct val="80000"/>
              <a:buNone/>
              <a:defRPr/>
            </a:pPr>
            <a:r>
              <a:rPr lang="en-US" sz="2000" b="1" dirty="0">
                <a:solidFill>
                  <a:srgbClr val="C00000"/>
                </a:solidFill>
                <a:cs typeface="Arial" charset="0"/>
              </a:rPr>
              <a:t>First stage: </a:t>
            </a:r>
            <a:r>
              <a:rPr lang="en-US" sz="2000" b="1" dirty="0">
                <a:solidFill>
                  <a:srgbClr val="008E40"/>
                </a:solidFill>
                <a:cs typeface="Arial" charset="0"/>
              </a:rPr>
              <a:t>Intuitive design </a:t>
            </a:r>
          </a:p>
          <a:p>
            <a:pPr marL="360000" lvl="1" indent="-288000">
              <a:lnSpc>
                <a:spcPts val="3000"/>
              </a:lnSpc>
              <a:spcBef>
                <a:spcPts val="600"/>
              </a:spcBef>
              <a:buSzPct val="80000"/>
              <a:buFont typeface="Wingdings 2" pitchFamily="18" charset="2"/>
              <a:buChar char=""/>
              <a:defRPr/>
            </a:pPr>
            <a:r>
              <a:rPr lang="en-US" sz="2000" dirty="0">
                <a:cs typeface="Arial" charset="0"/>
              </a:rPr>
              <a:t>The two pedagogical supervisors concentrated on PSTs’ intuitive design of the activities. </a:t>
            </a:r>
          </a:p>
          <a:p>
            <a:pPr marL="72000" lvl="1" indent="0">
              <a:lnSpc>
                <a:spcPts val="3000"/>
              </a:lnSpc>
              <a:spcBef>
                <a:spcPts val="600"/>
              </a:spcBef>
              <a:buSzPct val="80000"/>
              <a:buNone/>
              <a:defRPr/>
            </a:pPr>
            <a:r>
              <a:rPr lang="en-US" sz="2000" b="1" dirty="0">
                <a:solidFill>
                  <a:srgbClr val="C00000"/>
                </a:solidFill>
                <a:cs typeface="Arial" charset="0"/>
              </a:rPr>
              <a:t>Second stage: </a:t>
            </a:r>
            <a:r>
              <a:rPr lang="en-US" sz="2000" b="1" dirty="0">
                <a:solidFill>
                  <a:srgbClr val="008E40"/>
                </a:solidFill>
                <a:cs typeface="Arial" charset="0"/>
              </a:rPr>
              <a:t>Struggle and devolution design</a:t>
            </a:r>
          </a:p>
          <a:p>
            <a:pPr marL="360000" lvl="1" indent="-288000">
              <a:lnSpc>
                <a:spcPts val="3000"/>
              </a:lnSpc>
              <a:spcBef>
                <a:spcPts val="600"/>
              </a:spcBef>
              <a:buSzPct val="80000"/>
              <a:buFont typeface="Wingdings 2" pitchFamily="18" charset="2"/>
              <a:buChar char=""/>
              <a:defRPr/>
            </a:pPr>
            <a:r>
              <a:rPr lang="en-US" sz="2000" dirty="0">
                <a:cs typeface="Arial" charset="0"/>
              </a:rPr>
              <a:t>The supervisors introduced the concepts of struggle and devolution while designing activities that promote </a:t>
            </a:r>
            <a:r>
              <a:rPr lang="en-US" sz="2000" dirty="0">
                <a:solidFill>
                  <a:srgbClr val="008E40"/>
                </a:solidFill>
                <a:cs typeface="Arial" charset="0"/>
              </a:rPr>
              <a:t>algorithmic/creative problem-solving processes.</a:t>
            </a:r>
          </a:p>
          <a:p>
            <a:pPr marL="72000" lvl="1" indent="0">
              <a:lnSpc>
                <a:spcPts val="3000"/>
              </a:lnSpc>
              <a:spcBef>
                <a:spcPts val="600"/>
              </a:spcBef>
              <a:buSzPct val="80000"/>
              <a:buNone/>
              <a:defRPr/>
            </a:pPr>
            <a:r>
              <a:rPr lang="en-US" sz="2000" b="1" dirty="0">
                <a:solidFill>
                  <a:srgbClr val="C00000"/>
                </a:solidFill>
                <a:cs typeface="Arial" charset="0"/>
              </a:rPr>
              <a:t>Third stage: </a:t>
            </a:r>
            <a:r>
              <a:rPr lang="en-US" sz="2000" b="1" dirty="0">
                <a:solidFill>
                  <a:srgbClr val="008E40"/>
                </a:solidFill>
                <a:cs typeface="Arial" charset="0"/>
              </a:rPr>
              <a:t>Metacognitive design</a:t>
            </a:r>
          </a:p>
          <a:p>
            <a:pPr marL="360000" lvl="1" indent="-288000">
              <a:lnSpc>
                <a:spcPts val="3000"/>
              </a:lnSpc>
              <a:spcBef>
                <a:spcPts val="600"/>
              </a:spcBef>
              <a:buSzPct val="80000"/>
              <a:buFont typeface="Wingdings 2" pitchFamily="18" charset="2"/>
              <a:buChar char=""/>
              <a:defRPr/>
            </a:pPr>
            <a:r>
              <a:rPr lang="en-US" sz="2000" dirty="0">
                <a:cs typeface="Arial" charset="0"/>
              </a:rPr>
              <a:t>The supervisors introduced the PSTs to the </a:t>
            </a:r>
            <a:r>
              <a:rPr lang="en-US" sz="2000" dirty="0">
                <a:solidFill>
                  <a:srgbClr val="008E40"/>
                </a:solidFill>
                <a:cs typeface="Arial" charset="0"/>
              </a:rPr>
              <a:t>metacognitive skills of Davidson and Steinberg (1998),</a:t>
            </a:r>
            <a:r>
              <a:rPr lang="en-US" sz="2000" dirty="0">
                <a:cs typeface="Arial" charset="0"/>
              </a:rPr>
              <a:t> recommending using them in giv</a:t>
            </a:r>
            <a:r>
              <a:rPr lang="en-US" sz="2000" dirty="0">
                <a:solidFill>
                  <a:srgbClr val="008E40"/>
                </a:solidFill>
                <a:cs typeface="Arial" charset="0"/>
              </a:rPr>
              <a:t>i</a:t>
            </a:r>
            <a:r>
              <a:rPr lang="en-US" sz="2000" dirty="0">
                <a:cs typeface="Arial" charset="0"/>
              </a:rPr>
              <a:t>ng </a:t>
            </a:r>
            <a:r>
              <a:rPr lang="en-US" sz="2000" dirty="0">
                <a:solidFill>
                  <a:srgbClr val="008E40"/>
                </a:solidFill>
                <a:cs typeface="Arial" charset="0"/>
              </a:rPr>
              <a:t>directions to the students </a:t>
            </a:r>
            <a:r>
              <a:rPr lang="en-US" sz="2000" dirty="0">
                <a:cs typeface="Arial" charset="0"/>
              </a:rPr>
              <a:t>while solving the problems. </a:t>
            </a:r>
          </a:p>
        </p:txBody>
      </p:sp>
    </p:spTree>
    <p:extLst>
      <p:ext uri="{BB962C8B-B14F-4D97-AF65-F5344CB8AC3E}">
        <p14:creationId xmlns:p14="http://schemas.microsoft.com/office/powerpoint/2010/main" val="49693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Results and Discussion</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929438" cy="4800600"/>
          </a:xfrm>
        </p:spPr>
        <p:txBody>
          <a:bodyPr/>
          <a:lstStyle/>
          <a:p>
            <a:pPr marL="72000" lvl="1" indent="0">
              <a:lnSpc>
                <a:spcPts val="3000"/>
              </a:lnSpc>
              <a:spcBef>
                <a:spcPts val="600"/>
              </a:spcBef>
              <a:buSzPct val="80000"/>
              <a:buNone/>
              <a:defRPr/>
            </a:pPr>
            <a:r>
              <a:rPr lang="en-US" sz="2000" b="1" dirty="0" smtClean="0">
                <a:solidFill>
                  <a:srgbClr val="C00000"/>
                </a:solidFill>
                <a:cs typeface="Arial" charset="0"/>
              </a:rPr>
              <a:t>Fourth stage</a:t>
            </a:r>
            <a:r>
              <a:rPr lang="en-US" sz="2000" b="1" dirty="0">
                <a:solidFill>
                  <a:srgbClr val="C00000"/>
                </a:solidFill>
                <a:cs typeface="Arial" charset="0"/>
              </a:rPr>
              <a:t>: </a:t>
            </a:r>
            <a:r>
              <a:rPr lang="en-US" sz="2000" b="1" dirty="0">
                <a:solidFill>
                  <a:srgbClr val="008E40"/>
                </a:solidFill>
                <a:cs typeface="Arial" charset="0"/>
              </a:rPr>
              <a:t>Metacognitive and algorithmic/creative design</a:t>
            </a:r>
          </a:p>
          <a:p>
            <a:pPr marL="360000" lvl="1" indent="-288000">
              <a:lnSpc>
                <a:spcPts val="3000"/>
              </a:lnSpc>
              <a:spcBef>
                <a:spcPts val="600"/>
              </a:spcBef>
              <a:buSzPct val="80000"/>
              <a:buFont typeface="Wingdings 2" pitchFamily="18" charset="2"/>
              <a:buChar char=""/>
              <a:defRPr/>
            </a:pPr>
            <a:r>
              <a:rPr lang="en-US" sz="2000" dirty="0">
                <a:cs typeface="Arial" charset="0"/>
              </a:rPr>
              <a:t>The supervisors concentrated on the </a:t>
            </a:r>
            <a:r>
              <a:rPr lang="en-US" sz="2000" dirty="0">
                <a:solidFill>
                  <a:srgbClr val="008E40"/>
                </a:solidFill>
                <a:cs typeface="Arial" charset="0"/>
              </a:rPr>
              <a:t>adjustment of the metacognitive skills to the problem. </a:t>
            </a:r>
          </a:p>
          <a:p>
            <a:pPr marL="360000" lvl="1" indent="-288000">
              <a:lnSpc>
                <a:spcPts val="3000"/>
              </a:lnSpc>
              <a:spcBef>
                <a:spcPts val="600"/>
              </a:spcBef>
              <a:buSzPct val="80000"/>
              <a:buFont typeface="Wingdings 2" pitchFamily="18" charset="2"/>
              <a:buChar char=""/>
              <a:defRPr/>
            </a:pPr>
            <a:r>
              <a:rPr lang="en-US" sz="2000" dirty="0">
                <a:solidFill>
                  <a:srgbClr val="008E40"/>
                </a:solidFill>
                <a:cs typeface="Arial" charset="0"/>
              </a:rPr>
              <a:t>While designing the directions</a:t>
            </a:r>
            <a:r>
              <a:rPr lang="en-US" sz="2000" dirty="0">
                <a:cs typeface="Arial" charset="0"/>
              </a:rPr>
              <a:t> given to the students, the supervisors and prospective teachers discussed the </a:t>
            </a:r>
            <a:r>
              <a:rPr lang="en-US" sz="2000" dirty="0">
                <a:solidFill>
                  <a:srgbClr val="008E40"/>
                </a:solidFill>
                <a:cs typeface="Arial" charset="0"/>
              </a:rPr>
              <a:t>balance between the algorithmic and creative aspects of the given directions</a:t>
            </a:r>
            <a:r>
              <a:rPr lang="en-US" sz="2000" dirty="0">
                <a:cs typeface="Arial" charset="0"/>
              </a:rPr>
              <a:t>. </a:t>
            </a:r>
          </a:p>
        </p:txBody>
      </p:sp>
    </p:spTree>
    <p:extLst>
      <p:ext uri="{BB962C8B-B14F-4D97-AF65-F5344CB8AC3E}">
        <p14:creationId xmlns:p14="http://schemas.microsoft.com/office/powerpoint/2010/main" val="212068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Results and Discussion</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929438" cy="4800600"/>
          </a:xfrm>
        </p:spPr>
        <p:txBody>
          <a:bodyPr/>
          <a:lstStyle/>
          <a:p>
            <a:pPr marL="72000" lvl="1" indent="0">
              <a:lnSpc>
                <a:spcPts val="3000"/>
              </a:lnSpc>
              <a:spcBef>
                <a:spcPts val="600"/>
              </a:spcBef>
              <a:buSzPct val="80000"/>
              <a:buNone/>
              <a:defRPr/>
            </a:pPr>
            <a:r>
              <a:rPr lang="en-US" sz="2000" b="1" dirty="0">
                <a:solidFill>
                  <a:srgbClr val="C00000"/>
                </a:solidFill>
                <a:cs typeface="Arial" charset="0"/>
              </a:rPr>
              <a:t>Fifth stage: </a:t>
            </a:r>
            <a:r>
              <a:rPr lang="en-US" sz="2000" b="1" dirty="0">
                <a:solidFill>
                  <a:srgbClr val="008E40"/>
                </a:solidFill>
                <a:cs typeface="Arial" charset="0"/>
              </a:rPr>
              <a:t>Reflection design processes</a:t>
            </a:r>
          </a:p>
          <a:p>
            <a:pPr marL="360000" lvl="1" indent="-288000">
              <a:lnSpc>
                <a:spcPts val="3000"/>
              </a:lnSpc>
              <a:spcBef>
                <a:spcPts val="600"/>
              </a:spcBef>
              <a:buSzPct val="80000"/>
              <a:buFont typeface="Wingdings 2" pitchFamily="18" charset="2"/>
              <a:buChar char=""/>
              <a:defRPr/>
            </a:pPr>
            <a:r>
              <a:rPr lang="en-US" sz="2000" dirty="0">
                <a:cs typeface="Arial" charset="0"/>
              </a:rPr>
              <a:t>The supervisors, together with the PSTs, </a:t>
            </a:r>
            <a:r>
              <a:rPr lang="en-US" sz="2000" dirty="0">
                <a:solidFill>
                  <a:srgbClr val="008E40"/>
                </a:solidFill>
                <a:cs typeface="Arial" charset="0"/>
              </a:rPr>
              <a:t>reflected</a:t>
            </a:r>
            <a:r>
              <a:rPr lang="en-US" sz="2000" dirty="0">
                <a:cs typeface="Arial" charset="0"/>
              </a:rPr>
              <a:t> on the different </a:t>
            </a:r>
            <a:r>
              <a:rPr lang="en-US" sz="2000" dirty="0">
                <a:solidFill>
                  <a:srgbClr val="008E40"/>
                </a:solidFill>
                <a:cs typeface="Arial" charset="0"/>
              </a:rPr>
              <a:t>design components in the final activity</a:t>
            </a:r>
            <a:r>
              <a:rPr lang="en-US" sz="2000" dirty="0">
                <a:cs typeface="Arial" charset="0"/>
              </a:rPr>
              <a:t>, especially students’ </a:t>
            </a:r>
            <a:r>
              <a:rPr lang="en-US" sz="2000" dirty="0">
                <a:solidFill>
                  <a:srgbClr val="008E40"/>
                </a:solidFill>
                <a:cs typeface="Arial" charset="0"/>
              </a:rPr>
              <a:t>devolution</a:t>
            </a:r>
            <a:r>
              <a:rPr lang="en-US" sz="2000" dirty="0">
                <a:cs typeface="Arial" charset="0"/>
              </a:rPr>
              <a:t> and their </a:t>
            </a:r>
            <a:r>
              <a:rPr lang="en-US" sz="2000" dirty="0">
                <a:solidFill>
                  <a:srgbClr val="008E40"/>
                </a:solidFill>
                <a:cs typeface="Arial" charset="0"/>
              </a:rPr>
              <a:t>struggle</a:t>
            </a:r>
            <a:r>
              <a:rPr lang="en-US" sz="2000" dirty="0">
                <a:cs typeface="Arial" charset="0"/>
              </a:rPr>
              <a:t> in solving the problem. </a:t>
            </a:r>
          </a:p>
          <a:p>
            <a:pPr marL="360000" lvl="1" indent="-288000">
              <a:lnSpc>
                <a:spcPts val="3000"/>
              </a:lnSpc>
              <a:spcBef>
                <a:spcPts val="600"/>
              </a:spcBef>
              <a:buSzPct val="80000"/>
              <a:buFont typeface="Wingdings 2" pitchFamily="18" charset="2"/>
              <a:buChar char=""/>
              <a:defRPr/>
            </a:pPr>
            <a:r>
              <a:rPr lang="en-US" sz="2000" dirty="0">
                <a:cs typeface="Arial" charset="0"/>
              </a:rPr>
              <a:t>The supervisors emphasized the need for </a:t>
            </a:r>
            <a:r>
              <a:rPr lang="en-US" sz="2000" dirty="0">
                <a:solidFill>
                  <a:srgbClr val="008E40"/>
                </a:solidFill>
                <a:cs typeface="Arial" charset="0"/>
              </a:rPr>
              <a:t>balance in the algorithmic vs creative in the directions </a:t>
            </a:r>
            <a:r>
              <a:rPr lang="en-US" sz="2000" dirty="0">
                <a:cs typeface="Arial" charset="0"/>
              </a:rPr>
              <a:t>of the programming activity </a:t>
            </a:r>
            <a:r>
              <a:rPr lang="en-US" sz="2000" dirty="0">
                <a:solidFill>
                  <a:srgbClr val="008E40"/>
                </a:solidFill>
                <a:cs typeface="Arial" charset="0"/>
              </a:rPr>
              <a:t>using the metacognitive skills properly</a:t>
            </a:r>
            <a:r>
              <a:rPr lang="en-US" sz="2000" dirty="0">
                <a:cs typeface="Arial" charset="0"/>
              </a:rPr>
              <a:t>. </a:t>
            </a:r>
          </a:p>
          <a:p>
            <a:pPr marL="360000" lvl="1" indent="-288000">
              <a:lnSpc>
                <a:spcPts val="3000"/>
              </a:lnSpc>
              <a:spcBef>
                <a:spcPts val="600"/>
              </a:spcBef>
              <a:buSzPct val="80000"/>
              <a:buFont typeface="Wingdings 2" pitchFamily="18" charset="2"/>
              <a:buChar char=""/>
              <a:defRPr/>
            </a:pPr>
            <a:endParaRPr lang="en-US" sz="2000" dirty="0">
              <a:cs typeface="Arial" charset="0"/>
            </a:endParaRPr>
          </a:p>
        </p:txBody>
      </p:sp>
    </p:spTree>
    <p:extLst>
      <p:ext uri="{BB962C8B-B14F-4D97-AF65-F5344CB8AC3E}">
        <p14:creationId xmlns:p14="http://schemas.microsoft.com/office/powerpoint/2010/main" val="215742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rtl="0" fontAlgn="auto">
              <a:spcAft>
                <a:spcPts val="0"/>
              </a:spcAft>
              <a:defRPr/>
            </a:pPr>
            <a:r>
              <a:rPr lang="en-US" sz="3600" dirty="0">
                <a:solidFill>
                  <a:schemeClr val="tx2">
                    <a:satMod val="130000"/>
                  </a:schemeClr>
                </a:solidFill>
              </a:rPr>
              <a:t>Example of a final activity</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61790"/>
            <a:ext cx="7857430" cy="5135562"/>
          </a:xfrm>
        </p:spPr>
        <p:txBody>
          <a:bodyPr/>
          <a:lstStyle/>
          <a:p>
            <a:pPr marL="360000" lvl="1" indent="-288000">
              <a:lnSpc>
                <a:spcPts val="3000"/>
              </a:lnSpc>
              <a:spcBef>
                <a:spcPts val="600"/>
              </a:spcBef>
              <a:buSzPct val="80000"/>
              <a:buFont typeface="Wingdings 2" pitchFamily="18" charset="2"/>
              <a:buChar char=""/>
              <a:defRPr/>
            </a:pPr>
            <a:r>
              <a:rPr lang="en-US" sz="2000" dirty="0">
                <a:cs typeface="Arial" charset="0"/>
              </a:rPr>
              <a:t>Write a Scratch program that receives the length of a segment, draws it horizontally to the right starting with the point (0,0). Then receives the distance of a point from the middle of the segment, then draws a triangle whose points are the vertices of the segment and the point. </a:t>
            </a:r>
          </a:p>
          <a:p>
            <a:pPr marL="360000" lvl="1" indent="-288000">
              <a:lnSpc>
                <a:spcPts val="3000"/>
              </a:lnSpc>
              <a:spcBef>
                <a:spcPts val="600"/>
              </a:spcBef>
              <a:buSzPct val="80000"/>
              <a:buFont typeface="Wingdings 2" pitchFamily="18" charset="2"/>
              <a:buChar char=""/>
              <a:defRPr/>
            </a:pPr>
            <a:r>
              <a:rPr lang="en-US" sz="2000" dirty="0">
                <a:cs typeface="Arial" charset="0"/>
              </a:rPr>
              <a:t>Two sprites will then appear at the point (0,0) and start to move keeping the same speed.  The first sprite moves along the segment, while the second sprite moves from one vertex of the segment to the other through the point. </a:t>
            </a:r>
          </a:p>
          <a:p>
            <a:pPr marL="360000" lvl="1" indent="-288000">
              <a:lnSpc>
                <a:spcPts val="3000"/>
              </a:lnSpc>
              <a:spcBef>
                <a:spcPts val="600"/>
              </a:spcBef>
              <a:buSzPct val="80000"/>
              <a:buFont typeface="Wingdings 2" pitchFamily="18" charset="2"/>
              <a:buChar char=""/>
              <a:defRPr/>
            </a:pPr>
            <a:r>
              <a:rPr lang="en-US" sz="2000" dirty="0">
                <a:cs typeface="Arial" charset="0"/>
              </a:rPr>
              <a:t>You need to run the program several times and write mathematical conclusions. </a:t>
            </a:r>
          </a:p>
        </p:txBody>
      </p:sp>
    </p:spTree>
    <p:extLst>
      <p:ext uri="{BB962C8B-B14F-4D97-AF65-F5344CB8AC3E}">
        <p14:creationId xmlns:p14="http://schemas.microsoft.com/office/powerpoint/2010/main" val="4053269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rtl="0" fontAlgn="auto">
              <a:spcAft>
                <a:spcPts val="0"/>
              </a:spcAft>
              <a:defRPr/>
            </a:pPr>
            <a:r>
              <a:rPr lang="en-US" sz="3600" dirty="0">
                <a:solidFill>
                  <a:schemeClr val="tx2">
                    <a:satMod val="130000"/>
                  </a:schemeClr>
                </a:solidFill>
              </a:rPr>
              <a:t>Example of a final activity</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61790"/>
            <a:ext cx="3608958" cy="5135562"/>
          </a:xfrm>
        </p:spPr>
        <p:txBody>
          <a:bodyPr/>
          <a:lstStyle/>
          <a:p>
            <a:pPr marL="360000" lvl="1" indent="-288000">
              <a:lnSpc>
                <a:spcPts val="3000"/>
              </a:lnSpc>
              <a:spcBef>
                <a:spcPts val="600"/>
              </a:spcBef>
              <a:buSzPct val="80000"/>
              <a:buFont typeface="Wingdings 2" pitchFamily="18" charset="2"/>
              <a:buChar char=""/>
              <a:defRPr/>
            </a:pPr>
            <a:r>
              <a:rPr lang="en-US" sz="2000" dirty="0" smtClean="0">
                <a:cs typeface="Arial" charset="0"/>
              </a:rPr>
              <a:t>You </a:t>
            </a:r>
            <a:r>
              <a:rPr lang="en-US" sz="2000" dirty="0">
                <a:cs typeface="Arial" charset="0"/>
              </a:rPr>
              <a:t>can watch first the accompanying video that demonstrates the required outcome. </a:t>
            </a:r>
          </a:p>
        </p:txBody>
      </p:sp>
      <p:pic>
        <p:nvPicPr>
          <p:cNvPr id="3" name="VID-20220816-WA000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494548" y="1268760"/>
            <a:ext cx="3654836" cy="5040560"/>
          </a:xfrm>
          <a:prstGeom prst="rect">
            <a:avLst/>
          </a:prstGeom>
        </p:spPr>
      </p:pic>
    </p:spTree>
    <p:extLst>
      <p:ext uri="{BB962C8B-B14F-4D97-AF65-F5344CB8AC3E}">
        <p14:creationId xmlns:p14="http://schemas.microsoft.com/office/powerpoint/2010/main" val="23909548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rtl="0" fontAlgn="auto">
              <a:spcAft>
                <a:spcPts val="0"/>
              </a:spcAft>
              <a:defRPr/>
            </a:pPr>
            <a:r>
              <a:rPr lang="en-US" sz="3600" dirty="0">
                <a:solidFill>
                  <a:schemeClr val="tx2">
                    <a:satMod val="130000"/>
                  </a:schemeClr>
                </a:solidFill>
              </a:rPr>
              <a:t>Example of a final activity</a:t>
            </a:r>
            <a:endParaRPr lang="he-IL" sz="3600" dirty="0">
              <a:solidFill>
                <a:schemeClr val="tx2">
                  <a:satMod val="130000"/>
                </a:schemeClr>
              </a:solidFill>
            </a:endParaRPr>
          </a:p>
        </p:txBody>
      </p:sp>
      <p:pic>
        <p:nvPicPr>
          <p:cNvPr id="4" name="תמונה 3">
            <a:extLst>
              <a:ext uri="{FF2B5EF4-FFF2-40B4-BE49-F238E27FC236}">
                <a16:creationId xmlns:a16="http://schemas.microsoft.com/office/drawing/2014/main" id="{BB2A556F-9561-8C14-9699-EC521BA1C071}"/>
              </a:ext>
            </a:extLst>
          </p:cNvPr>
          <p:cNvPicPr>
            <a:picLocks noChangeAspect="1"/>
          </p:cNvPicPr>
          <p:nvPr/>
        </p:nvPicPr>
        <p:blipFill rotWithShape="1">
          <a:blip r:embed="rId4"/>
          <a:srcRect t="3986"/>
          <a:stretch/>
        </p:blipFill>
        <p:spPr>
          <a:xfrm>
            <a:off x="2555776" y="1988840"/>
            <a:ext cx="5328592" cy="4092932"/>
          </a:xfrm>
          <a:prstGeom prst="rect">
            <a:avLst/>
          </a:prstGeom>
        </p:spPr>
      </p:pic>
      <p:sp>
        <p:nvSpPr>
          <p:cNvPr id="8" name="תיבת טקסט 7">
            <a:extLst>
              <a:ext uri="{FF2B5EF4-FFF2-40B4-BE49-F238E27FC236}">
                <a16:creationId xmlns:a16="http://schemas.microsoft.com/office/drawing/2014/main" id="{677ADC36-D20C-0AE1-D668-208E7F666763}"/>
              </a:ext>
            </a:extLst>
          </p:cNvPr>
          <p:cNvSpPr txBox="1"/>
          <p:nvPr/>
        </p:nvSpPr>
        <p:spPr>
          <a:xfrm>
            <a:off x="1331640" y="1417638"/>
            <a:ext cx="3960440" cy="433452"/>
          </a:xfrm>
          <a:prstGeom prst="rect">
            <a:avLst/>
          </a:prstGeom>
          <a:noFill/>
        </p:spPr>
        <p:txBody>
          <a:bodyPr wrap="square" rtlCol="0">
            <a:spAutoFit/>
          </a:bodyPr>
          <a:lstStyle/>
          <a:p>
            <a:pPr marL="72000" lvl="1" indent="0" algn="ctr">
              <a:lnSpc>
                <a:spcPts val="3000"/>
              </a:lnSpc>
              <a:spcBef>
                <a:spcPts val="600"/>
              </a:spcBef>
              <a:buSzPct val="80000"/>
              <a:buNone/>
              <a:defRPr/>
            </a:pPr>
            <a:r>
              <a:rPr lang="en-US" sz="1800" dirty="0">
                <a:cs typeface="Arial" charset="0"/>
                <a:hlinkClick r:id="rId5"/>
              </a:rPr>
              <a:t>Link to the activity site</a:t>
            </a:r>
            <a:endParaRPr lang="en-US" sz="1800" dirty="0">
              <a:cs typeface="Arial" charset="0"/>
            </a:endParaRPr>
          </a:p>
        </p:txBody>
      </p:sp>
      <p:sp>
        <p:nvSpPr>
          <p:cNvPr id="3" name="תיבת טקסט 2">
            <a:extLst>
              <a:ext uri="{FF2B5EF4-FFF2-40B4-BE49-F238E27FC236}">
                <a16:creationId xmlns:a16="http://schemas.microsoft.com/office/drawing/2014/main" id="{B5A7D7D4-B25E-F22C-48B0-53AF4C9E8572}"/>
              </a:ext>
            </a:extLst>
          </p:cNvPr>
          <p:cNvSpPr txBox="1"/>
          <p:nvPr/>
        </p:nvSpPr>
        <p:spPr>
          <a:xfrm>
            <a:off x="4572000" y="1417638"/>
            <a:ext cx="3960440" cy="433452"/>
          </a:xfrm>
          <a:prstGeom prst="rect">
            <a:avLst/>
          </a:prstGeom>
          <a:noFill/>
        </p:spPr>
        <p:txBody>
          <a:bodyPr wrap="square" rtlCol="0">
            <a:spAutoFit/>
          </a:bodyPr>
          <a:lstStyle/>
          <a:p>
            <a:pPr marL="72000" lvl="1" indent="0" algn="ctr">
              <a:lnSpc>
                <a:spcPts val="3000"/>
              </a:lnSpc>
              <a:spcBef>
                <a:spcPts val="600"/>
              </a:spcBef>
              <a:buSzPct val="80000"/>
              <a:buNone/>
              <a:defRPr/>
            </a:pPr>
            <a:r>
              <a:rPr lang="en-US" dirty="0">
                <a:hlinkClick r:id="rId6"/>
              </a:rPr>
              <a:t>Link to the programming solution</a:t>
            </a:r>
            <a:endParaRPr lang="en-US" dirty="0"/>
          </a:p>
        </p:txBody>
      </p:sp>
    </p:spTree>
    <p:extLst>
      <p:ext uri="{BB962C8B-B14F-4D97-AF65-F5344CB8AC3E}">
        <p14:creationId xmlns:p14="http://schemas.microsoft.com/office/powerpoint/2010/main" val="1278510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rtl="0" fontAlgn="auto">
              <a:spcAft>
                <a:spcPts val="0"/>
              </a:spcAft>
              <a:defRPr/>
            </a:pPr>
            <a:r>
              <a:rPr lang="en-US" sz="3600" dirty="0">
                <a:solidFill>
                  <a:schemeClr val="tx2">
                    <a:satMod val="130000"/>
                  </a:schemeClr>
                </a:solidFill>
              </a:rPr>
              <a:t>Example of a final activity</a:t>
            </a:r>
            <a:endParaRPr lang="he-IL" sz="3600" dirty="0">
              <a:solidFill>
                <a:schemeClr val="tx2">
                  <a:satMod val="130000"/>
                </a:schemeClr>
              </a:solidFill>
            </a:endParaRPr>
          </a:p>
        </p:txBody>
      </p:sp>
      <p:sp>
        <p:nvSpPr>
          <p:cNvPr id="7" name="מציין מיקום תוכן 2">
            <a:extLst>
              <a:ext uri="{FF2B5EF4-FFF2-40B4-BE49-F238E27FC236}">
                <a16:creationId xmlns:a16="http://schemas.microsoft.com/office/drawing/2014/main" id="{A018C6BC-AF5C-4E6C-0C86-0D88D4437490}"/>
              </a:ext>
            </a:extLst>
          </p:cNvPr>
          <p:cNvSpPr>
            <a:spLocks noGrp="1"/>
          </p:cNvSpPr>
          <p:nvPr>
            <p:ph idx="1"/>
          </p:nvPr>
        </p:nvSpPr>
        <p:spPr>
          <a:xfrm>
            <a:off x="1035050" y="1447800"/>
            <a:ext cx="7929438" cy="4800600"/>
          </a:xfrm>
        </p:spPr>
        <p:txBody>
          <a:bodyPr/>
          <a:lstStyle/>
          <a:p>
            <a:pPr marL="72000" lvl="1" indent="0">
              <a:lnSpc>
                <a:spcPts val="3000"/>
              </a:lnSpc>
              <a:spcBef>
                <a:spcPts val="600"/>
              </a:spcBef>
              <a:buSzPct val="80000"/>
              <a:buNone/>
              <a:defRPr/>
            </a:pPr>
            <a:r>
              <a:rPr lang="en-US" sz="1800" dirty="0">
                <a:latin typeface="+mj-lt"/>
                <a:cs typeface="Times New Roman" panose="02020603050405020304" pitchFamily="18" charset="0"/>
              </a:rPr>
              <a:t>Examples of some </a:t>
            </a:r>
            <a:r>
              <a:rPr lang="en-US" sz="2000" dirty="0">
                <a:solidFill>
                  <a:srgbClr val="008E40"/>
                </a:solidFill>
                <a:cs typeface="Arial" charset="0"/>
              </a:rPr>
              <a:t>directions</a:t>
            </a:r>
            <a:r>
              <a:rPr lang="en-US" sz="1800" dirty="0">
                <a:latin typeface="+mj-lt"/>
                <a:cs typeface="Times New Roman" panose="02020603050405020304" pitchFamily="18" charset="0"/>
              </a:rPr>
              <a:t> based on some </a:t>
            </a:r>
            <a:r>
              <a:rPr lang="en-US" sz="2000" dirty="0">
                <a:solidFill>
                  <a:srgbClr val="008E40"/>
                </a:solidFill>
                <a:cs typeface="Arial" charset="0"/>
              </a:rPr>
              <a:t>metacognitive</a:t>
            </a:r>
            <a:r>
              <a:rPr lang="en-US" sz="1800" dirty="0">
                <a:latin typeface="+mj-lt"/>
                <a:cs typeface="Times New Roman" panose="02020603050405020304" pitchFamily="18" charset="0"/>
              </a:rPr>
              <a:t> </a:t>
            </a:r>
            <a:r>
              <a:rPr lang="en-US" sz="2000" dirty="0">
                <a:solidFill>
                  <a:srgbClr val="008E40"/>
                </a:solidFill>
                <a:cs typeface="Arial" charset="0"/>
              </a:rPr>
              <a:t>skills</a:t>
            </a:r>
            <a:r>
              <a:rPr lang="en-US" sz="1800" dirty="0">
                <a:latin typeface="+mj-lt"/>
                <a:cs typeface="Times New Roman" panose="02020603050405020304" pitchFamily="18" charset="0"/>
              </a:rPr>
              <a:t>, and </a:t>
            </a:r>
            <a:r>
              <a:rPr lang="en-US" sz="2000" dirty="0">
                <a:solidFill>
                  <a:srgbClr val="008E40"/>
                </a:solidFill>
                <a:cs typeface="Arial" charset="0"/>
              </a:rPr>
              <a:t>expected</a:t>
            </a:r>
            <a:r>
              <a:rPr lang="en-US" sz="1800" dirty="0">
                <a:latin typeface="+mj-lt"/>
                <a:cs typeface="Times New Roman" panose="02020603050405020304" pitchFamily="18" charset="0"/>
              </a:rPr>
              <a:t> </a:t>
            </a:r>
            <a:r>
              <a:rPr lang="en-US" sz="2000" dirty="0">
                <a:solidFill>
                  <a:srgbClr val="008E40"/>
                </a:solidFill>
                <a:cs typeface="Arial" charset="0"/>
              </a:rPr>
              <a:t>answers</a:t>
            </a:r>
            <a:r>
              <a:rPr lang="en-US" sz="1800" dirty="0">
                <a:latin typeface="+mj-lt"/>
                <a:cs typeface="Times New Roman" panose="02020603050405020304" pitchFamily="18" charset="0"/>
              </a:rPr>
              <a:t> and performances of the </a:t>
            </a:r>
            <a:r>
              <a:rPr lang="en-US" sz="2000" dirty="0">
                <a:solidFill>
                  <a:srgbClr val="008E40"/>
                </a:solidFill>
                <a:cs typeface="Arial" charset="0"/>
              </a:rPr>
              <a:t>students</a:t>
            </a:r>
            <a:r>
              <a:rPr lang="en-US" sz="1800" dirty="0">
                <a:latin typeface="+mj-lt"/>
                <a:cs typeface="Times New Roman" panose="02020603050405020304" pitchFamily="18" charset="0"/>
              </a:rPr>
              <a:t>:</a:t>
            </a:r>
          </a:p>
          <a:p>
            <a:pPr marL="72000" lvl="1" indent="0">
              <a:lnSpc>
                <a:spcPts val="3000"/>
              </a:lnSpc>
              <a:spcBef>
                <a:spcPts val="600"/>
              </a:spcBef>
              <a:buSzPct val="80000"/>
              <a:buNone/>
              <a:tabLst>
                <a:tab pos="540385" algn="l"/>
              </a:tabLst>
              <a:defRPr/>
            </a:pPr>
            <a:r>
              <a:rPr lang="en-US" sz="2000" b="1" dirty="0">
                <a:solidFill>
                  <a:srgbClr val="C00000"/>
                </a:solidFill>
                <a:cs typeface="Arial" charset="0"/>
              </a:rPr>
              <a:t>Encoding the givens: </a:t>
            </a:r>
          </a:p>
          <a:p>
            <a:pPr marL="285750" indent="-195263" defTabSz="838200">
              <a:spcAft>
                <a:spcPts val="300"/>
              </a:spcAft>
              <a:tabLst>
                <a:tab pos="540385" algn="l"/>
              </a:tabLst>
            </a:pPr>
            <a:r>
              <a:rPr lang="en-US" sz="2000" dirty="0">
                <a:solidFill>
                  <a:srgbClr val="008E40"/>
                </a:solidFill>
                <a:cs typeface="Arial" charset="0"/>
              </a:rPr>
              <a:t>What did you see when watching the video?</a:t>
            </a:r>
          </a:p>
          <a:p>
            <a:pPr marL="542925" indent="0" defTabSz="838200">
              <a:spcBef>
                <a:spcPts val="0"/>
              </a:spcBef>
              <a:spcAft>
                <a:spcPts val="0"/>
              </a:spcAft>
              <a:buNone/>
              <a:tabLst>
                <a:tab pos="540385" algn="l"/>
              </a:tabLst>
            </a:pPr>
            <a:r>
              <a:rPr lang="en-US" sz="1800" dirty="0">
                <a:latin typeface="+mj-lt"/>
                <a:ea typeface="Times New Roman" panose="02020603050405020304" pitchFamily="18" charset="0"/>
                <a:cs typeface="Times New Roman" panose="02020603050405020304" pitchFamily="18" charset="0"/>
              </a:rPr>
              <a:t>Answer 1: Objects that move </a:t>
            </a:r>
          </a:p>
          <a:p>
            <a:pPr marL="542925" indent="0" defTabSz="838200">
              <a:spcBef>
                <a:spcPts val="0"/>
              </a:spcBef>
              <a:spcAft>
                <a:spcPts val="0"/>
              </a:spcAft>
              <a:buNone/>
              <a:tabLst>
                <a:tab pos="540385" algn="l"/>
              </a:tabLst>
            </a:pPr>
            <a:r>
              <a:rPr lang="en-US" sz="1800" dirty="0">
                <a:latin typeface="+mj-lt"/>
                <a:ea typeface="Times New Roman" panose="02020603050405020304" pitchFamily="18" charset="0"/>
                <a:cs typeface="Times New Roman" panose="02020603050405020304" pitchFamily="18" charset="0"/>
              </a:rPr>
              <a:t>Answer 2: A pen drawing paths for the objects</a:t>
            </a:r>
          </a:p>
          <a:p>
            <a:pPr marL="542925" indent="0" defTabSz="838200">
              <a:spcBef>
                <a:spcPts val="0"/>
              </a:spcBef>
              <a:spcAft>
                <a:spcPts val="0"/>
              </a:spcAft>
              <a:buNone/>
              <a:tabLst>
                <a:tab pos="540385" algn="l"/>
              </a:tabLst>
            </a:pPr>
            <a:r>
              <a:rPr lang="en-US" sz="1800" dirty="0">
                <a:latin typeface="+mj-lt"/>
                <a:ea typeface="Times New Roman" panose="02020603050405020304" pitchFamily="18" charset="0"/>
                <a:cs typeface="Times New Roman" panose="02020603050405020304" pitchFamily="18" charset="0"/>
              </a:rPr>
              <a:t>Answer 3: The user enters the path length and the height</a:t>
            </a:r>
          </a:p>
          <a:p>
            <a:pPr marL="542925" indent="0" defTabSz="838200">
              <a:spcBef>
                <a:spcPts val="0"/>
              </a:spcBef>
              <a:spcAft>
                <a:spcPts val="0"/>
              </a:spcAft>
              <a:buNone/>
              <a:tabLst>
                <a:tab pos="540385" algn="l"/>
              </a:tabLst>
            </a:pPr>
            <a:r>
              <a:rPr lang="en-US" sz="1800" dirty="0">
                <a:latin typeface="+mj-lt"/>
                <a:ea typeface="Times New Roman" panose="02020603050405020304" pitchFamily="18" charset="0"/>
                <a:cs typeface="Times New Roman" panose="02020603050405020304" pitchFamily="18" charset="0"/>
              </a:rPr>
              <a:t>Answer 4: Two counters of time that change as the two objects move.</a:t>
            </a:r>
          </a:p>
          <a:p>
            <a:pPr marL="285750" indent="-195263" defTabSz="838200">
              <a:spcAft>
                <a:spcPts val="300"/>
              </a:spcAft>
              <a:tabLst>
                <a:tab pos="540385" algn="l"/>
              </a:tabLst>
            </a:pPr>
            <a:r>
              <a:rPr lang="en-US" sz="2000" dirty="0">
                <a:solidFill>
                  <a:srgbClr val="008E40"/>
                </a:solidFill>
                <a:cs typeface="Arial" charset="0"/>
              </a:rPr>
              <a:t>What are the givens according to the video?</a:t>
            </a:r>
          </a:p>
          <a:p>
            <a:pPr marL="542925" lvl="1" indent="0" defTabSz="838200">
              <a:spcBef>
                <a:spcPts val="0"/>
              </a:spcBef>
              <a:spcAft>
                <a:spcPts val="0"/>
              </a:spcAft>
              <a:buSzPct val="80000"/>
              <a:buNone/>
              <a:tabLst>
                <a:tab pos="540385" algn="l"/>
              </a:tabLst>
              <a:defRPr/>
            </a:pPr>
            <a:r>
              <a:rPr lang="en-US" sz="1800" dirty="0">
                <a:latin typeface="+mj-lt"/>
                <a:cs typeface="Times New Roman" panose="02020603050405020304" pitchFamily="18" charset="0"/>
              </a:rPr>
              <a:t>Answer 1: the number of objects</a:t>
            </a:r>
          </a:p>
          <a:p>
            <a:pPr marL="542925" lvl="1" indent="0" defTabSz="838200">
              <a:spcBef>
                <a:spcPts val="0"/>
              </a:spcBef>
              <a:spcAft>
                <a:spcPts val="0"/>
              </a:spcAft>
              <a:buSzPct val="80000"/>
              <a:buNone/>
              <a:tabLst>
                <a:tab pos="540385" algn="l"/>
              </a:tabLst>
              <a:defRPr/>
            </a:pPr>
            <a:r>
              <a:rPr lang="en-US" sz="1800" dirty="0">
                <a:latin typeface="+mj-lt"/>
                <a:cs typeface="Times New Roman" panose="02020603050405020304" pitchFamily="18" charset="0"/>
              </a:rPr>
              <a:t>Answer 2: The pen for drawing the path</a:t>
            </a:r>
          </a:p>
          <a:p>
            <a:pPr marL="542925" lvl="1" indent="0" defTabSz="838200">
              <a:spcBef>
                <a:spcPts val="0"/>
              </a:spcBef>
              <a:spcAft>
                <a:spcPts val="0"/>
              </a:spcAft>
              <a:buSzPct val="80000"/>
              <a:buNone/>
              <a:tabLst>
                <a:tab pos="540385" algn="l"/>
              </a:tabLst>
              <a:defRPr/>
            </a:pPr>
            <a:r>
              <a:rPr lang="en-US" sz="1800" dirty="0">
                <a:latin typeface="+mj-lt"/>
                <a:cs typeface="Times New Roman" panose="02020603050405020304" pitchFamily="18" charset="0"/>
              </a:rPr>
              <a:t>Answer 3: The path of the two objects after entering the length and height Answer 4: The movement of the two objects at an equal and constant speed.</a:t>
            </a:r>
          </a:p>
        </p:txBody>
      </p:sp>
    </p:spTree>
    <p:extLst>
      <p:ext uri="{BB962C8B-B14F-4D97-AF65-F5344CB8AC3E}">
        <p14:creationId xmlns:p14="http://schemas.microsoft.com/office/powerpoint/2010/main" val="60457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rtl="0" fontAlgn="auto">
              <a:spcAft>
                <a:spcPts val="0"/>
              </a:spcAft>
              <a:defRPr/>
            </a:pPr>
            <a:r>
              <a:rPr lang="en-US" sz="3600" dirty="0">
                <a:solidFill>
                  <a:schemeClr val="tx2">
                    <a:satMod val="130000"/>
                  </a:schemeClr>
                </a:solidFill>
              </a:rPr>
              <a:t>Example of a final activity</a:t>
            </a:r>
            <a:endParaRPr lang="he-IL" sz="3600" dirty="0">
              <a:solidFill>
                <a:schemeClr val="tx2">
                  <a:satMod val="130000"/>
                </a:schemeClr>
              </a:solidFill>
            </a:endParaRPr>
          </a:p>
        </p:txBody>
      </p:sp>
      <p:sp>
        <p:nvSpPr>
          <p:cNvPr id="7" name="מציין מיקום תוכן 2">
            <a:extLst>
              <a:ext uri="{FF2B5EF4-FFF2-40B4-BE49-F238E27FC236}">
                <a16:creationId xmlns:a16="http://schemas.microsoft.com/office/drawing/2014/main" id="{A018C6BC-AF5C-4E6C-0C86-0D88D4437490}"/>
              </a:ext>
            </a:extLst>
          </p:cNvPr>
          <p:cNvSpPr>
            <a:spLocks noGrp="1"/>
          </p:cNvSpPr>
          <p:nvPr>
            <p:ph idx="1"/>
          </p:nvPr>
        </p:nvSpPr>
        <p:spPr>
          <a:xfrm>
            <a:off x="1035050" y="1447800"/>
            <a:ext cx="8108950" cy="4800600"/>
          </a:xfrm>
        </p:spPr>
        <p:txBody>
          <a:bodyPr/>
          <a:lstStyle/>
          <a:p>
            <a:pPr marL="72000" lvl="1" indent="0">
              <a:lnSpc>
                <a:spcPts val="3000"/>
              </a:lnSpc>
              <a:spcBef>
                <a:spcPts val="600"/>
              </a:spcBef>
              <a:buSzPct val="80000"/>
              <a:buNone/>
              <a:tabLst>
                <a:tab pos="540385" algn="l"/>
              </a:tabLst>
              <a:defRPr/>
            </a:pPr>
            <a:r>
              <a:rPr lang="en-US" sz="2000" b="1" dirty="0">
                <a:solidFill>
                  <a:srgbClr val="C00000"/>
                </a:solidFill>
                <a:cs typeface="Arial" charset="0"/>
              </a:rPr>
              <a:t>Representation</a:t>
            </a:r>
            <a:r>
              <a:rPr lang="en-US" sz="1800" dirty="0">
                <a:latin typeface="+mj-lt"/>
                <a:cs typeface="Times New Roman" panose="02020603050405020304" pitchFamily="18" charset="0"/>
              </a:rPr>
              <a:t>:  </a:t>
            </a:r>
          </a:p>
          <a:p>
            <a:pPr marL="285750" indent="-195263">
              <a:spcAft>
                <a:spcPts val="300"/>
              </a:spcAft>
              <a:tabLst>
                <a:tab pos="540385" algn="l"/>
              </a:tabLst>
            </a:pPr>
            <a:r>
              <a:rPr lang="en-US" sz="2000" dirty="0">
                <a:solidFill>
                  <a:srgbClr val="008E40"/>
                </a:solidFill>
                <a:cs typeface="Arial" charset="0"/>
              </a:rPr>
              <a:t>How can we represent the sprites’ movements? (Mathematics knowledge)</a:t>
            </a:r>
          </a:p>
          <a:p>
            <a:pPr marL="542925" indent="0" defTabSz="838200">
              <a:spcBef>
                <a:spcPts val="0"/>
              </a:spcBef>
              <a:spcAft>
                <a:spcPts val="0"/>
              </a:spcAft>
              <a:buNone/>
              <a:tabLst>
                <a:tab pos="540385" algn="l"/>
              </a:tabLst>
            </a:pPr>
            <a:r>
              <a:rPr lang="en-US" sz="1800" dirty="0">
                <a:latin typeface="+mj-lt"/>
                <a:ea typeface="Times New Roman" panose="02020603050405020304" pitchFamily="18" charset="0"/>
                <a:cs typeface="Times New Roman" panose="02020603050405020304" pitchFamily="18" charset="0"/>
              </a:rPr>
              <a:t>Answer 1: By using a graph.</a:t>
            </a:r>
          </a:p>
          <a:p>
            <a:pPr marL="542925" indent="0" defTabSz="838200">
              <a:spcBef>
                <a:spcPts val="0"/>
              </a:spcBef>
              <a:spcAft>
                <a:spcPts val="0"/>
              </a:spcAft>
              <a:buNone/>
              <a:tabLst>
                <a:tab pos="540385" algn="l"/>
              </a:tabLst>
            </a:pPr>
            <a:r>
              <a:rPr lang="en-US" sz="1800" dirty="0">
                <a:latin typeface="+mj-lt"/>
                <a:ea typeface="Times New Roman" panose="02020603050405020304" pitchFamily="18" charset="0"/>
                <a:cs typeface="Times New Roman" panose="02020603050405020304" pitchFamily="18" charset="0"/>
              </a:rPr>
              <a:t>Answer 2:  After completing the programming, we can draw a table of answers.</a:t>
            </a:r>
          </a:p>
          <a:p>
            <a:pPr marL="542925" indent="0" defTabSz="838200">
              <a:spcBef>
                <a:spcPts val="0"/>
              </a:spcBef>
              <a:spcAft>
                <a:spcPts val="0"/>
              </a:spcAft>
              <a:buNone/>
              <a:tabLst>
                <a:tab pos="540385" algn="l"/>
              </a:tabLst>
            </a:pPr>
            <a:r>
              <a:rPr lang="en-US" sz="1800" dirty="0">
                <a:latin typeface="+mj-lt"/>
                <a:ea typeface="Times New Roman" panose="02020603050405020304" pitchFamily="18" charset="0"/>
                <a:cs typeface="Times New Roman" panose="02020603050405020304" pitchFamily="18" charset="0"/>
              </a:rPr>
              <a:t>Answer 3:</a:t>
            </a:r>
          </a:p>
          <a:p>
            <a:pPr marL="542925" indent="0" defTabSz="838200">
              <a:spcBef>
                <a:spcPts val="0"/>
              </a:spcBef>
              <a:spcAft>
                <a:spcPts val="0"/>
              </a:spcAft>
              <a:buNone/>
              <a:tabLst>
                <a:tab pos="540385" algn="l"/>
              </a:tabLst>
            </a:pPr>
            <a:endParaRPr lang="en-US" sz="1800" dirty="0">
              <a:latin typeface="+mj-lt"/>
              <a:ea typeface="Times New Roman" panose="02020603050405020304" pitchFamily="18" charset="0"/>
              <a:cs typeface="Times New Roman" panose="02020603050405020304" pitchFamily="18" charset="0"/>
            </a:endParaRPr>
          </a:p>
          <a:p>
            <a:pPr marL="542925" indent="0" defTabSz="838200">
              <a:spcBef>
                <a:spcPts val="0"/>
              </a:spcBef>
              <a:spcAft>
                <a:spcPts val="0"/>
              </a:spcAft>
              <a:buNone/>
              <a:tabLst>
                <a:tab pos="540385" algn="l"/>
              </a:tabLst>
            </a:pPr>
            <a:endParaRPr lang="en-US" sz="1800" dirty="0">
              <a:latin typeface="+mj-lt"/>
              <a:ea typeface="Times New Roman" panose="02020603050405020304" pitchFamily="18" charset="0"/>
              <a:cs typeface="Times New Roman" panose="02020603050405020304" pitchFamily="18" charset="0"/>
            </a:endParaRPr>
          </a:p>
          <a:p>
            <a:pPr marL="542925" indent="0" defTabSz="838200">
              <a:spcBef>
                <a:spcPts val="0"/>
              </a:spcBef>
              <a:spcAft>
                <a:spcPts val="0"/>
              </a:spcAft>
              <a:buNone/>
              <a:tabLst>
                <a:tab pos="540385" algn="l"/>
              </a:tabLst>
            </a:pPr>
            <a:endParaRPr lang="en-US" sz="1800" dirty="0">
              <a:latin typeface="+mj-lt"/>
              <a:ea typeface="Times New Roman" panose="02020603050405020304" pitchFamily="18" charset="0"/>
              <a:cs typeface="Times New Roman" panose="02020603050405020304" pitchFamily="18" charset="0"/>
            </a:endParaRPr>
          </a:p>
        </p:txBody>
      </p:sp>
      <p:grpSp>
        <p:nvGrpSpPr>
          <p:cNvPr id="26" name="קבוצה 25">
            <a:extLst>
              <a:ext uri="{FF2B5EF4-FFF2-40B4-BE49-F238E27FC236}">
                <a16:creationId xmlns:a16="http://schemas.microsoft.com/office/drawing/2014/main" id="{51DF5AC7-11B7-47FD-DB99-6B84AF4D2A7E}"/>
              </a:ext>
            </a:extLst>
          </p:cNvPr>
          <p:cNvGrpSpPr/>
          <p:nvPr/>
        </p:nvGrpSpPr>
        <p:grpSpPr>
          <a:xfrm>
            <a:off x="2339753" y="3284985"/>
            <a:ext cx="3960439" cy="2228667"/>
            <a:chOff x="2555776" y="3528246"/>
            <a:chExt cx="4252410" cy="2921510"/>
          </a:xfrm>
        </p:grpSpPr>
        <p:cxnSp>
          <p:nvCxnSpPr>
            <p:cNvPr id="16" name="رابط كسهم مستقيم 13">
              <a:extLst>
                <a:ext uri="{FF2B5EF4-FFF2-40B4-BE49-F238E27FC236}">
                  <a16:creationId xmlns:a16="http://schemas.microsoft.com/office/drawing/2014/main" id="{47F08BA3-6EFE-1690-049F-7DC2E5ED57FE}"/>
                </a:ext>
              </a:extLst>
            </p:cNvPr>
            <p:cNvCxnSpPr/>
            <p:nvPr/>
          </p:nvCxnSpPr>
          <p:spPr>
            <a:xfrm flipV="1">
              <a:off x="3275859" y="4077072"/>
              <a:ext cx="1252930" cy="12671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25" name="קבוצה 24">
              <a:extLst>
                <a:ext uri="{FF2B5EF4-FFF2-40B4-BE49-F238E27FC236}">
                  <a16:creationId xmlns:a16="http://schemas.microsoft.com/office/drawing/2014/main" id="{1C7C9531-E528-C7BB-AF2C-0E00D698487F}"/>
                </a:ext>
              </a:extLst>
            </p:cNvPr>
            <p:cNvGrpSpPr/>
            <p:nvPr/>
          </p:nvGrpSpPr>
          <p:grpSpPr>
            <a:xfrm>
              <a:off x="2555776" y="3528246"/>
              <a:ext cx="4252410" cy="2921510"/>
              <a:chOff x="2548044" y="3528246"/>
              <a:chExt cx="4252410" cy="2921510"/>
            </a:xfrm>
          </p:grpSpPr>
          <p:grpSp>
            <p:nvGrpSpPr>
              <p:cNvPr id="24" name="קבוצה 23">
                <a:extLst>
                  <a:ext uri="{FF2B5EF4-FFF2-40B4-BE49-F238E27FC236}">
                    <a16:creationId xmlns:a16="http://schemas.microsoft.com/office/drawing/2014/main" id="{FA366918-7EEB-DE64-2B67-8CBA877F750B}"/>
                  </a:ext>
                </a:extLst>
              </p:cNvPr>
              <p:cNvGrpSpPr/>
              <p:nvPr/>
            </p:nvGrpSpPr>
            <p:grpSpPr>
              <a:xfrm>
                <a:off x="2548044" y="3528246"/>
                <a:ext cx="4252410" cy="2921510"/>
                <a:chOff x="2548044" y="3528246"/>
                <a:chExt cx="4252410" cy="2921510"/>
              </a:xfrm>
            </p:grpSpPr>
            <p:sp>
              <p:nvSpPr>
                <p:cNvPr id="10" name="مربع نص 10">
                  <a:extLst>
                    <a:ext uri="{FF2B5EF4-FFF2-40B4-BE49-F238E27FC236}">
                      <a16:creationId xmlns:a16="http://schemas.microsoft.com/office/drawing/2014/main" id="{7DF0F16D-E940-25FD-C7AB-5EB6A87F0989}"/>
                    </a:ext>
                  </a:extLst>
                </p:cNvPr>
                <p:cNvSpPr txBox="1"/>
                <p:nvPr/>
              </p:nvSpPr>
              <p:spPr>
                <a:xfrm>
                  <a:off x="4467834" y="5670540"/>
                  <a:ext cx="331243" cy="369332"/>
                </a:xfrm>
                <a:prstGeom prst="rect">
                  <a:avLst/>
                </a:prstGeom>
                <a:noFill/>
              </p:spPr>
              <p:txBody>
                <a:bodyPr wrap="square" rtlCol="0">
                  <a:spAutoFit/>
                </a:bodyPr>
                <a:lstStyle/>
                <a:p>
                  <a:r>
                    <a:rPr lang="en-US" b="1" dirty="0"/>
                    <a:t>d</a:t>
                  </a:r>
                </a:p>
              </p:txBody>
            </p:sp>
            <p:sp>
              <p:nvSpPr>
                <p:cNvPr id="11" name="مثلث متساوي الساقين 5">
                  <a:extLst>
                    <a:ext uri="{FF2B5EF4-FFF2-40B4-BE49-F238E27FC236}">
                      <a16:creationId xmlns:a16="http://schemas.microsoft.com/office/drawing/2014/main" id="{EB4BD5FA-C790-4345-0865-A416EA27B557}"/>
                    </a:ext>
                  </a:extLst>
                </p:cNvPr>
                <p:cNvSpPr/>
                <p:nvPr/>
              </p:nvSpPr>
              <p:spPr>
                <a:xfrm>
                  <a:off x="3275856" y="4086364"/>
                  <a:ext cx="2808312" cy="1450680"/>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مربع نص 9">
                  <a:extLst>
                    <a:ext uri="{FF2B5EF4-FFF2-40B4-BE49-F238E27FC236}">
                      <a16:creationId xmlns:a16="http://schemas.microsoft.com/office/drawing/2014/main" id="{8DC8CEEF-9DDB-534A-6E1C-5C14DBC7E3AB}"/>
                    </a:ext>
                  </a:extLst>
                </p:cNvPr>
                <p:cNvSpPr txBox="1"/>
                <p:nvPr/>
              </p:nvSpPr>
              <p:spPr>
                <a:xfrm>
                  <a:off x="4845563" y="4627038"/>
                  <a:ext cx="331243" cy="369332"/>
                </a:xfrm>
                <a:prstGeom prst="rect">
                  <a:avLst/>
                </a:prstGeom>
                <a:noFill/>
              </p:spPr>
              <p:txBody>
                <a:bodyPr wrap="square" rtlCol="0">
                  <a:spAutoFit/>
                </a:bodyPr>
                <a:lstStyle/>
                <a:p>
                  <a:r>
                    <a:rPr lang="en-US" b="1" dirty="0"/>
                    <a:t>h</a:t>
                  </a:r>
                </a:p>
              </p:txBody>
            </p:sp>
            <p:sp>
              <p:nvSpPr>
                <p:cNvPr id="13" name="مربع نص 10">
                  <a:extLst>
                    <a:ext uri="{FF2B5EF4-FFF2-40B4-BE49-F238E27FC236}">
                      <a16:creationId xmlns:a16="http://schemas.microsoft.com/office/drawing/2014/main" id="{C97C332B-23CE-C227-DD50-78251231C6BC}"/>
                    </a:ext>
                  </a:extLst>
                </p:cNvPr>
                <p:cNvSpPr txBox="1"/>
                <p:nvPr/>
              </p:nvSpPr>
              <p:spPr>
                <a:xfrm>
                  <a:off x="2548044" y="5353524"/>
                  <a:ext cx="720080" cy="369332"/>
                </a:xfrm>
                <a:prstGeom prst="rect">
                  <a:avLst/>
                </a:prstGeom>
                <a:noFill/>
              </p:spPr>
              <p:txBody>
                <a:bodyPr wrap="square" rtlCol="0">
                  <a:spAutoFit/>
                </a:bodyPr>
                <a:lstStyle/>
                <a:p>
                  <a:r>
                    <a:rPr lang="ar-JO" dirty="0"/>
                    <a:t>(0,0)</a:t>
                  </a:r>
                  <a:endParaRPr lang="en-US" dirty="0"/>
                </a:p>
              </p:txBody>
            </p:sp>
            <p:sp>
              <p:nvSpPr>
                <p:cNvPr id="14" name="مربع نص 11">
                  <a:extLst>
                    <a:ext uri="{FF2B5EF4-FFF2-40B4-BE49-F238E27FC236}">
                      <a16:creationId xmlns:a16="http://schemas.microsoft.com/office/drawing/2014/main" id="{EBE49966-6712-A7FE-89F0-E21DFE508806}"/>
                    </a:ext>
                  </a:extLst>
                </p:cNvPr>
                <p:cNvSpPr txBox="1"/>
                <p:nvPr/>
              </p:nvSpPr>
              <p:spPr>
                <a:xfrm>
                  <a:off x="6080374" y="5311099"/>
                  <a:ext cx="720080" cy="369332"/>
                </a:xfrm>
                <a:prstGeom prst="rect">
                  <a:avLst/>
                </a:prstGeom>
                <a:noFill/>
              </p:spPr>
              <p:txBody>
                <a:bodyPr wrap="square" rtlCol="0">
                  <a:spAutoFit/>
                </a:bodyPr>
                <a:lstStyle/>
                <a:p>
                  <a:r>
                    <a:rPr lang="en-US" dirty="0"/>
                    <a:t>(d,0)</a:t>
                  </a:r>
                </a:p>
              </p:txBody>
            </p:sp>
            <p:sp>
              <p:nvSpPr>
                <p:cNvPr id="15" name="مربع نص 12">
                  <a:extLst>
                    <a:ext uri="{FF2B5EF4-FFF2-40B4-BE49-F238E27FC236}">
                      <a16:creationId xmlns:a16="http://schemas.microsoft.com/office/drawing/2014/main" id="{A703ACAB-CD90-DD21-59C3-98926FE2A9D6}"/>
                    </a:ext>
                  </a:extLst>
                </p:cNvPr>
                <p:cNvSpPr txBox="1"/>
                <p:nvPr/>
              </p:nvSpPr>
              <p:spPr>
                <a:xfrm>
                  <a:off x="4104579" y="3528246"/>
                  <a:ext cx="975988" cy="369332"/>
                </a:xfrm>
                <a:prstGeom prst="rect">
                  <a:avLst/>
                </a:prstGeom>
                <a:noFill/>
              </p:spPr>
              <p:txBody>
                <a:bodyPr wrap="square" rtlCol="0">
                  <a:spAutoFit/>
                </a:bodyPr>
                <a:lstStyle/>
                <a:p>
                  <a:r>
                    <a:rPr lang="en-US" dirty="0"/>
                    <a:t>(d/2,h)</a:t>
                  </a:r>
                </a:p>
              </p:txBody>
            </p:sp>
            <p:cxnSp>
              <p:nvCxnSpPr>
                <p:cNvPr id="17" name="رابط كسهم مستقيم 14">
                  <a:extLst>
                    <a:ext uri="{FF2B5EF4-FFF2-40B4-BE49-F238E27FC236}">
                      <a16:creationId xmlns:a16="http://schemas.microsoft.com/office/drawing/2014/main" id="{20FFDEFD-3582-BEEF-C623-A89B2B73CD38}"/>
                    </a:ext>
                  </a:extLst>
                </p:cNvPr>
                <p:cNvCxnSpPr/>
                <p:nvPr/>
              </p:nvCxnSpPr>
              <p:spPr>
                <a:xfrm>
                  <a:off x="4845621" y="4098163"/>
                  <a:ext cx="1238550" cy="125536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شكل بيضاوي 18">
                  <a:extLst>
                    <a:ext uri="{FF2B5EF4-FFF2-40B4-BE49-F238E27FC236}">
                      <a16:creationId xmlns:a16="http://schemas.microsoft.com/office/drawing/2014/main" id="{5B3C2A9F-18D4-6485-FB91-034395D96471}"/>
                    </a:ext>
                  </a:extLst>
                </p:cNvPr>
                <p:cNvSpPr/>
                <p:nvPr/>
              </p:nvSpPr>
              <p:spPr>
                <a:xfrm>
                  <a:off x="3016620" y="4242864"/>
                  <a:ext cx="720080" cy="68329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1100" dirty="0"/>
                    <a:t>مسار الكائن الثاني</a:t>
                  </a:r>
                  <a:endParaRPr lang="en-US" sz="1100" dirty="0"/>
                </a:p>
              </p:txBody>
            </p:sp>
            <p:sp>
              <p:nvSpPr>
                <p:cNvPr id="19" name="شكل بيضاوي 19">
                  <a:extLst>
                    <a:ext uri="{FF2B5EF4-FFF2-40B4-BE49-F238E27FC236}">
                      <a16:creationId xmlns:a16="http://schemas.microsoft.com/office/drawing/2014/main" id="{EC31608C-46B0-C9D4-1208-A18F9B7644C5}"/>
                    </a:ext>
                  </a:extLst>
                </p:cNvPr>
                <p:cNvSpPr/>
                <p:nvPr/>
              </p:nvSpPr>
              <p:spPr>
                <a:xfrm>
                  <a:off x="3723647" y="5777596"/>
                  <a:ext cx="744187" cy="6721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JO" sz="1050" dirty="0"/>
                    <a:t>مسار الكائن الاول</a:t>
                  </a:r>
                  <a:endParaRPr lang="en-US" sz="1050" dirty="0"/>
                </a:p>
              </p:txBody>
            </p:sp>
            <p:cxnSp>
              <p:nvCxnSpPr>
                <p:cNvPr id="20" name="رابط كسهم مستقيم 21">
                  <a:extLst>
                    <a:ext uri="{FF2B5EF4-FFF2-40B4-BE49-F238E27FC236}">
                      <a16:creationId xmlns:a16="http://schemas.microsoft.com/office/drawing/2014/main" id="{123ABD77-4205-2518-CF0D-0B59C633BFC2}"/>
                    </a:ext>
                  </a:extLst>
                </p:cNvPr>
                <p:cNvCxnSpPr/>
                <p:nvPr/>
              </p:nvCxnSpPr>
              <p:spPr>
                <a:xfrm>
                  <a:off x="3553335" y="5670540"/>
                  <a:ext cx="2491483" cy="0"/>
                </a:xfrm>
                <a:prstGeom prst="straightConnector1">
                  <a:avLst/>
                </a:prstGeom>
                <a:ln>
                  <a:solidFill>
                    <a:srgbClr val="7030A0"/>
                  </a:solidFill>
                  <a:tailEnd type="arrow"/>
                </a:ln>
              </p:spPr>
              <p:style>
                <a:lnRef idx="3">
                  <a:schemeClr val="accent6"/>
                </a:lnRef>
                <a:fillRef idx="0">
                  <a:schemeClr val="accent6"/>
                </a:fillRef>
                <a:effectRef idx="2">
                  <a:schemeClr val="accent6"/>
                </a:effectRef>
                <a:fontRef idx="minor">
                  <a:schemeClr val="tx1"/>
                </a:fontRef>
              </p:style>
            </p:cxnSp>
          </p:grpSp>
          <p:cxnSp>
            <p:nvCxnSpPr>
              <p:cNvPr id="22" name="رابط مستقيم 6">
                <a:extLst>
                  <a:ext uri="{FF2B5EF4-FFF2-40B4-BE49-F238E27FC236}">
                    <a16:creationId xmlns:a16="http://schemas.microsoft.com/office/drawing/2014/main" id="{80ED1583-C382-9A13-2AEA-8DDDFAEE1EE0}"/>
                  </a:ext>
                </a:extLst>
              </p:cNvPr>
              <p:cNvCxnSpPr>
                <a:cxnSpLocks/>
              </p:cNvCxnSpPr>
              <p:nvPr/>
            </p:nvCxnSpPr>
            <p:spPr>
              <a:xfrm>
                <a:off x="4680012" y="4098163"/>
                <a:ext cx="0" cy="1450680"/>
              </a:xfrm>
              <a:prstGeom prst="line">
                <a:avLst/>
              </a:prstGeom>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669217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Introduction</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641406" cy="4800600"/>
          </a:xfrm>
        </p:spPr>
        <p:txBody>
          <a:bodyPr/>
          <a:lstStyle/>
          <a:p>
            <a:pPr marL="360000" lvl="1" indent="-288000">
              <a:lnSpc>
                <a:spcPts val="3000"/>
              </a:lnSpc>
              <a:spcBef>
                <a:spcPts val="600"/>
              </a:spcBef>
              <a:buSzPct val="80000"/>
              <a:buFont typeface="Wingdings 2" pitchFamily="18" charset="2"/>
              <a:buChar char=""/>
              <a:defRPr/>
            </a:pPr>
            <a:r>
              <a:rPr lang="en-US" sz="2000" dirty="0">
                <a:cs typeface="Arial" charset="0"/>
              </a:rPr>
              <a:t>Researchers have been interested in </a:t>
            </a:r>
            <a:r>
              <a:rPr lang="en-US" sz="2000" dirty="0">
                <a:solidFill>
                  <a:srgbClr val="008E40"/>
                </a:solidFill>
                <a:cs typeface="Arial" charset="0"/>
              </a:rPr>
              <a:t>mathematics-based</a:t>
            </a:r>
            <a:r>
              <a:rPr lang="en-US" sz="2000" dirty="0">
                <a:cs typeface="Arial" charset="0"/>
              </a:rPr>
              <a:t> </a:t>
            </a:r>
            <a:r>
              <a:rPr lang="en-US" sz="2000" dirty="0">
                <a:solidFill>
                  <a:srgbClr val="008E40"/>
                </a:solidFill>
                <a:cs typeface="Arial" charset="0"/>
              </a:rPr>
              <a:t>programming</a:t>
            </a:r>
            <a:r>
              <a:rPr lang="en-US" sz="2000" dirty="0">
                <a:cs typeface="Arial" charset="0"/>
              </a:rPr>
              <a:t> </a:t>
            </a:r>
            <a:r>
              <a:rPr lang="en-US" sz="2000" dirty="0">
                <a:solidFill>
                  <a:srgbClr val="008E40"/>
                </a:solidFill>
                <a:cs typeface="Arial" charset="0"/>
              </a:rPr>
              <a:t>activities</a:t>
            </a:r>
            <a:r>
              <a:rPr lang="en-US" sz="2000" dirty="0">
                <a:cs typeface="Arial" charset="0"/>
              </a:rPr>
              <a:t> as it could support students’ </a:t>
            </a:r>
            <a:r>
              <a:rPr lang="en-US" sz="2000" dirty="0">
                <a:solidFill>
                  <a:srgbClr val="008E40"/>
                </a:solidFill>
                <a:cs typeface="Arial" charset="0"/>
              </a:rPr>
              <a:t>construction</a:t>
            </a:r>
            <a:r>
              <a:rPr lang="en-US" sz="2000" dirty="0">
                <a:cs typeface="Arial" charset="0"/>
              </a:rPr>
              <a:t> of </a:t>
            </a:r>
            <a:r>
              <a:rPr lang="en-US" sz="2000" dirty="0">
                <a:solidFill>
                  <a:srgbClr val="008E40"/>
                </a:solidFill>
                <a:cs typeface="Arial" charset="0"/>
              </a:rPr>
              <a:t>mathematical</a:t>
            </a:r>
            <a:r>
              <a:rPr lang="en-US" sz="2000" dirty="0">
                <a:cs typeface="Arial" charset="0"/>
              </a:rPr>
              <a:t> </a:t>
            </a:r>
            <a:r>
              <a:rPr lang="en-US" sz="2000" dirty="0">
                <a:solidFill>
                  <a:srgbClr val="008E40"/>
                </a:solidFill>
                <a:cs typeface="Arial" charset="0"/>
              </a:rPr>
              <a:t>ideas</a:t>
            </a:r>
            <a:r>
              <a:rPr lang="en-US" sz="2000" dirty="0">
                <a:cs typeface="Arial" charset="0"/>
              </a:rPr>
              <a:t> (Daher, </a:t>
            </a:r>
            <a:r>
              <a:rPr lang="en-US" sz="2000" dirty="0" err="1">
                <a:cs typeface="Arial" charset="0"/>
              </a:rPr>
              <a:t>Baya’a</a:t>
            </a:r>
            <a:r>
              <a:rPr lang="en-US" sz="2000" dirty="0">
                <a:cs typeface="Arial" charset="0"/>
              </a:rPr>
              <a:t>, Jaber, Awawdeh Shahbari, 2020) </a:t>
            </a:r>
          </a:p>
          <a:p>
            <a:pPr marL="360000" lvl="1" indent="-288000">
              <a:lnSpc>
                <a:spcPts val="3000"/>
              </a:lnSpc>
              <a:spcBef>
                <a:spcPts val="600"/>
              </a:spcBef>
              <a:buSzPct val="80000"/>
              <a:buFont typeface="Wingdings 2" pitchFamily="18" charset="2"/>
              <a:buChar char=""/>
              <a:defRPr/>
            </a:pPr>
            <a:r>
              <a:rPr lang="en-US" sz="2000" dirty="0">
                <a:cs typeface="Arial" charset="0"/>
              </a:rPr>
              <a:t>More emphasis have been put on </a:t>
            </a:r>
            <a:r>
              <a:rPr lang="en-US" sz="2000" dirty="0">
                <a:solidFill>
                  <a:srgbClr val="C00000"/>
                </a:solidFill>
                <a:cs typeface="Arial" charset="0"/>
              </a:rPr>
              <a:t>solving</a:t>
            </a:r>
            <a:r>
              <a:rPr lang="en-US" sz="2000" dirty="0">
                <a:cs typeface="Arial" charset="0"/>
              </a:rPr>
              <a:t> </a:t>
            </a:r>
            <a:r>
              <a:rPr lang="en-US" sz="2000" dirty="0">
                <a:solidFill>
                  <a:srgbClr val="008E40"/>
                </a:solidFill>
                <a:cs typeface="Arial" charset="0"/>
              </a:rPr>
              <a:t>mathematics-based</a:t>
            </a:r>
            <a:r>
              <a:rPr lang="en-US" sz="2000" dirty="0">
                <a:cs typeface="Arial" charset="0"/>
              </a:rPr>
              <a:t> </a:t>
            </a:r>
            <a:r>
              <a:rPr lang="en-US" sz="2000" dirty="0">
                <a:solidFill>
                  <a:srgbClr val="008E40"/>
                </a:solidFill>
                <a:cs typeface="Arial" charset="0"/>
              </a:rPr>
              <a:t>programming</a:t>
            </a:r>
            <a:r>
              <a:rPr lang="en-US" sz="2000" dirty="0">
                <a:cs typeface="Arial" charset="0"/>
              </a:rPr>
              <a:t> </a:t>
            </a:r>
            <a:r>
              <a:rPr lang="en-US" sz="2000" dirty="0">
                <a:solidFill>
                  <a:srgbClr val="008E40"/>
                </a:solidFill>
                <a:cs typeface="Arial" charset="0"/>
              </a:rPr>
              <a:t>activities</a:t>
            </a:r>
            <a:r>
              <a:rPr lang="en-US" sz="2000" dirty="0">
                <a:cs typeface="Arial" charset="0"/>
              </a:rPr>
              <a:t> than on </a:t>
            </a:r>
            <a:r>
              <a:rPr lang="en-US" sz="2000" dirty="0">
                <a:solidFill>
                  <a:srgbClr val="C00000"/>
                </a:solidFill>
                <a:cs typeface="Arial" charset="0"/>
              </a:rPr>
              <a:t>designing</a:t>
            </a:r>
            <a:r>
              <a:rPr lang="en-US" sz="2000" dirty="0">
                <a:cs typeface="Arial" charset="0"/>
              </a:rPr>
              <a:t> them. </a:t>
            </a:r>
          </a:p>
          <a:p>
            <a:pPr marL="360000" lvl="1" indent="-288000">
              <a:lnSpc>
                <a:spcPts val="3000"/>
              </a:lnSpc>
              <a:spcBef>
                <a:spcPts val="600"/>
              </a:spcBef>
              <a:buSzPct val="80000"/>
              <a:buFont typeface="Wingdings 2" pitchFamily="18" charset="2"/>
              <a:buChar char=""/>
              <a:defRPr/>
            </a:pPr>
            <a:r>
              <a:rPr lang="en-US" sz="2000" dirty="0">
                <a:cs typeface="Arial" charset="0"/>
              </a:rPr>
              <a:t>The present research attempts to contribute to research on </a:t>
            </a:r>
            <a:r>
              <a:rPr lang="en-US" sz="2000" dirty="0">
                <a:solidFill>
                  <a:srgbClr val="008E40"/>
                </a:solidFill>
                <a:cs typeface="Arial" charset="0"/>
              </a:rPr>
              <a:t>designing</a:t>
            </a:r>
            <a:r>
              <a:rPr lang="en-US" sz="2000" dirty="0">
                <a:cs typeface="Arial" charset="0"/>
              </a:rPr>
              <a:t> </a:t>
            </a:r>
            <a:r>
              <a:rPr lang="en-US" sz="2000" dirty="0">
                <a:solidFill>
                  <a:srgbClr val="008E40"/>
                </a:solidFill>
                <a:cs typeface="Arial" charset="0"/>
              </a:rPr>
              <a:t>programming</a:t>
            </a:r>
            <a:r>
              <a:rPr lang="en-US" sz="2000" dirty="0">
                <a:cs typeface="Arial" charset="0"/>
              </a:rPr>
              <a:t> </a:t>
            </a:r>
            <a:r>
              <a:rPr lang="en-US" sz="2000" dirty="0">
                <a:solidFill>
                  <a:srgbClr val="008E40"/>
                </a:solidFill>
                <a:cs typeface="Arial" charset="0"/>
              </a:rPr>
              <a:t>activities</a:t>
            </a:r>
            <a:r>
              <a:rPr lang="en-US" sz="2000" dirty="0">
                <a:cs typeface="Arial" charset="0"/>
              </a:rPr>
              <a:t> </a:t>
            </a:r>
            <a:r>
              <a:rPr lang="en-US" sz="2000" dirty="0">
                <a:solidFill>
                  <a:srgbClr val="008E40"/>
                </a:solidFill>
                <a:cs typeface="Arial" charset="0"/>
              </a:rPr>
              <a:t>based</a:t>
            </a:r>
            <a:r>
              <a:rPr lang="en-US" sz="2000" dirty="0">
                <a:cs typeface="Arial" charset="0"/>
              </a:rPr>
              <a:t> </a:t>
            </a:r>
            <a:r>
              <a:rPr lang="en-US" sz="2000" dirty="0">
                <a:solidFill>
                  <a:srgbClr val="008E40"/>
                </a:solidFill>
                <a:cs typeface="Arial" charset="0"/>
              </a:rPr>
              <a:t>on</a:t>
            </a:r>
            <a:r>
              <a:rPr lang="en-US" sz="2000" dirty="0">
                <a:cs typeface="Arial" charset="0"/>
              </a:rPr>
              <a:t> </a:t>
            </a:r>
            <a:r>
              <a:rPr lang="en-US" sz="2000" dirty="0">
                <a:solidFill>
                  <a:srgbClr val="008E40"/>
                </a:solidFill>
                <a:cs typeface="Arial" charset="0"/>
              </a:rPr>
              <a:t>mathematical</a:t>
            </a:r>
            <a:r>
              <a:rPr lang="en-US" sz="2000" dirty="0">
                <a:cs typeface="Arial" charset="0"/>
              </a:rPr>
              <a:t> </a:t>
            </a:r>
            <a:r>
              <a:rPr lang="en-US" sz="2000" dirty="0">
                <a:solidFill>
                  <a:srgbClr val="008E40"/>
                </a:solidFill>
                <a:cs typeface="Arial" charset="0"/>
              </a:rPr>
              <a:t>ideas</a:t>
            </a:r>
            <a:r>
              <a:rPr lang="en-US" sz="2000" dirty="0">
                <a:cs typeface="Arial" charset="0"/>
              </a:rPr>
              <a:t>.</a:t>
            </a:r>
          </a:p>
          <a:p>
            <a:pPr marL="360000" lvl="1" indent="-288000">
              <a:lnSpc>
                <a:spcPts val="3000"/>
              </a:lnSpc>
              <a:spcBef>
                <a:spcPts val="600"/>
              </a:spcBef>
              <a:buSzPct val="80000"/>
              <a:buFont typeface="Wingdings 2" pitchFamily="18" charset="2"/>
              <a:buChar char=""/>
              <a:defRPr/>
            </a:pPr>
            <a:r>
              <a:rPr lang="en-US" sz="2000" dirty="0">
                <a:cs typeface="Arial" charset="0"/>
              </a:rPr>
              <a:t>It studies </a:t>
            </a:r>
            <a:r>
              <a:rPr lang="en-US" sz="2000" dirty="0">
                <a:solidFill>
                  <a:srgbClr val="008E40"/>
                </a:solidFill>
                <a:cs typeface="Arial" charset="0"/>
              </a:rPr>
              <a:t>preservice</a:t>
            </a:r>
            <a:r>
              <a:rPr lang="en-US" sz="2000" dirty="0">
                <a:cs typeface="Arial" charset="0"/>
              </a:rPr>
              <a:t> </a:t>
            </a:r>
            <a:r>
              <a:rPr lang="en-US" sz="2000" dirty="0">
                <a:solidFill>
                  <a:srgbClr val="008E40"/>
                </a:solidFill>
                <a:cs typeface="Arial" charset="0"/>
              </a:rPr>
              <a:t>teachers’ </a:t>
            </a:r>
            <a:r>
              <a:rPr lang="en-US" sz="2000" dirty="0">
                <a:cs typeface="Arial" charset="0"/>
              </a:rPr>
              <a:t>(</a:t>
            </a:r>
            <a:r>
              <a:rPr lang="en-US" sz="2000" dirty="0">
                <a:solidFill>
                  <a:srgbClr val="008E40"/>
                </a:solidFill>
                <a:cs typeface="Arial" charset="0"/>
              </a:rPr>
              <a:t>PST</a:t>
            </a:r>
            <a:r>
              <a:rPr lang="en-US" sz="2000" dirty="0">
                <a:cs typeface="Arial" charset="0"/>
              </a:rPr>
              <a:t>) </a:t>
            </a:r>
            <a:r>
              <a:rPr lang="en-US" sz="2000" dirty="0">
                <a:solidFill>
                  <a:srgbClr val="008E40"/>
                </a:solidFill>
                <a:cs typeface="Arial" charset="0"/>
              </a:rPr>
              <a:t>design</a:t>
            </a:r>
            <a:r>
              <a:rPr lang="en-US" sz="2000" dirty="0">
                <a:cs typeface="Arial" charset="0"/>
              </a:rPr>
              <a:t> of such activities in the frame of their </a:t>
            </a:r>
            <a:r>
              <a:rPr lang="en-US" sz="2000" dirty="0">
                <a:solidFill>
                  <a:srgbClr val="008E40"/>
                </a:solidFill>
                <a:cs typeface="Arial" charset="0"/>
              </a:rPr>
              <a:t>third</a:t>
            </a:r>
            <a:r>
              <a:rPr lang="en-US" sz="2000" dirty="0">
                <a:cs typeface="Arial" charset="0"/>
              </a:rPr>
              <a:t> </a:t>
            </a:r>
            <a:r>
              <a:rPr lang="en-US" sz="2000" dirty="0">
                <a:solidFill>
                  <a:srgbClr val="008E40"/>
                </a:solidFill>
                <a:cs typeface="Arial" charset="0"/>
              </a:rPr>
              <a:t>year</a:t>
            </a:r>
            <a:r>
              <a:rPr lang="en-US" sz="2000" dirty="0">
                <a:cs typeface="Arial" charset="0"/>
              </a:rPr>
              <a:t> </a:t>
            </a:r>
            <a:r>
              <a:rPr lang="en-US" sz="2000" dirty="0">
                <a:solidFill>
                  <a:srgbClr val="008E40"/>
                </a:solidFill>
                <a:cs typeface="Arial" charset="0"/>
              </a:rPr>
              <a:t>preparation</a:t>
            </a:r>
            <a:r>
              <a:rPr lang="en-US" sz="2000" dirty="0">
                <a:cs typeface="Arial" charset="0"/>
              </a:rPr>
              <a:t> as </a:t>
            </a:r>
            <a:r>
              <a:rPr lang="en-US" sz="2000" dirty="0">
                <a:solidFill>
                  <a:srgbClr val="008E40"/>
                </a:solidFill>
                <a:cs typeface="Arial" charset="0"/>
              </a:rPr>
              <a:t>mathematics</a:t>
            </a:r>
            <a:r>
              <a:rPr lang="en-US" sz="2000" dirty="0">
                <a:cs typeface="Arial" charset="0"/>
              </a:rPr>
              <a:t> </a:t>
            </a:r>
            <a:r>
              <a:rPr lang="en-US" sz="2000" dirty="0">
                <a:solidFill>
                  <a:srgbClr val="008E40"/>
                </a:solidFill>
                <a:cs typeface="Arial" charset="0"/>
              </a:rPr>
              <a:t>teachers</a:t>
            </a:r>
            <a:r>
              <a:rPr lang="en-US" sz="2000" dirty="0">
                <a:cs typeface="Arial" charset="0"/>
              </a:rPr>
              <a:t> in a college of education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rtl="0" fontAlgn="auto">
              <a:spcAft>
                <a:spcPts val="0"/>
              </a:spcAft>
              <a:defRPr/>
            </a:pPr>
            <a:r>
              <a:rPr lang="en-US" sz="3600" dirty="0">
                <a:solidFill>
                  <a:schemeClr val="tx2">
                    <a:satMod val="130000"/>
                  </a:schemeClr>
                </a:solidFill>
              </a:rPr>
              <a:t>Example of a final activity</a:t>
            </a:r>
            <a:endParaRPr lang="he-IL" sz="3600" dirty="0">
              <a:solidFill>
                <a:schemeClr val="tx2">
                  <a:satMod val="130000"/>
                </a:schemeClr>
              </a:solidFill>
            </a:endParaRPr>
          </a:p>
        </p:txBody>
      </p:sp>
      <p:sp>
        <p:nvSpPr>
          <p:cNvPr id="7" name="מציין מיקום תוכן 2">
            <a:extLst>
              <a:ext uri="{FF2B5EF4-FFF2-40B4-BE49-F238E27FC236}">
                <a16:creationId xmlns:a16="http://schemas.microsoft.com/office/drawing/2014/main" id="{A018C6BC-AF5C-4E6C-0C86-0D88D4437490}"/>
              </a:ext>
            </a:extLst>
          </p:cNvPr>
          <p:cNvSpPr>
            <a:spLocks noGrp="1"/>
          </p:cNvSpPr>
          <p:nvPr>
            <p:ph idx="1"/>
          </p:nvPr>
        </p:nvSpPr>
        <p:spPr>
          <a:xfrm>
            <a:off x="1035050" y="1447800"/>
            <a:ext cx="7929438" cy="2485256"/>
          </a:xfrm>
        </p:spPr>
        <p:txBody>
          <a:bodyPr/>
          <a:lstStyle/>
          <a:p>
            <a:pPr marL="72000" lvl="1" indent="0">
              <a:lnSpc>
                <a:spcPts val="3000"/>
              </a:lnSpc>
              <a:spcBef>
                <a:spcPts val="600"/>
              </a:spcBef>
              <a:buSzPct val="80000"/>
              <a:buNone/>
              <a:tabLst>
                <a:tab pos="540385" algn="l"/>
              </a:tabLst>
              <a:defRPr/>
            </a:pPr>
            <a:r>
              <a:rPr lang="en-US" sz="2000" b="1" dirty="0">
                <a:solidFill>
                  <a:srgbClr val="C00000"/>
                </a:solidFill>
                <a:cs typeface="Arial" charset="0"/>
              </a:rPr>
              <a:t>Problem decomposition:</a:t>
            </a:r>
          </a:p>
          <a:p>
            <a:pPr marL="285750" indent="-195263" algn="just">
              <a:spcAft>
                <a:spcPts val="300"/>
              </a:spcAft>
              <a:tabLst>
                <a:tab pos="540385" algn="l"/>
              </a:tabLst>
            </a:pPr>
            <a:r>
              <a:rPr lang="en-US" sz="2000" dirty="0">
                <a:solidFill>
                  <a:srgbClr val="008E40"/>
                </a:solidFill>
                <a:cs typeface="Arial" charset="0"/>
              </a:rPr>
              <a:t>What are the geometric shapes that are drawn according to the data? (Mathematics knowledge)</a:t>
            </a:r>
          </a:p>
          <a:p>
            <a:pPr marL="542925" indent="0" defTabSz="838200">
              <a:spcBef>
                <a:spcPts val="0"/>
              </a:spcBef>
              <a:spcAft>
                <a:spcPts val="0"/>
              </a:spcAft>
              <a:buNone/>
              <a:tabLst>
                <a:tab pos="540385" algn="l"/>
              </a:tabLst>
            </a:pPr>
            <a:r>
              <a:rPr lang="en-US" sz="1800" dirty="0">
                <a:latin typeface="+mj-lt"/>
                <a:cs typeface="Times New Roman" panose="02020603050405020304" pitchFamily="18" charset="0"/>
              </a:rPr>
              <a:t>Answer 1: A triangle</a:t>
            </a:r>
          </a:p>
          <a:p>
            <a:pPr marL="542925" indent="0" defTabSz="838200">
              <a:spcBef>
                <a:spcPts val="0"/>
              </a:spcBef>
              <a:spcAft>
                <a:spcPts val="0"/>
              </a:spcAft>
              <a:buNone/>
              <a:tabLst>
                <a:tab pos="540385" algn="l"/>
              </a:tabLst>
            </a:pPr>
            <a:r>
              <a:rPr lang="en-US" sz="1800" dirty="0">
                <a:latin typeface="+mj-lt"/>
                <a:cs typeface="Times New Roman" panose="02020603050405020304" pitchFamily="18" charset="0"/>
              </a:rPr>
              <a:t>Answer 1: Perpendicular height from the vertex of the triangle to the base</a:t>
            </a:r>
          </a:p>
          <a:p>
            <a:pPr marL="542925" indent="0" defTabSz="838200">
              <a:spcBef>
                <a:spcPts val="0"/>
              </a:spcBef>
              <a:spcAft>
                <a:spcPts val="0"/>
              </a:spcAft>
              <a:buNone/>
              <a:tabLst>
                <a:tab pos="540385" algn="l"/>
              </a:tabLst>
            </a:pPr>
            <a:r>
              <a:rPr lang="en-US" sz="1800" dirty="0">
                <a:latin typeface="+mj-lt"/>
                <a:cs typeface="Times New Roman" panose="02020603050405020304" pitchFamily="18" charset="0"/>
              </a:rPr>
              <a:t>Answer 2: Two adjacent right-angled triangles.</a:t>
            </a:r>
          </a:p>
          <a:p>
            <a:pPr marL="542925" indent="0" defTabSz="838200">
              <a:spcBef>
                <a:spcPts val="0"/>
              </a:spcBef>
              <a:spcAft>
                <a:spcPts val="0"/>
              </a:spcAft>
              <a:buNone/>
              <a:tabLst>
                <a:tab pos="540385" algn="l"/>
              </a:tabLst>
            </a:pPr>
            <a:r>
              <a:rPr lang="en-US" sz="1800" dirty="0">
                <a:latin typeface="+mj-lt"/>
                <a:cs typeface="Times New Roman" panose="02020603050405020304" pitchFamily="18" charset="0"/>
              </a:rPr>
              <a:t>Answer 3: Isosceles triangle.</a:t>
            </a:r>
          </a:p>
          <a:p>
            <a:pPr marL="542925" indent="0" defTabSz="838200">
              <a:spcBef>
                <a:spcPts val="0"/>
              </a:spcBef>
              <a:spcAft>
                <a:spcPts val="0"/>
              </a:spcAft>
              <a:buNone/>
              <a:tabLst>
                <a:tab pos="540385" algn="l"/>
              </a:tabLst>
            </a:pPr>
            <a:r>
              <a:rPr lang="en-US" sz="1800" dirty="0">
                <a:latin typeface="+mj-lt"/>
                <a:cs typeface="Times New Roman" panose="02020603050405020304" pitchFamily="18" charset="0"/>
              </a:rPr>
              <a:t>Answer 4:</a:t>
            </a:r>
          </a:p>
        </p:txBody>
      </p:sp>
      <p:grpSp>
        <p:nvGrpSpPr>
          <p:cNvPr id="17" name="קבוצה 16">
            <a:extLst>
              <a:ext uri="{FF2B5EF4-FFF2-40B4-BE49-F238E27FC236}">
                <a16:creationId xmlns:a16="http://schemas.microsoft.com/office/drawing/2014/main" id="{C0095CD0-7F9C-8609-F401-C5B82FB6401B}"/>
              </a:ext>
            </a:extLst>
          </p:cNvPr>
          <p:cNvGrpSpPr/>
          <p:nvPr/>
        </p:nvGrpSpPr>
        <p:grpSpPr>
          <a:xfrm>
            <a:off x="2195736" y="4025934"/>
            <a:ext cx="4752528" cy="1707322"/>
            <a:chOff x="1810730" y="4149080"/>
            <a:chExt cx="4752528" cy="1953508"/>
          </a:xfrm>
        </p:grpSpPr>
        <p:sp>
          <p:nvSpPr>
            <p:cNvPr id="11" name="مثلث متساوي الساقين 4">
              <a:extLst>
                <a:ext uri="{FF2B5EF4-FFF2-40B4-BE49-F238E27FC236}">
                  <a16:creationId xmlns:a16="http://schemas.microsoft.com/office/drawing/2014/main" id="{08F8C95D-F83D-80B0-43FD-34C7B0B55D13}"/>
                </a:ext>
              </a:extLst>
            </p:cNvPr>
            <p:cNvSpPr/>
            <p:nvPr/>
          </p:nvSpPr>
          <p:spPr>
            <a:xfrm>
              <a:off x="2638822" y="4149080"/>
              <a:ext cx="2808312" cy="1450680"/>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2" name="رابط مستقيم 5">
              <a:extLst>
                <a:ext uri="{FF2B5EF4-FFF2-40B4-BE49-F238E27FC236}">
                  <a16:creationId xmlns:a16="http://schemas.microsoft.com/office/drawing/2014/main" id="{A9094D04-4A52-A35E-77C5-29B71EACBDBC}"/>
                </a:ext>
              </a:extLst>
            </p:cNvPr>
            <p:cNvCxnSpPr>
              <a:stCxn id="11" idx="0"/>
              <a:endCxn id="11" idx="3"/>
            </p:cNvCxnSpPr>
            <p:nvPr/>
          </p:nvCxnSpPr>
          <p:spPr>
            <a:xfrm>
              <a:off x="4042978" y="4149080"/>
              <a:ext cx="0" cy="1450680"/>
            </a:xfrm>
            <a:prstGeom prst="line">
              <a:avLst/>
            </a:prstGeom>
          </p:spPr>
          <p:style>
            <a:lnRef idx="3">
              <a:schemeClr val="dk1"/>
            </a:lnRef>
            <a:fillRef idx="0">
              <a:schemeClr val="dk1"/>
            </a:fillRef>
            <a:effectRef idx="2">
              <a:schemeClr val="dk1"/>
            </a:effectRef>
            <a:fontRef idx="minor">
              <a:schemeClr val="tx1"/>
            </a:fontRef>
          </p:style>
        </p:cxnSp>
        <p:sp>
          <p:nvSpPr>
            <p:cNvPr id="13" name="مربع نص 8">
              <a:extLst>
                <a:ext uri="{FF2B5EF4-FFF2-40B4-BE49-F238E27FC236}">
                  <a16:creationId xmlns:a16="http://schemas.microsoft.com/office/drawing/2014/main" id="{6E3D3896-D5B4-DD1C-6119-DBDD998BD00E}"/>
                </a:ext>
              </a:extLst>
            </p:cNvPr>
            <p:cNvSpPr txBox="1"/>
            <p:nvPr/>
          </p:nvSpPr>
          <p:spPr>
            <a:xfrm>
              <a:off x="4143783" y="4710469"/>
              <a:ext cx="331243" cy="369332"/>
            </a:xfrm>
            <a:prstGeom prst="rect">
              <a:avLst/>
            </a:prstGeom>
            <a:noFill/>
          </p:spPr>
          <p:txBody>
            <a:bodyPr wrap="square" rtlCol="0">
              <a:spAutoFit/>
            </a:bodyPr>
            <a:lstStyle/>
            <a:p>
              <a:r>
                <a:rPr lang="en-US" b="1" dirty="0"/>
                <a:t>h</a:t>
              </a:r>
            </a:p>
          </p:txBody>
        </p:sp>
        <p:sp>
          <p:nvSpPr>
            <p:cNvPr id="14" name="مربع نص 9">
              <a:extLst>
                <a:ext uri="{FF2B5EF4-FFF2-40B4-BE49-F238E27FC236}">
                  <a16:creationId xmlns:a16="http://schemas.microsoft.com/office/drawing/2014/main" id="{BBF595D3-7122-F70A-F88F-407882452E58}"/>
                </a:ext>
              </a:extLst>
            </p:cNvPr>
            <p:cNvSpPr txBox="1"/>
            <p:nvPr/>
          </p:nvSpPr>
          <p:spPr>
            <a:xfrm>
              <a:off x="3877359" y="5733256"/>
              <a:ext cx="331243" cy="369332"/>
            </a:xfrm>
            <a:prstGeom prst="rect">
              <a:avLst/>
            </a:prstGeom>
            <a:noFill/>
          </p:spPr>
          <p:txBody>
            <a:bodyPr wrap="square" rtlCol="0">
              <a:spAutoFit/>
            </a:bodyPr>
            <a:lstStyle/>
            <a:p>
              <a:r>
                <a:rPr lang="en-US" b="1" dirty="0"/>
                <a:t>d</a:t>
              </a:r>
            </a:p>
          </p:txBody>
        </p:sp>
        <mc:AlternateContent xmlns:mc="http://schemas.openxmlformats.org/markup-compatibility/2006" xmlns:a14="http://schemas.microsoft.com/office/drawing/2010/main">
          <mc:Choice Requires="a14">
            <p:sp>
              <p:nvSpPr>
                <p:cNvPr id="15" name="مربع نص 1">
                  <a:extLst>
                    <a:ext uri="{FF2B5EF4-FFF2-40B4-BE49-F238E27FC236}">
                      <a16:creationId xmlns:a16="http://schemas.microsoft.com/office/drawing/2014/main" id="{137C5F17-E55F-3FB1-2A3D-FDC81420CA17}"/>
                    </a:ext>
                  </a:extLst>
                </p:cNvPr>
                <p:cNvSpPr txBox="1"/>
                <p:nvPr/>
              </p:nvSpPr>
              <p:spPr>
                <a:xfrm>
                  <a:off x="1810730" y="4234404"/>
                  <a:ext cx="1656184"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ar-JO" b="1" i="1">
                                <a:latin typeface="Cambria Math" panose="02040503050406030204" pitchFamily="18" charset="0"/>
                                <a:cs typeface="Sakkal Majalla" panose="02000000000000000000" pitchFamily="2" charset="-78"/>
                              </a:rPr>
                            </m:ctrlPr>
                          </m:radPr>
                          <m:deg/>
                          <m:e>
                            <m:sSup>
                              <m:sSupPr>
                                <m:ctrlPr>
                                  <a:rPr lang="ar-JO" b="1" i="1">
                                    <a:latin typeface="Cambria Math" panose="02040503050406030204" pitchFamily="18" charset="0"/>
                                    <a:cs typeface="Sakkal Majalla" panose="02000000000000000000" pitchFamily="2" charset="-78"/>
                                  </a:rPr>
                                </m:ctrlPr>
                              </m:sSupPr>
                              <m:e>
                                <m:r>
                                  <a:rPr lang="en-US" b="1" i="1">
                                    <a:latin typeface="Cambria Math"/>
                                    <a:cs typeface="Sakkal Majalla" panose="02000000000000000000" pitchFamily="2" charset="-78"/>
                                  </a:rPr>
                                  <m:t>𝒉</m:t>
                                </m:r>
                              </m:e>
                              <m:sup>
                                <m:r>
                                  <a:rPr lang="en-US" b="1" i="1">
                                    <a:latin typeface="Cambria Math"/>
                                    <a:cs typeface="Sakkal Majalla" panose="02000000000000000000" pitchFamily="2" charset="-78"/>
                                  </a:rPr>
                                  <m:t>𝟐</m:t>
                                </m:r>
                              </m:sup>
                            </m:sSup>
                            <m:r>
                              <a:rPr lang="en-US" b="1" i="1">
                                <a:latin typeface="Cambria Math"/>
                                <a:cs typeface="Sakkal Majalla" panose="02000000000000000000" pitchFamily="2" charset="-78"/>
                              </a:rPr>
                              <m:t>+</m:t>
                            </m:r>
                            <m:sSup>
                              <m:sSupPr>
                                <m:ctrlPr>
                                  <a:rPr lang="en-US" b="1" i="1">
                                    <a:latin typeface="Cambria Math" panose="02040503050406030204" pitchFamily="18" charset="0"/>
                                    <a:cs typeface="Sakkal Majalla" panose="02000000000000000000" pitchFamily="2" charset="-78"/>
                                  </a:rPr>
                                </m:ctrlPr>
                              </m:sSupPr>
                              <m:e>
                                <m:r>
                                  <a:rPr lang="en-US" b="1" i="1">
                                    <a:latin typeface="Cambria Math"/>
                                    <a:cs typeface="Sakkal Majalla" panose="02000000000000000000" pitchFamily="2" charset="-78"/>
                                  </a:rPr>
                                  <m:t>(</m:t>
                                </m:r>
                                <m:f>
                                  <m:fPr>
                                    <m:ctrlPr>
                                      <a:rPr lang="en-US" b="1" i="1">
                                        <a:latin typeface="Cambria Math" panose="02040503050406030204" pitchFamily="18" charset="0"/>
                                        <a:cs typeface="Sakkal Majalla" panose="02000000000000000000" pitchFamily="2" charset="-78"/>
                                      </a:rPr>
                                    </m:ctrlPr>
                                  </m:fPr>
                                  <m:num>
                                    <m:r>
                                      <a:rPr lang="en-US" b="1" i="1">
                                        <a:latin typeface="Cambria Math"/>
                                        <a:cs typeface="Sakkal Majalla" panose="02000000000000000000" pitchFamily="2" charset="-78"/>
                                      </a:rPr>
                                      <m:t>𝒅</m:t>
                                    </m:r>
                                  </m:num>
                                  <m:den>
                                    <m:r>
                                      <a:rPr lang="en-US" b="1" i="1">
                                        <a:latin typeface="Cambria Math"/>
                                        <a:cs typeface="Sakkal Majalla" panose="02000000000000000000" pitchFamily="2" charset="-78"/>
                                      </a:rPr>
                                      <m:t>𝟐</m:t>
                                    </m:r>
                                  </m:den>
                                </m:f>
                                <m:r>
                                  <a:rPr lang="en-US" b="1" i="1">
                                    <a:latin typeface="Cambria Math"/>
                                    <a:cs typeface="Sakkal Majalla" panose="02000000000000000000" pitchFamily="2" charset="-78"/>
                                  </a:rPr>
                                  <m:t>)</m:t>
                                </m:r>
                              </m:e>
                              <m:sup>
                                <m:r>
                                  <a:rPr lang="en-US" b="1" i="1">
                                    <a:latin typeface="Cambria Math"/>
                                    <a:cs typeface="Sakkal Majalla" panose="02000000000000000000" pitchFamily="2" charset="-78"/>
                                  </a:rPr>
                                  <m:t>𝟐</m:t>
                                </m:r>
                              </m:sup>
                            </m:sSup>
                          </m:e>
                        </m:rad>
                      </m:oMath>
                    </m:oMathPara>
                  </a14:m>
                  <a:endParaRPr lang="en-US" dirty="0"/>
                </a:p>
              </p:txBody>
            </p:sp>
          </mc:Choice>
          <mc:Fallback xmlns="">
            <p:sp>
              <p:nvSpPr>
                <p:cNvPr id="15" name="مربع نص 1">
                  <a:extLst>
                    <a:ext uri="{FF2B5EF4-FFF2-40B4-BE49-F238E27FC236}">
                      <a16:creationId xmlns:a16="http://schemas.microsoft.com/office/drawing/2014/main" id="{137C5F17-E55F-3FB1-2A3D-FDC81420CA17}"/>
                    </a:ext>
                  </a:extLst>
                </p:cNvPr>
                <p:cNvSpPr txBox="1">
                  <a:spLocks noRot="1" noChangeAspect="1" noMove="1" noResize="1" noEditPoints="1" noAdjustHandles="1" noChangeArrowheads="1" noChangeShapeType="1" noTextEdit="1"/>
                </p:cNvSpPr>
                <p:nvPr/>
              </p:nvSpPr>
              <p:spPr>
                <a:xfrm>
                  <a:off x="1810730" y="4234404"/>
                  <a:ext cx="1656184" cy="910699"/>
                </a:xfrm>
                <a:prstGeom prst="rect">
                  <a:avLst/>
                </a:prstGeom>
                <a:blipFill>
                  <a:blip r:embed="rId4"/>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مربع نص 10">
                  <a:extLst>
                    <a:ext uri="{FF2B5EF4-FFF2-40B4-BE49-F238E27FC236}">
                      <a16:creationId xmlns:a16="http://schemas.microsoft.com/office/drawing/2014/main" id="{5E549DC1-2814-6A8C-7C26-8A4C9955D0F0}"/>
                    </a:ext>
                  </a:extLst>
                </p:cNvPr>
                <p:cNvSpPr txBox="1"/>
                <p:nvPr/>
              </p:nvSpPr>
              <p:spPr>
                <a:xfrm>
                  <a:off x="4907074" y="4260514"/>
                  <a:ext cx="1656184" cy="910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ar-JO" b="1" i="1">
                                <a:latin typeface="Cambria Math" panose="02040503050406030204" pitchFamily="18" charset="0"/>
                                <a:cs typeface="Sakkal Majalla" panose="02000000000000000000" pitchFamily="2" charset="-78"/>
                              </a:rPr>
                            </m:ctrlPr>
                          </m:radPr>
                          <m:deg/>
                          <m:e>
                            <m:sSup>
                              <m:sSupPr>
                                <m:ctrlPr>
                                  <a:rPr lang="ar-JO" b="1" i="1">
                                    <a:latin typeface="Cambria Math" panose="02040503050406030204" pitchFamily="18" charset="0"/>
                                    <a:cs typeface="Sakkal Majalla" panose="02000000000000000000" pitchFamily="2" charset="-78"/>
                                  </a:rPr>
                                </m:ctrlPr>
                              </m:sSupPr>
                              <m:e>
                                <m:r>
                                  <a:rPr lang="en-US" b="1" i="1">
                                    <a:latin typeface="Cambria Math"/>
                                    <a:cs typeface="Sakkal Majalla" panose="02000000000000000000" pitchFamily="2" charset="-78"/>
                                  </a:rPr>
                                  <m:t>𝒉</m:t>
                                </m:r>
                              </m:e>
                              <m:sup>
                                <m:r>
                                  <a:rPr lang="en-US" b="1" i="1">
                                    <a:latin typeface="Cambria Math"/>
                                    <a:cs typeface="Sakkal Majalla" panose="02000000000000000000" pitchFamily="2" charset="-78"/>
                                  </a:rPr>
                                  <m:t>𝟐</m:t>
                                </m:r>
                              </m:sup>
                            </m:sSup>
                            <m:r>
                              <a:rPr lang="en-US" b="1" i="1">
                                <a:latin typeface="Cambria Math"/>
                                <a:cs typeface="Sakkal Majalla" panose="02000000000000000000" pitchFamily="2" charset="-78"/>
                              </a:rPr>
                              <m:t>+</m:t>
                            </m:r>
                            <m:sSup>
                              <m:sSupPr>
                                <m:ctrlPr>
                                  <a:rPr lang="en-US" b="1" i="1">
                                    <a:latin typeface="Cambria Math" panose="02040503050406030204" pitchFamily="18" charset="0"/>
                                    <a:cs typeface="Sakkal Majalla" panose="02000000000000000000" pitchFamily="2" charset="-78"/>
                                  </a:rPr>
                                </m:ctrlPr>
                              </m:sSupPr>
                              <m:e>
                                <m:r>
                                  <a:rPr lang="en-US" b="1" i="1">
                                    <a:latin typeface="Cambria Math"/>
                                    <a:cs typeface="Sakkal Majalla" panose="02000000000000000000" pitchFamily="2" charset="-78"/>
                                  </a:rPr>
                                  <m:t>(</m:t>
                                </m:r>
                                <m:f>
                                  <m:fPr>
                                    <m:ctrlPr>
                                      <a:rPr lang="en-US" b="1" i="1">
                                        <a:latin typeface="Cambria Math" panose="02040503050406030204" pitchFamily="18" charset="0"/>
                                        <a:cs typeface="Sakkal Majalla" panose="02000000000000000000" pitchFamily="2" charset="-78"/>
                                      </a:rPr>
                                    </m:ctrlPr>
                                  </m:fPr>
                                  <m:num>
                                    <m:r>
                                      <a:rPr lang="en-US" b="1" i="1">
                                        <a:latin typeface="Cambria Math"/>
                                        <a:cs typeface="Sakkal Majalla" panose="02000000000000000000" pitchFamily="2" charset="-78"/>
                                      </a:rPr>
                                      <m:t>𝒅</m:t>
                                    </m:r>
                                  </m:num>
                                  <m:den>
                                    <m:r>
                                      <a:rPr lang="en-US" b="1" i="1">
                                        <a:latin typeface="Cambria Math"/>
                                        <a:cs typeface="Sakkal Majalla" panose="02000000000000000000" pitchFamily="2" charset="-78"/>
                                      </a:rPr>
                                      <m:t>𝟐</m:t>
                                    </m:r>
                                  </m:den>
                                </m:f>
                                <m:r>
                                  <a:rPr lang="en-US" b="1" i="1">
                                    <a:latin typeface="Cambria Math"/>
                                    <a:cs typeface="Sakkal Majalla" panose="02000000000000000000" pitchFamily="2" charset="-78"/>
                                  </a:rPr>
                                  <m:t>)</m:t>
                                </m:r>
                              </m:e>
                              <m:sup>
                                <m:r>
                                  <a:rPr lang="en-US" b="1" i="1">
                                    <a:latin typeface="Cambria Math"/>
                                    <a:cs typeface="Sakkal Majalla" panose="02000000000000000000" pitchFamily="2" charset="-78"/>
                                  </a:rPr>
                                  <m:t>𝟐</m:t>
                                </m:r>
                              </m:sup>
                            </m:sSup>
                          </m:e>
                        </m:rad>
                      </m:oMath>
                    </m:oMathPara>
                  </a14:m>
                  <a:endParaRPr lang="en-US" dirty="0"/>
                </a:p>
              </p:txBody>
            </p:sp>
          </mc:Choice>
          <mc:Fallback xmlns="">
            <p:sp>
              <p:nvSpPr>
                <p:cNvPr id="16" name="مربع نص 10">
                  <a:extLst>
                    <a:ext uri="{FF2B5EF4-FFF2-40B4-BE49-F238E27FC236}">
                      <a16:creationId xmlns:a16="http://schemas.microsoft.com/office/drawing/2014/main" id="{5E549DC1-2814-6A8C-7C26-8A4C9955D0F0}"/>
                    </a:ext>
                  </a:extLst>
                </p:cNvPr>
                <p:cNvSpPr txBox="1">
                  <a:spLocks noRot="1" noChangeAspect="1" noMove="1" noResize="1" noEditPoints="1" noAdjustHandles="1" noChangeArrowheads="1" noChangeShapeType="1" noTextEdit="1"/>
                </p:cNvSpPr>
                <p:nvPr/>
              </p:nvSpPr>
              <p:spPr>
                <a:xfrm>
                  <a:off x="4907074" y="4260514"/>
                  <a:ext cx="1656184" cy="910699"/>
                </a:xfrm>
                <a:prstGeom prst="rect">
                  <a:avLst/>
                </a:prstGeom>
                <a:blipFill>
                  <a:blip r:embed="rId5"/>
                  <a:stretch>
                    <a:fillRect b="-9160"/>
                  </a:stretch>
                </a:blipFill>
              </p:spPr>
              <p:txBody>
                <a:bodyPr/>
                <a:lstStyle/>
                <a:p>
                  <a:r>
                    <a:rPr lang="en-US">
                      <a:noFill/>
                    </a:rPr>
                    <a:t> </a:t>
                  </a:r>
                </a:p>
              </p:txBody>
            </p:sp>
          </mc:Fallback>
        </mc:AlternateContent>
      </p:grpSp>
    </p:spTree>
    <p:extLst>
      <p:ext uri="{BB962C8B-B14F-4D97-AF65-F5344CB8AC3E}">
        <p14:creationId xmlns:p14="http://schemas.microsoft.com/office/powerpoint/2010/main" val="712870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rtl="0" fontAlgn="auto">
              <a:spcAft>
                <a:spcPts val="0"/>
              </a:spcAft>
              <a:defRPr/>
            </a:pPr>
            <a:r>
              <a:rPr lang="en-US" sz="3600" dirty="0">
                <a:solidFill>
                  <a:schemeClr val="tx2">
                    <a:satMod val="130000"/>
                  </a:schemeClr>
                </a:solidFill>
              </a:rPr>
              <a:t>Example of a final activity</a:t>
            </a:r>
            <a:endParaRPr lang="he-IL" sz="3600" dirty="0">
              <a:solidFill>
                <a:schemeClr val="tx2">
                  <a:satMod val="130000"/>
                </a:schemeClr>
              </a:solidFill>
            </a:endParaRPr>
          </a:p>
        </p:txBody>
      </p:sp>
      <p:sp>
        <p:nvSpPr>
          <p:cNvPr id="7" name="מציין מיקום תוכן 2">
            <a:extLst>
              <a:ext uri="{FF2B5EF4-FFF2-40B4-BE49-F238E27FC236}">
                <a16:creationId xmlns:a16="http://schemas.microsoft.com/office/drawing/2014/main" id="{A018C6BC-AF5C-4E6C-0C86-0D88D4437490}"/>
              </a:ext>
            </a:extLst>
          </p:cNvPr>
          <p:cNvSpPr>
            <a:spLocks noGrp="1"/>
          </p:cNvSpPr>
          <p:nvPr>
            <p:ph idx="1"/>
          </p:nvPr>
        </p:nvSpPr>
        <p:spPr>
          <a:xfrm>
            <a:off x="1035050" y="1447800"/>
            <a:ext cx="7929438" cy="3421360"/>
          </a:xfrm>
        </p:spPr>
        <p:txBody>
          <a:bodyPr/>
          <a:lstStyle/>
          <a:p>
            <a:pPr marL="72000" lvl="1" indent="0">
              <a:lnSpc>
                <a:spcPts val="3000"/>
              </a:lnSpc>
              <a:spcBef>
                <a:spcPts val="600"/>
              </a:spcBef>
              <a:buSzPct val="80000"/>
              <a:buNone/>
              <a:tabLst>
                <a:tab pos="540385" algn="l"/>
              </a:tabLst>
              <a:defRPr/>
            </a:pPr>
            <a:r>
              <a:rPr lang="en-US" sz="2000" b="1" dirty="0">
                <a:solidFill>
                  <a:srgbClr val="C00000"/>
                </a:solidFill>
                <a:cs typeface="Arial" charset="0"/>
              </a:rPr>
              <a:t>Solution </a:t>
            </a:r>
            <a:r>
              <a:rPr lang="en-US" sz="2000" b="1" dirty="0" smtClean="0">
                <a:solidFill>
                  <a:srgbClr val="C00000"/>
                </a:solidFill>
                <a:cs typeface="Arial" charset="0"/>
              </a:rPr>
              <a:t>planning:</a:t>
            </a:r>
            <a:endParaRPr lang="en-US" sz="2000" b="1" dirty="0">
              <a:solidFill>
                <a:srgbClr val="C00000"/>
              </a:solidFill>
              <a:cs typeface="Arial" charset="0"/>
            </a:endParaRPr>
          </a:p>
          <a:p>
            <a:pPr marL="285750" indent="-195263">
              <a:spcAft>
                <a:spcPts val="300"/>
              </a:spcAft>
              <a:tabLst>
                <a:tab pos="540385" algn="l"/>
              </a:tabLst>
            </a:pPr>
            <a:r>
              <a:rPr lang="en-US" sz="2000" dirty="0">
                <a:solidFill>
                  <a:srgbClr val="008E40"/>
                </a:solidFill>
                <a:cs typeface="Arial" charset="0"/>
              </a:rPr>
              <a:t>What are the steps need to draw the path of the two objects? (Programming knowledge)</a:t>
            </a:r>
          </a:p>
          <a:p>
            <a:pPr marL="885825" indent="-342900" defTabSz="838200">
              <a:spcBef>
                <a:spcPts val="0"/>
              </a:spcBef>
              <a:spcAft>
                <a:spcPts val="0"/>
              </a:spcAft>
              <a:buFont typeface="+mj-lt"/>
              <a:buAutoNum type="arabicParenR"/>
              <a:tabLst>
                <a:tab pos="540385" algn="l"/>
              </a:tabLst>
            </a:pPr>
            <a:r>
              <a:rPr lang="en-US" sz="1800" dirty="0">
                <a:latin typeface="+mj-lt"/>
                <a:cs typeface="Times New Roman" panose="02020603050405020304" pitchFamily="18" charset="0"/>
              </a:rPr>
              <a:t>Receiving the length of the straight line segment from the user</a:t>
            </a:r>
          </a:p>
          <a:p>
            <a:pPr marL="885825" indent="-342900" defTabSz="838200">
              <a:spcBef>
                <a:spcPts val="0"/>
              </a:spcBef>
              <a:spcAft>
                <a:spcPts val="0"/>
              </a:spcAft>
              <a:buFont typeface="+mj-lt"/>
              <a:buAutoNum type="arabicParenR"/>
              <a:tabLst>
                <a:tab pos="540385" algn="l"/>
              </a:tabLst>
            </a:pPr>
            <a:r>
              <a:rPr lang="en-US" sz="1800" dirty="0">
                <a:latin typeface="+mj-lt"/>
                <a:cs typeface="Times New Roman" panose="02020603050405020304" pitchFamily="18" charset="0"/>
              </a:rPr>
              <a:t>Drawing the segment horizontally starting at (0,0)</a:t>
            </a:r>
          </a:p>
          <a:p>
            <a:pPr marL="885825" indent="-342900" defTabSz="838200">
              <a:spcBef>
                <a:spcPts val="0"/>
              </a:spcBef>
              <a:spcAft>
                <a:spcPts val="0"/>
              </a:spcAft>
              <a:buFont typeface="+mj-lt"/>
              <a:buAutoNum type="arabicParenR"/>
              <a:tabLst>
                <a:tab pos="540385" algn="l"/>
              </a:tabLst>
            </a:pPr>
            <a:r>
              <a:rPr lang="en-US" sz="1800" dirty="0">
                <a:latin typeface="+mj-lt"/>
                <a:cs typeface="Times New Roman" panose="02020603050405020304" pitchFamily="18" charset="0"/>
              </a:rPr>
              <a:t>Receiving the length of the height from the user</a:t>
            </a:r>
          </a:p>
          <a:p>
            <a:pPr marL="885825" indent="-342900" defTabSz="838200">
              <a:spcBef>
                <a:spcPts val="0"/>
              </a:spcBef>
              <a:spcAft>
                <a:spcPts val="0"/>
              </a:spcAft>
              <a:buFont typeface="+mj-lt"/>
              <a:buAutoNum type="arabicParenR"/>
              <a:tabLst>
                <a:tab pos="540385" algn="l"/>
              </a:tabLst>
            </a:pPr>
            <a:r>
              <a:rPr lang="en-US" sz="1800" dirty="0">
                <a:latin typeface="+mj-lt"/>
                <a:cs typeface="Times New Roman" panose="02020603050405020304" pitchFamily="18" charset="0"/>
              </a:rPr>
              <a:t>Drawing the height to the midpoint of the segment</a:t>
            </a:r>
          </a:p>
          <a:p>
            <a:pPr marL="885825" indent="-342900" defTabSz="838200">
              <a:spcBef>
                <a:spcPts val="0"/>
              </a:spcBef>
              <a:spcAft>
                <a:spcPts val="0"/>
              </a:spcAft>
              <a:buFont typeface="+mj-lt"/>
              <a:buAutoNum type="arabicParenR"/>
              <a:tabLst>
                <a:tab pos="540385" algn="l"/>
              </a:tabLst>
            </a:pPr>
            <a:r>
              <a:rPr lang="en-US" sz="1800" dirty="0">
                <a:latin typeface="+mj-lt"/>
                <a:cs typeface="Times New Roman" panose="02020603050405020304" pitchFamily="18" charset="0"/>
              </a:rPr>
              <a:t>Connecting the vertex of the height with (0,0) and with the other end point of the segment to form an isosceles </a:t>
            </a:r>
            <a:r>
              <a:rPr lang="en-US" sz="1800" dirty="0" smtClean="0">
                <a:latin typeface="+mj-lt"/>
                <a:cs typeface="Times New Roman" panose="02020603050405020304" pitchFamily="18" charset="0"/>
              </a:rPr>
              <a:t>triangle</a:t>
            </a:r>
          </a:p>
        </p:txBody>
      </p:sp>
    </p:spTree>
    <p:extLst>
      <p:ext uri="{BB962C8B-B14F-4D97-AF65-F5344CB8AC3E}">
        <p14:creationId xmlns:p14="http://schemas.microsoft.com/office/powerpoint/2010/main" val="858402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normAutofit/>
          </a:bodyPr>
          <a:lstStyle/>
          <a:p>
            <a:pPr rtl="0" fontAlgn="auto">
              <a:spcAft>
                <a:spcPts val="0"/>
              </a:spcAft>
              <a:defRPr/>
            </a:pPr>
            <a:r>
              <a:rPr lang="en-US" sz="3600" dirty="0">
                <a:solidFill>
                  <a:schemeClr val="tx2">
                    <a:satMod val="130000"/>
                  </a:schemeClr>
                </a:solidFill>
              </a:rPr>
              <a:t>Conclusions and Recommendations</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61790"/>
            <a:ext cx="7857430" cy="5135562"/>
          </a:xfrm>
        </p:spPr>
        <p:txBody>
          <a:bodyPr/>
          <a:lstStyle/>
          <a:p>
            <a:pPr marL="360000" lvl="1" indent="-288000">
              <a:lnSpc>
                <a:spcPts val="3000"/>
              </a:lnSpc>
              <a:spcBef>
                <a:spcPts val="600"/>
              </a:spcBef>
              <a:buSzPct val="80000"/>
              <a:buFont typeface="Wingdings 2" pitchFamily="18" charset="2"/>
              <a:buChar char=""/>
              <a:defRPr/>
            </a:pPr>
            <a:r>
              <a:rPr lang="en-US" sz="2000" dirty="0">
                <a:cs typeface="Arial" charset="0"/>
              </a:rPr>
              <a:t>The present research came to </a:t>
            </a:r>
            <a:r>
              <a:rPr lang="en-US" sz="2000" dirty="0">
                <a:solidFill>
                  <a:srgbClr val="008E40"/>
                </a:solidFill>
                <a:cs typeface="Arial" charset="0"/>
              </a:rPr>
              <a:t>investigate how preservice teachers could be prepared for designing</a:t>
            </a:r>
            <a:r>
              <a:rPr lang="en-US" sz="2000" dirty="0">
                <a:cs typeface="Arial" charset="0"/>
              </a:rPr>
              <a:t> mathematics-based programming activities in the Scratch environment, when the </a:t>
            </a:r>
            <a:r>
              <a:rPr lang="en-US" sz="2000" dirty="0">
                <a:solidFill>
                  <a:srgbClr val="008E40"/>
                </a:solidFill>
                <a:cs typeface="Arial" charset="0"/>
              </a:rPr>
              <a:t>emphasis is put on metacognitive activities. </a:t>
            </a:r>
          </a:p>
          <a:p>
            <a:pPr marL="360000" lvl="1" indent="-288000">
              <a:lnSpc>
                <a:spcPts val="3000"/>
              </a:lnSpc>
              <a:spcBef>
                <a:spcPts val="600"/>
              </a:spcBef>
              <a:buSzPct val="80000"/>
              <a:buFont typeface="Wingdings 2" pitchFamily="18" charset="2"/>
              <a:buChar char=""/>
              <a:defRPr/>
            </a:pPr>
            <a:r>
              <a:rPr lang="en-US" sz="2000" dirty="0">
                <a:solidFill>
                  <a:srgbClr val="008E40"/>
                </a:solidFill>
                <a:cs typeface="Arial" charset="0"/>
              </a:rPr>
              <a:t>The findings suggest five stages of preparation</a:t>
            </a:r>
            <a:r>
              <a:rPr lang="en-US" sz="2000" dirty="0">
                <a:cs typeface="Arial" charset="0"/>
              </a:rPr>
              <a:t>. These phases take care of the various </a:t>
            </a:r>
            <a:r>
              <a:rPr lang="en-US" sz="2000" dirty="0">
                <a:solidFill>
                  <a:srgbClr val="008E40"/>
                </a:solidFill>
                <a:cs typeface="Arial" charset="0"/>
              </a:rPr>
              <a:t>components of the design, especially metacognitive skills, Scratch programming and design processes.</a:t>
            </a:r>
          </a:p>
          <a:p>
            <a:pPr marL="360000" lvl="1" indent="-288000">
              <a:lnSpc>
                <a:spcPts val="3000"/>
              </a:lnSpc>
              <a:spcBef>
                <a:spcPts val="600"/>
              </a:spcBef>
              <a:buSzPct val="80000"/>
              <a:buFont typeface="Wingdings 2" pitchFamily="18" charset="2"/>
              <a:buChar char=""/>
              <a:defRPr/>
            </a:pPr>
            <a:r>
              <a:rPr lang="en-US" sz="2000" dirty="0">
                <a:solidFill>
                  <a:srgbClr val="008E40"/>
                </a:solidFill>
                <a:cs typeface="Arial" charset="0"/>
              </a:rPr>
              <a:t>The design processes were mainly algorithmic/creative processes and struggle/devolution processes.</a:t>
            </a:r>
          </a:p>
        </p:txBody>
      </p:sp>
    </p:spTree>
    <p:extLst>
      <p:ext uri="{BB962C8B-B14F-4D97-AF65-F5344CB8AC3E}">
        <p14:creationId xmlns:p14="http://schemas.microsoft.com/office/powerpoint/2010/main" val="1280342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normAutofit/>
          </a:bodyPr>
          <a:lstStyle/>
          <a:p>
            <a:pPr rtl="0" fontAlgn="auto">
              <a:spcAft>
                <a:spcPts val="0"/>
              </a:spcAft>
              <a:defRPr/>
            </a:pPr>
            <a:r>
              <a:rPr lang="en-US" sz="3600" dirty="0">
                <a:solidFill>
                  <a:schemeClr val="tx2">
                    <a:satMod val="130000"/>
                  </a:schemeClr>
                </a:solidFill>
              </a:rPr>
              <a:t>Conclusions and Recommendations</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61790"/>
            <a:ext cx="7857430" cy="5135562"/>
          </a:xfrm>
        </p:spPr>
        <p:txBody>
          <a:bodyPr/>
          <a:lstStyle/>
          <a:p>
            <a:pPr marL="360000" lvl="1" indent="-288000">
              <a:lnSpc>
                <a:spcPts val="3000"/>
              </a:lnSpc>
              <a:spcBef>
                <a:spcPts val="600"/>
              </a:spcBef>
              <a:buSzPct val="80000"/>
              <a:buFont typeface="Wingdings 2" pitchFamily="18" charset="2"/>
              <a:buChar char=""/>
              <a:defRPr/>
            </a:pPr>
            <a:r>
              <a:rPr lang="en-US" sz="2000" dirty="0">
                <a:cs typeface="Arial" charset="0"/>
              </a:rPr>
              <a:t>It is recommended that </a:t>
            </a:r>
            <a:r>
              <a:rPr lang="en-US" sz="2000" dirty="0">
                <a:solidFill>
                  <a:srgbClr val="008E40"/>
                </a:solidFill>
                <a:cs typeface="Arial" charset="0"/>
              </a:rPr>
              <a:t>teacher colleges prepare curricula</a:t>
            </a:r>
            <a:r>
              <a:rPr lang="en-US" sz="2000" dirty="0">
                <a:cs typeface="Arial" charset="0"/>
              </a:rPr>
              <a:t> that prepares </a:t>
            </a:r>
            <a:r>
              <a:rPr lang="en-US" sz="2000" dirty="0">
                <a:solidFill>
                  <a:srgbClr val="008E40"/>
                </a:solidFill>
                <a:cs typeface="Arial" charset="0"/>
              </a:rPr>
              <a:t>preservice</a:t>
            </a:r>
            <a:r>
              <a:rPr lang="en-US" sz="2000" dirty="0">
                <a:cs typeface="Arial" charset="0"/>
              </a:rPr>
              <a:t> and </a:t>
            </a:r>
            <a:r>
              <a:rPr lang="en-US" sz="2000" dirty="0" err="1">
                <a:solidFill>
                  <a:srgbClr val="008E40"/>
                </a:solidFill>
                <a:cs typeface="Arial" charset="0"/>
              </a:rPr>
              <a:t>inservice</a:t>
            </a:r>
            <a:r>
              <a:rPr lang="en-US" sz="2000" dirty="0">
                <a:cs typeface="Arial" charset="0"/>
              </a:rPr>
              <a:t> teachers for designing subject-based programming activities, </a:t>
            </a:r>
            <a:r>
              <a:rPr lang="en-US" sz="2000" dirty="0">
                <a:solidFill>
                  <a:srgbClr val="008E40"/>
                </a:solidFill>
                <a:cs typeface="Arial" charset="0"/>
              </a:rPr>
              <a:t>not only for the mathematics classroom but for other disciplines. </a:t>
            </a:r>
          </a:p>
          <a:p>
            <a:pPr marL="360000" lvl="1" indent="-288000">
              <a:lnSpc>
                <a:spcPts val="3000"/>
              </a:lnSpc>
              <a:spcBef>
                <a:spcPts val="600"/>
              </a:spcBef>
              <a:buSzPct val="80000"/>
              <a:buFont typeface="Wingdings 2" pitchFamily="18" charset="2"/>
              <a:buChar char=""/>
              <a:defRPr/>
            </a:pPr>
            <a:r>
              <a:rPr lang="en-US" sz="2000" dirty="0">
                <a:cs typeface="Arial" charset="0"/>
              </a:rPr>
              <a:t>The sequence of stages for the preparation suggested in the present research could be an effective trajectory to begin with, but </a:t>
            </a:r>
            <a:r>
              <a:rPr lang="en-US" sz="2000" dirty="0">
                <a:solidFill>
                  <a:srgbClr val="008E40"/>
                </a:solidFill>
                <a:cs typeface="Arial" charset="0"/>
              </a:rPr>
              <a:t>modifications could be applied according to the discipline and programming language. </a:t>
            </a:r>
          </a:p>
        </p:txBody>
      </p:sp>
    </p:spTree>
    <p:extLst>
      <p:ext uri="{BB962C8B-B14F-4D97-AF65-F5344CB8AC3E}">
        <p14:creationId xmlns:p14="http://schemas.microsoft.com/office/powerpoint/2010/main" val="1948449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01" name="AutoShape 4">
            <a:hlinkClick r:id="" action="ppaction://hlinkshowjump?jump=endshow" highlightClick="1"/>
          </p:cNvPr>
          <p:cNvSpPr>
            <a:spLocks noChangeArrowheads="1"/>
          </p:cNvSpPr>
          <p:nvPr/>
        </p:nvSpPr>
        <p:spPr bwMode="auto">
          <a:xfrm>
            <a:off x="3995738" y="5229200"/>
            <a:ext cx="1944687" cy="792163"/>
          </a:xfrm>
          <a:prstGeom prst="actionButtonBlank">
            <a:avLst/>
          </a:prstGeom>
          <a:solidFill>
            <a:srgbClr val="000066"/>
          </a:solidFill>
          <a:ln w="9525">
            <a:noFill/>
            <a:miter lim="800000"/>
            <a:headEnd/>
            <a:tailEnd/>
          </a:ln>
        </p:spPr>
        <p:txBody>
          <a:bodyPr wrap="none" anchor="ctr"/>
          <a:lstStyle/>
          <a:p>
            <a:pPr algn="l" rtl="0" eaLnBrk="0" hangingPunct="0"/>
            <a:endParaRPr kumimoji="1" lang="he-IL" sz="2400">
              <a:latin typeface="Times New Roman" pitchFamily="18" charset="0"/>
              <a:cs typeface="David" pitchFamily="2" charset="-79"/>
            </a:endParaRPr>
          </a:p>
        </p:txBody>
      </p:sp>
      <p:sp>
        <p:nvSpPr>
          <p:cNvPr id="52228" name="Text Box 5">
            <a:hlinkClick r:id="" action="ppaction://hlinkshowjump?jump=endshow"/>
          </p:cNvPr>
          <p:cNvSpPr txBox="1">
            <a:spLocks noChangeArrowheads="1"/>
          </p:cNvSpPr>
          <p:nvPr/>
        </p:nvSpPr>
        <p:spPr bwMode="auto">
          <a:xfrm>
            <a:off x="4212257" y="5376838"/>
            <a:ext cx="1439863" cy="519112"/>
          </a:xfrm>
          <a:prstGeom prst="rect">
            <a:avLst/>
          </a:prstGeom>
          <a:solidFill>
            <a:srgbClr val="000066"/>
          </a:solidFill>
          <a:ln w="12700" cap="sq">
            <a:noFill/>
            <a:miter lim="800000"/>
            <a:headEnd type="none" w="sm" len="sm"/>
            <a:tailEnd type="none" w="sm" len="sm"/>
          </a:ln>
        </p:spPr>
        <p:txBody>
          <a:bodyPr>
            <a:spAutoFit/>
          </a:bodyPr>
          <a:lstStyle/>
          <a:p>
            <a:pPr algn="ctr" rtl="0" eaLnBrk="0" fontAlgn="auto" hangingPunct="0">
              <a:spcBef>
                <a:spcPct val="50000"/>
              </a:spcBef>
              <a:spcAft>
                <a:spcPts val="0"/>
              </a:spcAft>
              <a:defRPr/>
            </a:pPr>
            <a:r>
              <a:rPr kumimoji="1" lang="en-US" sz="2800" b="1" dirty="0">
                <a:solidFill>
                  <a:srgbClr val="FEA0B4"/>
                </a:solidFill>
                <a:effectLst>
                  <a:outerShdw blurRad="38100" dist="38100" dir="2700000" algn="tl">
                    <a:srgbClr val="000000"/>
                  </a:outerShdw>
                </a:effectLst>
                <a:latin typeface="Times New Roman" pitchFamily="18" charset="0"/>
                <a:cs typeface="David" pitchFamily="2" charset="-79"/>
              </a:rPr>
              <a:t>End</a:t>
            </a:r>
          </a:p>
        </p:txBody>
      </p:sp>
      <p:sp>
        <p:nvSpPr>
          <p:cNvPr id="6" name="Text Box 4"/>
          <p:cNvSpPr txBox="1">
            <a:spLocks noChangeArrowheads="1"/>
          </p:cNvSpPr>
          <p:nvPr/>
        </p:nvSpPr>
        <p:spPr bwMode="auto">
          <a:xfrm>
            <a:off x="1187624" y="2214563"/>
            <a:ext cx="7704856" cy="2591479"/>
          </a:xfrm>
          <a:prstGeom prst="rect">
            <a:avLst/>
          </a:prstGeom>
          <a:noFill/>
          <a:ln w="12700" cap="sq">
            <a:noFill/>
            <a:miter lim="800000"/>
            <a:headEnd type="none" w="sm" len="sm"/>
            <a:tailEnd type="none" w="sm" len="sm"/>
          </a:ln>
          <a:effectLst/>
        </p:spPr>
        <p:txBody>
          <a:bodyPr wrap="square">
            <a:spAutoFit/>
          </a:bodyPr>
          <a:lstStyle/>
          <a:p>
            <a:pPr algn="ctr" rtl="0" eaLnBrk="0" fontAlgn="auto" hangingPunct="0">
              <a:spcBef>
                <a:spcPct val="50000"/>
              </a:spcBef>
              <a:spcAft>
                <a:spcPts val="0"/>
              </a:spcAft>
              <a:defRPr/>
            </a:pPr>
            <a:r>
              <a:rPr lang="en-US" sz="3200" b="1" dirty="0">
                <a:solidFill>
                  <a:srgbClr val="CC3300"/>
                </a:solidFill>
                <a:effectLst>
                  <a:outerShdw blurRad="38100" dist="38100" dir="2700000" algn="tl">
                    <a:srgbClr val="000000"/>
                  </a:outerShdw>
                </a:effectLst>
              </a:rPr>
              <a:t>Thanks for your attention</a:t>
            </a:r>
          </a:p>
          <a:p>
            <a:pPr algn="ctr" rtl="0" eaLnBrk="0" fontAlgn="auto" hangingPunct="0">
              <a:spcBef>
                <a:spcPct val="50000"/>
              </a:spcBef>
              <a:spcAft>
                <a:spcPts val="0"/>
              </a:spcAft>
              <a:defRPr/>
            </a:pPr>
            <a:endParaRPr kumimoji="1" lang="en-US" sz="2400" b="1" dirty="0">
              <a:latin typeface="Times New Roman" pitchFamily="18" charset="0"/>
              <a:cs typeface="David" pitchFamily="2" charset="-79"/>
            </a:endParaRPr>
          </a:p>
          <a:p>
            <a:pPr algn="ctr" rtl="0" eaLnBrk="0" fontAlgn="auto" hangingPunct="0">
              <a:lnSpc>
                <a:spcPct val="120000"/>
              </a:lnSpc>
              <a:spcBef>
                <a:spcPts val="0"/>
              </a:spcBef>
              <a:spcAft>
                <a:spcPts val="0"/>
              </a:spcAft>
              <a:buClr>
                <a:schemeClr val="accent2"/>
              </a:buClr>
              <a:buSzPct val="80000"/>
              <a:defRPr/>
            </a:pPr>
            <a:r>
              <a:rPr kumimoji="1" lang="he-IL" sz="2000" b="1" dirty="0">
                <a:solidFill>
                  <a:schemeClr val="bg2">
                    <a:lumMod val="50000"/>
                  </a:schemeClr>
                </a:solidFill>
                <a:latin typeface="Times New Roman" pitchFamily="18" charset="0"/>
              </a:rPr>
              <a:t> </a:t>
            </a:r>
            <a:r>
              <a:rPr kumimoji="1" lang="en-US" sz="2000" b="1" dirty="0" err="1">
                <a:solidFill>
                  <a:schemeClr val="bg2">
                    <a:lumMod val="50000"/>
                  </a:schemeClr>
                </a:solidFill>
                <a:latin typeface="Times New Roman" pitchFamily="18" charset="0"/>
              </a:rPr>
              <a:t>Wajeeh</a:t>
            </a:r>
            <a:r>
              <a:rPr kumimoji="1" lang="en-US" sz="2000" b="1" dirty="0">
                <a:solidFill>
                  <a:schemeClr val="bg2">
                    <a:lumMod val="50000"/>
                  </a:schemeClr>
                </a:solidFill>
                <a:latin typeface="Times New Roman" pitchFamily="18" charset="0"/>
              </a:rPr>
              <a:t> Daher</a:t>
            </a:r>
            <a:r>
              <a:rPr kumimoji="1" lang="en-US" sz="2000" b="1" baseline="30000" dirty="0">
                <a:solidFill>
                  <a:schemeClr val="bg2">
                    <a:lumMod val="50000"/>
                  </a:schemeClr>
                </a:solidFill>
                <a:latin typeface="Times New Roman" pitchFamily="18" charset="0"/>
              </a:rPr>
              <a:t>1,2</a:t>
            </a:r>
            <a:r>
              <a:rPr kumimoji="1" lang="en-US" sz="2000" b="1" dirty="0">
                <a:solidFill>
                  <a:schemeClr val="bg2">
                    <a:lumMod val="50000"/>
                  </a:schemeClr>
                </a:solidFill>
                <a:latin typeface="Times New Roman" pitchFamily="18" charset="0"/>
              </a:rPr>
              <a:t>    Nimer Baya’a</a:t>
            </a:r>
            <a:r>
              <a:rPr kumimoji="1" lang="en-US" sz="2000" b="1" baseline="30000" dirty="0">
                <a:solidFill>
                  <a:schemeClr val="bg2">
                    <a:lumMod val="50000"/>
                  </a:schemeClr>
                </a:solidFill>
                <a:latin typeface="Times New Roman" pitchFamily="18" charset="0"/>
              </a:rPr>
              <a:t>1</a:t>
            </a:r>
            <a:r>
              <a:rPr kumimoji="1" lang="en-US" sz="2000" b="1" dirty="0">
                <a:solidFill>
                  <a:schemeClr val="bg2">
                    <a:lumMod val="50000"/>
                  </a:schemeClr>
                </a:solidFill>
                <a:latin typeface="Times New Roman" pitchFamily="18" charset="0"/>
              </a:rPr>
              <a:t>    </a:t>
            </a:r>
            <a:r>
              <a:rPr kumimoji="1" lang="en-US" sz="2000" b="1" dirty="0" err="1">
                <a:solidFill>
                  <a:schemeClr val="bg2">
                    <a:lumMod val="50000"/>
                  </a:schemeClr>
                </a:solidFill>
                <a:latin typeface="Times New Roman" pitchFamily="18" charset="0"/>
              </a:rPr>
              <a:t>Otman</a:t>
            </a:r>
            <a:r>
              <a:rPr kumimoji="1" lang="en-US" sz="2000" b="1" dirty="0">
                <a:solidFill>
                  <a:schemeClr val="bg2">
                    <a:lumMod val="50000"/>
                  </a:schemeClr>
                </a:solidFill>
                <a:latin typeface="Times New Roman" pitchFamily="18" charset="0"/>
              </a:rPr>
              <a:t> Jaber</a:t>
            </a:r>
            <a:r>
              <a:rPr kumimoji="1" lang="en-US" sz="2000" b="1" baseline="30000" dirty="0">
                <a:solidFill>
                  <a:schemeClr val="bg2">
                    <a:lumMod val="50000"/>
                  </a:schemeClr>
                </a:solidFill>
                <a:latin typeface="Times New Roman" pitchFamily="18" charset="0"/>
              </a:rPr>
              <a:t>1</a:t>
            </a:r>
          </a:p>
          <a:p>
            <a:pPr algn="ctr" rtl="0" eaLnBrk="0" fontAlgn="auto" hangingPunct="0">
              <a:lnSpc>
                <a:spcPct val="120000"/>
              </a:lnSpc>
              <a:spcBef>
                <a:spcPts val="0"/>
              </a:spcBef>
              <a:spcAft>
                <a:spcPts val="0"/>
              </a:spcAft>
              <a:buClr>
                <a:schemeClr val="accent2"/>
              </a:buClr>
              <a:buSzPct val="80000"/>
              <a:defRPr/>
            </a:pPr>
            <a:endParaRPr kumimoji="1" lang="en-US" sz="2000" b="1" baseline="30000" dirty="0">
              <a:solidFill>
                <a:schemeClr val="bg2">
                  <a:lumMod val="50000"/>
                </a:schemeClr>
              </a:solidFill>
              <a:latin typeface="Times New Roman" pitchFamily="18" charset="0"/>
            </a:endParaRPr>
          </a:p>
          <a:p>
            <a:pPr algn="ctr" rtl="0" eaLnBrk="0" fontAlgn="auto" hangingPunct="0">
              <a:lnSpc>
                <a:spcPct val="120000"/>
              </a:lnSpc>
              <a:spcBef>
                <a:spcPts val="0"/>
              </a:spcBef>
              <a:spcAft>
                <a:spcPts val="0"/>
              </a:spcAft>
              <a:buClr>
                <a:schemeClr val="accent2"/>
              </a:buClr>
              <a:buSzPct val="80000"/>
              <a:defRPr/>
            </a:pPr>
            <a:endParaRPr kumimoji="1" lang="en-US" sz="2000" b="1" baseline="30000" dirty="0">
              <a:solidFill>
                <a:schemeClr val="bg2">
                  <a:lumMod val="50000"/>
                </a:schemeClr>
              </a:solidFill>
              <a:latin typeface="Times New Roman" pitchFamily="18" charset="0"/>
            </a:endParaRPr>
          </a:p>
          <a:p>
            <a:pPr algn="ctr" rtl="0" eaLnBrk="0" fontAlgn="auto" hangingPunct="0">
              <a:lnSpc>
                <a:spcPct val="120000"/>
              </a:lnSpc>
              <a:spcBef>
                <a:spcPts val="0"/>
              </a:spcBef>
              <a:spcAft>
                <a:spcPts val="0"/>
              </a:spcAft>
              <a:buClr>
                <a:schemeClr val="accent2"/>
              </a:buClr>
              <a:buSzPct val="80000"/>
              <a:defRPr/>
            </a:pPr>
            <a:r>
              <a:rPr kumimoji="1" lang="en-US" sz="1600" b="1" dirty="0">
                <a:solidFill>
                  <a:schemeClr val="bg2">
                    <a:lumMod val="75000"/>
                  </a:schemeClr>
                </a:solidFill>
                <a:latin typeface="Times New Roman" pitchFamily="18" charset="0"/>
              </a:rPr>
              <a:t>1- Al-</a:t>
            </a:r>
            <a:r>
              <a:rPr kumimoji="1" lang="en-US" sz="1600" b="1" dirty="0" err="1">
                <a:solidFill>
                  <a:schemeClr val="bg2">
                    <a:lumMod val="75000"/>
                  </a:schemeClr>
                </a:solidFill>
                <a:latin typeface="Times New Roman" pitchFamily="18" charset="0"/>
              </a:rPr>
              <a:t>Qasemi</a:t>
            </a:r>
            <a:r>
              <a:rPr kumimoji="1" lang="en-US" sz="1600" b="1" dirty="0">
                <a:solidFill>
                  <a:schemeClr val="bg2">
                    <a:lumMod val="75000"/>
                  </a:schemeClr>
                </a:solidFill>
                <a:latin typeface="Times New Roman" pitchFamily="18" charset="0"/>
              </a:rPr>
              <a:t> Academic College of Education</a:t>
            </a:r>
          </a:p>
          <a:p>
            <a:pPr algn="ctr" rtl="0" eaLnBrk="0" fontAlgn="auto" hangingPunct="0">
              <a:lnSpc>
                <a:spcPct val="120000"/>
              </a:lnSpc>
              <a:spcBef>
                <a:spcPts val="0"/>
              </a:spcBef>
              <a:spcAft>
                <a:spcPts val="0"/>
              </a:spcAft>
              <a:buClr>
                <a:schemeClr val="accent2"/>
              </a:buClr>
              <a:buSzPct val="80000"/>
              <a:defRPr/>
            </a:pPr>
            <a:r>
              <a:rPr kumimoji="1" lang="en-US" sz="1600" b="1" dirty="0">
                <a:solidFill>
                  <a:schemeClr val="bg2">
                    <a:lumMod val="75000"/>
                  </a:schemeClr>
                </a:solidFill>
                <a:latin typeface="Times New Roman" pitchFamily="18" charset="0"/>
              </a:rPr>
              <a:t>2- An-</a:t>
            </a:r>
            <a:r>
              <a:rPr kumimoji="1" lang="en-US" sz="1600" b="1" dirty="0" err="1">
                <a:solidFill>
                  <a:schemeClr val="bg2">
                    <a:lumMod val="75000"/>
                  </a:schemeClr>
                </a:solidFill>
                <a:latin typeface="Times New Roman" pitchFamily="18" charset="0"/>
              </a:rPr>
              <a:t>Najah</a:t>
            </a:r>
            <a:r>
              <a:rPr kumimoji="1" lang="en-US" sz="1600" b="1" dirty="0">
                <a:solidFill>
                  <a:schemeClr val="bg2">
                    <a:lumMod val="75000"/>
                  </a:schemeClr>
                </a:solidFill>
                <a:latin typeface="Times New Roman" pitchFamily="18" charset="0"/>
              </a:rPr>
              <a:t> National University</a:t>
            </a:r>
            <a:endParaRPr kumimoji="1" lang="en-US" sz="2400" dirty="0">
              <a:latin typeface="Times New Roman" pitchFamily="18" charset="0"/>
              <a:cs typeface="David" pitchFamily="2" charset="-79"/>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Introduction</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497763" cy="4800600"/>
          </a:xfrm>
        </p:spPr>
        <p:txBody>
          <a:bodyPr/>
          <a:lstStyle/>
          <a:p>
            <a:pPr marL="360000" lvl="1" indent="-288000">
              <a:lnSpc>
                <a:spcPts val="3000"/>
              </a:lnSpc>
              <a:spcBef>
                <a:spcPts val="600"/>
              </a:spcBef>
              <a:buSzPct val="80000"/>
              <a:buFont typeface="Wingdings 2" pitchFamily="18" charset="2"/>
              <a:buChar char=""/>
              <a:defRPr/>
            </a:pPr>
            <a:r>
              <a:rPr lang="en-US" sz="2000" dirty="0">
                <a:cs typeface="Arial" charset="0"/>
              </a:rPr>
              <a:t>Coming to design such activities, the PSTs </a:t>
            </a:r>
            <a:r>
              <a:rPr lang="en-US" sz="2000" dirty="0">
                <a:solidFill>
                  <a:srgbClr val="008E40"/>
                </a:solidFill>
                <a:cs typeface="Arial" charset="0"/>
              </a:rPr>
              <a:t>took</a:t>
            </a:r>
            <a:r>
              <a:rPr lang="en-US" sz="2000" dirty="0">
                <a:cs typeface="Arial" charset="0"/>
              </a:rPr>
              <a:t> </a:t>
            </a:r>
            <a:r>
              <a:rPr lang="en-US" sz="2000" dirty="0">
                <a:solidFill>
                  <a:srgbClr val="008E40"/>
                </a:solidFill>
                <a:cs typeface="Arial" charset="0"/>
              </a:rPr>
              <a:t>into</a:t>
            </a:r>
            <a:r>
              <a:rPr lang="en-US" sz="2000" dirty="0">
                <a:cs typeface="Arial" charset="0"/>
              </a:rPr>
              <a:t> </a:t>
            </a:r>
            <a:r>
              <a:rPr lang="en-US" sz="2000" dirty="0">
                <a:solidFill>
                  <a:srgbClr val="008E40"/>
                </a:solidFill>
                <a:cs typeface="Arial" charset="0"/>
              </a:rPr>
              <a:t>account</a:t>
            </a:r>
            <a:r>
              <a:rPr lang="en-US" sz="2000" dirty="0">
                <a:cs typeface="Arial" charset="0"/>
              </a:rPr>
              <a:t> the </a:t>
            </a:r>
            <a:r>
              <a:rPr lang="en-US" sz="2000" dirty="0">
                <a:solidFill>
                  <a:srgbClr val="008E40"/>
                </a:solidFill>
                <a:cs typeface="Arial" charset="0"/>
              </a:rPr>
              <a:t>encouragement</a:t>
            </a:r>
            <a:r>
              <a:rPr lang="en-US" sz="2000" dirty="0">
                <a:cs typeface="Arial" charset="0"/>
              </a:rPr>
              <a:t> of </a:t>
            </a:r>
            <a:r>
              <a:rPr lang="en-US" sz="2000" dirty="0">
                <a:solidFill>
                  <a:srgbClr val="008E40"/>
                </a:solidFill>
                <a:cs typeface="Arial" charset="0"/>
              </a:rPr>
              <a:t>students</a:t>
            </a:r>
            <a:r>
              <a:rPr lang="en-US" sz="2000" dirty="0">
                <a:cs typeface="Arial" charset="0"/>
              </a:rPr>
              <a:t>’ </a:t>
            </a:r>
            <a:r>
              <a:rPr lang="en-US" sz="2000" dirty="0">
                <a:solidFill>
                  <a:srgbClr val="C00000"/>
                </a:solidFill>
                <a:cs typeface="Arial" charset="0"/>
              </a:rPr>
              <a:t>metacognitive</a:t>
            </a:r>
            <a:r>
              <a:rPr lang="en-US" sz="2000" dirty="0">
                <a:cs typeface="Arial" charset="0"/>
              </a:rPr>
              <a:t> </a:t>
            </a:r>
            <a:r>
              <a:rPr lang="en-US" sz="2000" dirty="0">
                <a:solidFill>
                  <a:srgbClr val="C00000"/>
                </a:solidFill>
                <a:cs typeface="Arial" charset="0"/>
              </a:rPr>
              <a:t>processes</a:t>
            </a:r>
            <a:r>
              <a:rPr lang="en-US" sz="2000" dirty="0">
                <a:cs typeface="Arial" charset="0"/>
              </a:rPr>
              <a:t>. </a:t>
            </a:r>
          </a:p>
          <a:p>
            <a:pPr marL="360000" lvl="1" indent="-288000">
              <a:lnSpc>
                <a:spcPts val="3000"/>
              </a:lnSpc>
              <a:spcBef>
                <a:spcPts val="600"/>
              </a:spcBef>
              <a:buSzPct val="80000"/>
              <a:buFont typeface="Wingdings 2" pitchFamily="18" charset="2"/>
              <a:buChar char=""/>
              <a:defRPr/>
            </a:pPr>
            <a:r>
              <a:rPr lang="en-US" sz="2000" dirty="0">
                <a:cs typeface="Arial" charset="0"/>
              </a:rPr>
              <a:t>In addition, the design processes were enabled emphasizing </a:t>
            </a:r>
            <a:r>
              <a:rPr lang="en-US" sz="2000" dirty="0">
                <a:solidFill>
                  <a:srgbClr val="008E40"/>
                </a:solidFill>
                <a:cs typeface="Arial" charset="0"/>
              </a:rPr>
              <a:t>design</a:t>
            </a:r>
            <a:r>
              <a:rPr lang="en-US" sz="2000" dirty="0">
                <a:cs typeface="Arial" charset="0"/>
              </a:rPr>
              <a:t> </a:t>
            </a:r>
            <a:r>
              <a:rPr lang="en-US" sz="2000" dirty="0">
                <a:solidFill>
                  <a:srgbClr val="008E40"/>
                </a:solidFill>
                <a:cs typeface="Arial" charset="0"/>
              </a:rPr>
              <a:t>concepts</a:t>
            </a:r>
            <a:r>
              <a:rPr lang="en-US" sz="2000" dirty="0">
                <a:cs typeface="Arial" charset="0"/>
              </a:rPr>
              <a:t> of </a:t>
            </a:r>
            <a:r>
              <a:rPr lang="en-US" sz="2000" dirty="0">
                <a:solidFill>
                  <a:srgbClr val="C00000"/>
                </a:solidFill>
                <a:cs typeface="Arial" charset="0"/>
              </a:rPr>
              <a:t>algorithmic</a:t>
            </a:r>
            <a:r>
              <a:rPr lang="en-US" sz="2000" dirty="0">
                <a:cs typeface="Arial" charset="0"/>
              </a:rPr>
              <a:t>, </a:t>
            </a:r>
            <a:r>
              <a:rPr lang="en-US" sz="2000" dirty="0">
                <a:solidFill>
                  <a:srgbClr val="C00000"/>
                </a:solidFill>
                <a:cs typeface="Arial" charset="0"/>
              </a:rPr>
              <a:t>creative</a:t>
            </a:r>
            <a:r>
              <a:rPr lang="en-US" sz="2000" dirty="0">
                <a:cs typeface="Arial" charset="0"/>
              </a:rPr>
              <a:t>, </a:t>
            </a:r>
            <a:r>
              <a:rPr lang="en-US" sz="2000" dirty="0">
                <a:solidFill>
                  <a:srgbClr val="C00000"/>
                </a:solidFill>
                <a:cs typeface="Arial" charset="0"/>
              </a:rPr>
              <a:t>struggle</a:t>
            </a:r>
            <a:r>
              <a:rPr lang="en-US" sz="2000" dirty="0">
                <a:cs typeface="Arial" charset="0"/>
              </a:rPr>
              <a:t> and </a:t>
            </a:r>
            <a:r>
              <a:rPr lang="en-US" sz="2000" dirty="0">
                <a:solidFill>
                  <a:srgbClr val="C00000"/>
                </a:solidFill>
                <a:cs typeface="Arial" charset="0"/>
              </a:rPr>
              <a:t>devolution</a:t>
            </a:r>
            <a:r>
              <a:rPr lang="en-US" sz="2000" dirty="0">
                <a:cs typeface="Arial" charset="0"/>
              </a:rPr>
              <a:t> </a:t>
            </a:r>
            <a:r>
              <a:rPr lang="en-US" sz="2000" dirty="0">
                <a:solidFill>
                  <a:srgbClr val="C00000"/>
                </a:solidFill>
                <a:cs typeface="Arial" charset="0"/>
              </a:rPr>
              <a:t>processes</a:t>
            </a:r>
            <a:r>
              <a:rPr lang="en-US" sz="2000" dirty="0">
                <a:cs typeface="Arial" charset="0"/>
              </a:rPr>
              <a:t>.</a:t>
            </a:r>
          </a:p>
          <a:p>
            <a:pPr marL="360000" lvl="1" indent="-288000">
              <a:lnSpc>
                <a:spcPts val="3000"/>
              </a:lnSpc>
              <a:spcBef>
                <a:spcPts val="600"/>
              </a:spcBef>
              <a:buSzPct val="80000"/>
              <a:buFont typeface="Wingdings 2" pitchFamily="18" charset="2"/>
              <a:buChar char=""/>
              <a:defRPr/>
            </a:pPr>
            <a:r>
              <a:rPr lang="en-US" sz="2000" dirty="0">
                <a:cs typeface="Arial" charset="0"/>
              </a:rPr>
              <a:t>These concepts are part of a </a:t>
            </a:r>
            <a:r>
              <a:rPr lang="en-US" sz="2000" dirty="0">
                <a:solidFill>
                  <a:srgbClr val="008E40"/>
                </a:solidFill>
                <a:cs typeface="Arial" charset="0"/>
              </a:rPr>
              <a:t>theoretical</a:t>
            </a:r>
            <a:r>
              <a:rPr lang="en-US" sz="2000" dirty="0">
                <a:cs typeface="Arial" charset="0"/>
              </a:rPr>
              <a:t> </a:t>
            </a:r>
            <a:r>
              <a:rPr lang="en-US" sz="2000" dirty="0">
                <a:solidFill>
                  <a:srgbClr val="008E40"/>
                </a:solidFill>
                <a:cs typeface="Arial" charset="0"/>
              </a:rPr>
              <a:t>framework</a:t>
            </a:r>
            <a:r>
              <a:rPr lang="en-US" sz="2000" dirty="0">
                <a:cs typeface="Arial" charset="0"/>
              </a:rPr>
              <a:t> suggested by </a:t>
            </a:r>
            <a:r>
              <a:rPr lang="en-US" sz="2000" dirty="0" err="1">
                <a:solidFill>
                  <a:srgbClr val="008E40"/>
                </a:solidFill>
                <a:cs typeface="Arial" charset="0"/>
              </a:rPr>
              <a:t>Lithner</a:t>
            </a:r>
            <a:r>
              <a:rPr lang="en-US" sz="2000" dirty="0">
                <a:cs typeface="Arial" charset="0"/>
              </a:rPr>
              <a:t> (</a:t>
            </a:r>
            <a:r>
              <a:rPr lang="en-US" sz="2000" dirty="0">
                <a:solidFill>
                  <a:srgbClr val="008E40"/>
                </a:solidFill>
                <a:cs typeface="Arial" charset="0"/>
              </a:rPr>
              <a:t>2008</a:t>
            </a:r>
            <a:r>
              <a:rPr lang="en-US" sz="2000" dirty="0">
                <a:cs typeface="Arial" charset="0"/>
              </a:rPr>
              <a:t>, </a:t>
            </a:r>
            <a:r>
              <a:rPr lang="en-US" sz="2000" dirty="0">
                <a:solidFill>
                  <a:srgbClr val="008E40"/>
                </a:solidFill>
                <a:cs typeface="Arial" charset="0"/>
              </a:rPr>
              <a:t>2017</a:t>
            </a:r>
            <a:r>
              <a:rPr lang="en-US" sz="2000" dirty="0">
                <a:cs typeface="Arial" charset="0"/>
              </a:rPr>
              <a:t>).</a:t>
            </a:r>
          </a:p>
          <a:p>
            <a:pPr marL="360000" lvl="1" indent="-288000">
              <a:lnSpc>
                <a:spcPts val="3000"/>
              </a:lnSpc>
              <a:spcBef>
                <a:spcPts val="600"/>
              </a:spcBef>
              <a:buSzPct val="80000"/>
              <a:buFont typeface="Wingdings 2" pitchFamily="18" charset="2"/>
              <a:buChar char=""/>
              <a:defRPr/>
            </a:pPr>
            <a:r>
              <a:rPr lang="en-US" sz="2000" dirty="0">
                <a:cs typeface="Arial" charset="0"/>
              </a:rPr>
              <a:t>Specifically, the present paper is interested in the </a:t>
            </a:r>
            <a:r>
              <a:rPr lang="en-US" sz="2000" dirty="0">
                <a:solidFill>
                  <a:srgbClr val="008E40"/>
                </a:solidFill>
                <a:cs typeface="Arial" charset="0"/>
              </a:rPr>
              <a:t>preparation</a:t>
            </a:r>
            <a:r>
              <a:rPr lang="en-US" sz="2000" dirty="0">
                <a:cs typeface="Arial" charset="0"/>
              </a:rPr>
              <a:t> </a:t>
            </a:r>
            <a:r>
              <a:rPr lang="en-US" sz="2000" dirty="0">
                <a:solidFill>
                  <a:srgbClr val="008E40"/>
                </a:solidFill>
                <a:cs typeface="Arial" charset="0"/>
              </a:rPr>
              <a:t>phases</a:t>
            </a:r>
            <a:r>
              <a:rPr lang="en-US" sz="2000" dirty="0">
                <a:cs typeface="Arial" charset="0"/>
              </a:rPr>
              <a:t> of the PSTs to design mathematics-based Scratch-programming activities that </a:t>
            </a:r>
            <a:r>
              <a:rPr lang="en-US" sz="2000" dirty="0">
                <a:solidFill>
                  <a:srgbClr val="008E40"/>
                </a:solidFill>
                <a:cs typeface="Arial" charset="0"/>
              </a:rPr>
              <a:t>encourage</a:t>
            </a:r>
            <a:r>
              <a:rPr lang="en-US" sz="2000" dirty="0">
                <a:cs typeface="Arial" charset="0"/>
              </a:rPr>
              <a:t> the </a:t>
            </a:r>
            <a:r>
              <a:rPr lang="en-US" sz="2000" dirty="0">
                <a:solidFill>
                  <a:srgbClr val="008E40"/>
                </a:solidFill>
                <a:cs typeface="Arial" charset="0"/>
              </a:rPr>
              <a:t>metacognitive</a:t>
            </a:r>
            <a:r>
              <a:rPr lang="en-US" sz="2000" dirty="0">
                <a:cs typeface="Arial" charset="0"/>
              </a:rPr>
              <a:t> </a:t>
            </a:r>
            <a:r>
              <a:rPr lang="en-US" sz="2000" dirty="0">
                <a:solidFill>
                  <a:srgbClr val="008E40"/>
                </a:solidFill>
                <a:cs typeface="Arial" charset="0"/>
              </a:rPr>
              <a:t>processes</a:t>
            </a:r>
            <a:r>
              <a:rPr lang="en-US" sz="2000" dirty="0">
                <a:cs typeface="Arial" charset="0"/>
              </a:rPr>
              <a:t> of students. </a:t>
            </a:r>
          </a:p>
        </p:txBody>
      </p:sp>
    </p:spTree>
    <p:extLst>
      <p:ext uri="{BB962C8B-B14F-4D97-AF65-F5344CB8AC3E}">
        <p14:creationId xmlns:p14="http://schemas.microsoft.com/office/powerpoint/2010/main" val="162266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Introduction</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497763" cy="4800600"/>
          </a:xfrm>
        </p:spPr>
        <p:txBody>
          <a:bodyPr/>
          <a:lstStyle/>
          <a:p>
            <a:pPr marL="360000" lvl="1" indent="-288000">
              <a:lnSpc>
                <a:spcPts val="3000"/>
              </a:lnSpc>
              <a:spcBef>
                <a:spcPts val="600"/>
              </a:spcBef>
              <a:buSzPct val="80000"/>
              <a:buFont typeface="Wingdings 2" pitchFamily="18" charset="2"/>
              <a:buChar char=""/>
              <a:defRPr/>
            </a:pPr>
            <a:r>
              <a:rPr lang="en-US" sz="2000" dirty="0">
                <a:solidFill>
                  <a:srgbClr val="008E40"/>
                </a:solidFill>
                <a:cs typeface="Arial" charset="0"/>
              </a:rPr>
              <a:t>Davidson</a:t>
            </a:r>
            <a:r>
              <a:rPr lang="en-US" sz="2000" dirty="0">
                <a:cs typeface="Arial" charset="0"/>
              </a:rPr>
              <a:t> </a:t>
            </a:r>
            <a:r>
              <a:rPr lang="en-US" sz="2000" dirty="0">
                <a:solidFill>
                  <a:srgbClr val="008E40"/>
                </a:solidFill>
                <a:cs typeface="Arial" charset="0"/>
              </a:rPr>
              <a:t>and</a:t>
            </a:r>
            <a:r>
              <a:rPr lang="en-US" sz="2000" dirty="0">
                <a:cs typeface="Arial" charset="0"/>
              </a:rPr>
              <a:t> </a:t>
            </a:r>
            <a:r>
              <a:rPr lang="en-US" sz="2000" dirty="0">
                <a:solidFill>
                  <a:srgbClr val="008E40"/>
                </a:solidFill>
                <a:cs typeface="Arial" charset="0"/>
              </a:rPr>
              <a:t>Sternberg</a:t>
            </a:r>
            <a:r>
              <a:rPr lang="en-US" sz="2000" dirty="0">
                <a:cs typeface="Arial" charset="0"/>
              </a:rPr>
              <a:t> (</a:t>
            </a:r>
            <a:r>
              <a:rPr lang="en-US" sz="2000" dirty="0">
                <a:solidFill>
                  <a:srgbClr val="008E40"/>
                </a:solidFill>
                <a:cs typeface="Arial" charset="0"/>
              </a:rPr>
              <a:t>1998</a:t>
            </a:r>
            <a:r>
              <a:rPr lang="en-US" sz="2000" dirty="0">
                <a:cs typeface="Arial" charset="0"/>
              </a:rPr>
              <a:t>) described a </a:t>
            </a:r>
            <a:r>
              <a:rPr lang="en-US" sz="2000" dirty="0">
                <a:solidFill>
                  <a:srgbClr val="008E40"/>
                </a:solidFill>
                <a:cs typeface="Arial" charset="0"/>
              </a:rPr>
              <a:t>theoretical</a:t>
            </a:r>
            <a:r>
              <a:rPr lang="en-US" sz="2000" dirty="0">
                <a:cs typeface="Arial" charset="0"/>
              </a:rPr>
              <a:t> </a:t>
            </a:r>
            <a:r>
              <a:rPr lang="en-US" sz="2000" dirty="0">
                <a:solidFill>
                  <a:srgbClr val="008E40"/>
                </a:solidFill>
                <a:cs typeface="Arial" charset="0"/>
              </a:rPr>
              <a:t>framework</a:t>
            </a:r>
            <a:r>
              <a:rPr lang="en-US" sz="2000" dirty="0">
                <a:cs typeface="Arial" charset="0"/>
              </a:rPr>
              <a:t> that includes the following metacognitive skills: </a:t>
            </a:r>
            <a:r>
              <a:rPr lang="en-US" sz="2000" dirty="0">
                <a:solidFill>
                  <a:srgbClr val="C00000"/>
                </a:solidFill>
                <a:cs typeface="Arial" charset="0"/>
              </a:rPr>
              <a:t>encoding</a:t>
            </a:r>
            <a:r>
              <a:rPr lang="en-US" sz="2000" dirty="0">
                <a:cs typeface="Arial" charset="0"/>
              </a:rPr>
              <a:t>, </a:t>
            </a:r>
            <a:r>
              <a:rPr lang="en-US" sz="2000" dirty="0">
                <a:solidFill>
                  <a:srgbClr val="C00000"/>
                </a:solidFill>
                <a:cs typeface="Arial" charset="0"/>
              </a:rPr>
              <a:t>representation</a:t>
            </a:r>
            <a:r>
              <a:rPr lang="en-US" sz="2000" dirty="0">
                <a:cs typeface="Arial" charset="0"/>
              </a:rPr>
              <a:t>, </a:t>
            </a:r>
            <a:r>
              <a:rPr lang="en-US" sz="2000" dirty="0">
                <a:solidFill>
                  <a:srgbClr val="C00000"/>
                </a:solidFill>
                <a:cs typeface="Arial" charset="0"/>
              </a:rPr>
              <a:t>decomposition</a:t>
            </a:r>
            <a:r>
              <a:rPr lang="en-US" sz="2000" dirty="0">
                <a:cs typeface="Arial" charset="0"/>
              </a:rPr>
              <a:t>, </a:t>
            </a:r>
            <a:r>
              <a:rPr lang="en-US" sz="2000" dirty="0">
                <a:solidFill>
                  <a:srgbClr val="C00000"/>
                </a:solidFill>
                <a:cs typeface="Arial" charset="0"/>
              </a:rPr>
              <a:t>planning</a:t>
            </a:r>
            <a:r>
              <a:rPr lang="en-US" sz="2000" dirty="0">
                <a:cs typeface="Arial" charset="0"/>
              </a:rPr>
              <a:t>, </a:t>
            </a:r>
            <a:r>
              <a:rPr lang="en-US" sz="2000" dirty="0">
                <a:solidFill>
                  <a:srgbClr val="C00000"/>
                </a:solidFill>
                <a:cs typeface="Arial" charset="0"/>
              </a:rPr>
              <a:t>selecting</a:t>
            </a:r>
            <a:r>
              <a:rPr lang="en-US" sz="2000" dirty="0">
                <a:cs typeface="Arial" charset="0"/>
              </a:rPr>
              <a:t> </a:t>
            </a:r>
            <a:r>
              <a:rPr lang="en-US" sz="2000" dirty="0">
                <a:solidFill>
                  <a:srgbClr val="C00000"/>
                </a:solidFill>
                <a:cs typeface="Arial" charset="0"/>
              </a:rPr>
              <a:t>strategy</a:t>
            </a:r>
            <a:r>
              <a:rPr lang="en-US" sz="2000" dirty="0">
                <a:cs typeface="Arial" charset="0"/>
              </a:rPr>
              <a:t>, </a:t>
            </a:r>
            <a:r>
              <a:rPr lang="en-US" sz="2000" dirty="0">
                <a:solidFill>
                  <a:srgbClr val="C00000"/>
                </a:solidFill>
                <a:cs typeface="Arial" charset="0"/>
              </a:rPr>
              <a:t>monitoring</a:t>
            </a:r>
            <a:r>
              <a:rPr lang="en-US" sz="2000" dirty="0">
                <a:cs typeface="Arial" charset="0"/>
              </a:rPr>
              <a:t>, </a:t>
            </a:r>
            <a:r>
              <a:rPr lang="en-US" sz="2000" dirty="0">
                <a:solidFill>
                  <a:srgbClr val="C00000"/>
                </a:solidFill>
                <a:cs typeface="Arial" charset="0"/>
              </a:rPr>
              <a:t>evaluating</a:t>
            </a:r>
            <a:r>
              <a:rPr lang="en-US" sz="2000" dirty="0">
                <a:cs typeface="Arial" charset="0"/>
              </a:rPr>
              <a:t>, and </a:t>
            </a:r>
            <a:r>
              <a:rPr lang="en-US" sz="2000" dirty="0">
                <a:solidFill>
                  <a:srgbClr val="C00000"/>
                </a:solidFill>
                <a:cs typeface="Arial" charset="0"/>
              </a:rPr>
              <a:t>suggesting</a:t>
            </a:r>
            <a:r>
              <a:rPr lang="en-US" sz="2000" dirty="0">
                <a:cs typeface="Arial" charset="0"/>
              </a:rPr>
              <a:t> </a:t>
            </a:r>
            <a:r>
              <a:rPr lang="en-US" sz="2000" dirty="0">
                <a:solidFill>
                  <a:srgbClr val="C00000"/>
                </a:solidFill>
                <a:cs typeface="Arial" charset="0"/>
              </a:rPr>
              <a:t>other</a:t>
            </a:r>
            <a:r>
              <a:rPr lang="en-US" sz="2000" dirty="0">
                <a:cs typeface="Arial" charset="0"/>
              </a:rPr>
              <a:t> </a:t>
            </a:r>
            <a:r>
              <a:rPr lang="en-US" sz="2000" dirty="0">
                <a:solidFill>
                  <a:srgbClr val="C00000"/>
                </a:solidFill>
                <a:cs typeface="Arial" charset="0"/>
              </a:rPr>
              <a:t>strategies</a:t>
            </a:r>
            <a:r>
              <a:rPr lang="en-US" sz="2000" dirty="0">
                <a:cs typeface="Arial" charset="0"/>
              </a:rPr>
              <a:t>. </a:t>
            </a:r>
          </a:p>
          <a:p>
            <a:pPr marL="360000" lvl="1" indent="-288000">
              <a:lnSpc>
                <a:spcPts val="3000"/>
              </a:lnSpc>
              <a:spcBef>
                <a:spcPts val="600"/>
              </a:spcBef>
              <a:buSzPct val="80000"/>
              <a:buFont typeface="Wingdings 2" pitchFamily="18" charset="2"/>
              <a:buChar char=""/>
              <a:defRPr/>
            </a:pPr>
            <a:r>
              <a:rPr lang="en-US" sz="2000" dirty="0">
                <a:cs typeface="Arial" charset="0"/>
              </a:rPr>
              <a:t>In the present study, we focused primarily on </a:t>
            </a:r>
            <a:r>
              <a:rPr lang="en-US" sz="2000" dirty="0">
                <a:solidFill>
                  <a:srgbClr val="008E40"/>
                </a:solidFill>
                <a:cs typeface="Arial" charset="0"/>
              </a:rPr>
              <a:t>design</a:t>
            </a:r>
            <a:r>
              <a:rPr lang="en-US" sz="2000" dirty="0">
                <a:cs typeface="Arial" charset="0"/>
              </a:rPr>
              <a:t> </a:t>
            </a:r>
            <a:r>
              <a:rPr lang="en-US" sz="2000" dirty="0">
                <a:solidFill>
                  <a:srgbClr val="008E40"/>
                </a:solidFill>
                <a:cs typeface="Arial" charset="0"/>
              </a:rPr>
              <a:t>issues</a:t>
            </a:r>
            <a:r>
              <a:rPr lang="en-US" sz="2000" dirty="0">
                <a:cs typeface="Arial" charset="0"/>
              </a:rPr>
              <a:t>, utilizing the previous framework to </a:t>
            </a:r>
            <a:r>
              <a:rPr lang="en-US" sz="2000" dirty="0">
                <a:solidFill>
                  <a:srgbClr val="008E40"/>
                </a:solidFill>
                <a:cs typeface="Arial" charset="0"/>
              </a:rPr>
              <a:t>introduce</a:t>
            </a:r>
            <a:r>
              <a:rPr lang="en-US" sz="2000" dirty="0">
                <a:cs typeface="Arial" charset="0"/>
              </a:rPr>
              <a:t> </a:t>
            </a:r>
            <a:r>
              <a:rPr lang="en-US" sz="2000" dirty="0">
                <a:solidFill>
                  <a:srgbClr val="008E40"/>
                </a:solidFill>
                <a:cs typeface="Arial" charset="0"/>
              </a:rPr>
              <a:t>metacognition</a:t>
            </a:r>
            <a:r>
              <a:rPr lang="en-US" sz="2000" dirty="0">
                <a:cs typeface="Arial" charset="0"/>
              </a:rPr>
              <a:t> to </a:t>
            </a:r>
            <a:r>
              <a:rPr lang="en-US" sz="2000" dirty="0">
                <a:solidFill>
                  <a:srgbClr val="008E40"/>
                </a:solidFill>
                <a:cs typeface="Arial" charset="0"/>
              </a:rPr>
              <a:t>prospective</a:t>
            </a:r>
            <a:r>
              <a:rPr lang="en-US" sz="2000" dirty="0">
                <a:cs typeface="Arial" charset="0"/>
              </a:rPr>
              <a:t> </a:t>
            </a:r>
            <a:r>
              <a:rPr lang="en-US" sz="2000" dirty="0">
                <a:solidFill>
                  <a:srgbClr val="008E40"/>
                </a:solidFill>
                <a:cs typeface="Arial" charset="0"/>
              </a:rPr>
              <a:t>mathematics</a:t>
            </a:r>
            <a:r>
              <a:rPr lang="en-US" sz="2000" dirty="0">
                <a:cs typeface="Arial" charset="0"/>
              </a:rPr>
              <a:t> </a:t>
            </a:r>
            <a:r>
              <a:rPr lang="en-US" sz="2000" dirty="0">
                <a:solidFill>
                  <a:srgbClr val="008E40"/>
                </a:solidFill>
                <a:cs typeface="Arial" charset="0"/>
              </a:rPr>
              <a:t>teachers</a:t>
            </a:r>
            <a:r>
              <a:rPr lang="en-US" sz="2000" dirty="0">
                <a:cs typeface="Arial" charset="0"/>
              </a:rPr>
              <a:t>.</a:t>
            </a:r>
          </a:p>
          <a:p>
            <a:pPr marL="360000" lvl="1" indent="-288000">
              <a:lnSpc>
                <a:spcPts val="3000"/>
              </a:lnSpc>
              <a:spcBef>
                <a:spcPts val="600"/>
              </a:spcBef>
              <a:buSzPct val="80000"/>
              <a:buFont typeface="Wingdings 2" pitchFamily="18" charset="2"/>
              <a:buChar char=""/>
              <a:defRPr/>
            </a:pPr>
            <a:r>
              <a:rPr lang="en-US" sz="2000" dirty="0">
                <a:cs typeface="Arial" charset="0"/>
              </a:rPr>
              <a:t>Utilizing the previous framework, we operationalized the previous processes in designing the </a:t>
            </a:r>
            <a:r>
              <a:rPr lang="en-US" sz="2000" dirty="0">
                <a:solidFill>
                  <a:srgbClr val="008E40"/>
                </a:solidFill>
                <a:cs typeface="Arial" charset="0"/>
              </a:rPr>
              <a:t>activity</a:t>
            </a:r>
            <a:r>
              <a:rPr lang="en-US" sz="2000" dirty="0">
                <a:cs typeface="Arial" charset="0"/>
              </a:rPr>
              <a:t> </a:t>
            </a:r>
            <a:r>
              <a:rPr lang="en-US" sz="2000" dirty="0">
                <a:solidFill>
                  <a:srgbClr val="008E40"/>
                </a:solidFill>
                <a:cs typeface="Arial" charset="0"/>
              </a:rPr>
              <a:t>directions</a:t>
            </a:r>
            <a:r>
              <a:rPr lang="en-US" sz="2000" dirty="0">
                <a:cs typeface="Arial" charset="0"/>
              </a:rPr>
              <a:t> </a:t>
            </a:r>
            <a:r>
              <a:rPr lang="en-US" sz="2000" dirty="0">
                <a:solidFill>
                  <a:srgbClr val="008E40"/>
                </a:solidFill>
                <a:cs typeface="Arial" charset="0"/>
              </a:rPr>
              <a:t>given</a:t>
            </a:r>
            <a:r>
              <a:rPr lang="en-US" sz="2000" dirty="0">
                <a:cs typeface="Arial" charset="0"/>
              </a:rPr>
              <a:t> </a:t>
            </a:r>
            <a:r>
              <a:rPr lang="en-US" sz="2000" dirty="0">
                <a:solidFill>
                  <a:srgbClr val="008E40"/>
                </a:solidFill>
                <a:cs typeface="Arial" charset="0"/>
              </a:rPr>
              <a:t>to</a:t>
            </a:r>
            <a:r>
              <a:rPr lang="en-US" sz="2000" dirty="0">
                <a:cs typeface="Arial" charset="0"/>
              </a:rPr>
              <a:t> </a:t>
            </a:r>
            <a:r>
              <a:rPr lang="en-US" sz="2000" dirty="0">
                <a:solidFill>
                  <a:srgbClr val="008E40"/>
                </a:solidFill>
                <a:cs typeface="Arial" charset="0"/>
              </a:rPr>
              <a:t>the</a:t>
            </a:r>
            <a:r>
              <a:rPr lang="en-US" sz="2000" dirty="0">
                <a:cs typeface="Arial" charset="0"/>
              </a:rPr>
              <a:t> </a:t>
            </a:r>
            <a:r>
              <a:rPr lang="en-US" sz="2000" dirty="0">
                <a:solidFill>
                  <a:srgbClr val="008E40"/>
                </a:solidFill>
                <a:cs typeface="Arial" charset="0"/>
              </a:rPr>
              <a:t>students</a:t>
            </a:r>
            <a:r>
              <a:rPr lang="en-US" sz="2000" dirty="0">
                <a:cs typeface="Arial" charset="0"/>
              </a:rPr>
              <a:t>. </a:t>
            </a:r>
          </a:p>
        </p:txBody>
      </p:sp>
    </p:spTree>
    <p:extLst>
      <p:ext uri="{BB962C8B-B14F-4D97-AF65-F5344CB8AC3E}">
        <p14:creationId xmlns:p14="http://schemas.microsoft.com/office/powerpoint/2010/main" val="299833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Introduction</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497763" cy="4800600"/>
          </a:xfrm>
        </p:spPr>
        <p:txBody>
          <a:bodyPr/>
          <a:lstStyle/>
          <a:p>
            <a:pPr marL="360000" lvl="1" indent="-288000">
              <a:lnSpc>
                <a:spcPts val="3000"/>
              </a:lnSpc>
              <a:spcBef>
                <a:spcPts val="600"/>
              </a:spcBef>
              <a:buSzPct val="80000"/>
              <a:buFont typeface="Wingdings 2" pitchFamily="18" charset="2"/>
              <a:buChar char=""/>
              <a:defRPr/>
            </a:pPr>
            <a:r>
              <a:rPr lang="en-US" sz="2000" dirty="0">
                <a:cs typeface="Arial" charset="0"/>
              </a:rPr>
              <a:t>The ministry of education in Israel issued a </a:t>
            </a:r>
            <a:r>
              <a:rPr lang="en-US" sz="2000" dirty="0">
                <a:solidFill>
                  <a:srgbClr val="008E40"/>
                </a:solidFill>
                <a:cs typeface="Arial" charset="0"/>
              </a:rPr>
              <a:t>Scratch</a:t>
            </a:r>
            <a:r>
              <a:rPr lang="en-US" sz="2000" dirty="0">
                <a:cs typeface="Arial" charset="0"/>
              </a:rPr>
              <a:t> </a:t>
            </a:r>
            <a:r>
              <a:rPr lang="en-US" sz="2000" dirty="0">
                <a:solidFill>
                  <a:srgbClr val="008E40"/>
                </a:solidFill>
                <a:cs typeface="Arial" charset="0"/>
              </a:rPr>
              <a:t>curriculum</a:t>
            </a:r>
            <a:r>
              <a:rPr lang="en-US" sz="2000" dirty="0">
                <a:cs typeface="Arial" charset="0"/>
              </a:rPr>
              <a:t> for computer science in the </a:t>
            </a:r>
            <a:r>
              <a:rPr lang="en-US" sz="2000" dirty="0">
                <a:solidFill>
                  <a:srgbClr val="008E40"/>
                </a:solidFill>
                <a:cs typeface="Arial" charset="0"/>
              </a:rPr>
              <a:t>primary</a:t>
            </a:r>
            <a:r>
              <a:rPr lang="en-US" sz="2000" dirty="0">
                <a:cs typeface="Arial" charset="0"/>
              </a:rPr>
              <a:t> and in the </a:t>
            </a:r>
            <a:r>
              <a:rPr lang="en-US" sz="2000" dirty="0">
                <a:solidFill>
                  <a:srgbClr val="008E40"/>
                </a:solidFill>
                <a:cs typeface="Arial" charset="0"/>
              </a:rPr>
              <a:t>middle</a:t>
            </a:r>
            <a:r>
              <a:rPr lang="en-US" sz="2000" dirty="0">
                <a:cs typeface="Arial" charset="0"/>
              </a:rPr>
              <a:t> schools (Ministry of Education, 2021).</a:t>
            </a:r>
          </a:p>
          <a:p>
            <a:pPr marL="360000" lvl="1" indent="-288000">
              <a:lnSpc>
                <a:spcPts val="3000"/>
              </a:lnSpc>
              <a:spcBef>
                <a:spcPts val="600"/>
              </a:spcBef>
              <a:buSzPct val="80000"/>
              <a:buFont typeface="Wingdings 2" pitchFamily="18" charset="2"/>
              <a:buChar char=""/>
              <a:defRPr/>
            </a:pPr>
            <a:r>
              <a:rPr lang="en-US" sz="2000" dirty="0">
                <a:cs typeface="Arial" charset="0"/>
              </a:rPr>
              <a:t>The curriculum in the </a:t>
            </a:r>
            <a:r>
              <a:rPr lang="en-US" sz="2000" dirty="0">
                <a:solidFill>
                  <a:srgbClr val="008E40"/>
                </a:solidFill>
                <a:cs typeface="Arial" charset="0"/>
              </a:rPr>
              <a:t>primary</a:t>
            </a:r>
            <a:r>
              <a:rPr lang="en-US" sz="2000" dirty="0">
                <a:cs typeface="Arial" charset="0"/>
              </a:rPr>
              <a:t> school is called ‘</a:t>
            </a:r>
            <a:r>
              <a:rPr lang="en-US" sz="2000" dirty="0">
                <a:solidFill>
                  <a:srgbClr val="008E40"/>
                </a:solidFill>
                <a:cs typeface="Arial" charset="0"/>
              </a:rPr>
              <a:t>Computer</a:t>
            </a:r>
            <a:r>
              <a:rPr lang="en-US" sz="2000" dirty="0">
                <a:cs typeface="Arial" charset="0"/>
              </a:rPr>
              <a:t> </a:t>
            </a:r>
            <a:r>
              <a:rPr lang="en-US" sz="2000" dirty="0">
                <a:solidFill>
                  <a:srgbClr val="008E40"/>
                </a:solidFill>
                <a:cs typeface="Arial" charset="0"/>
              </a:rPr>
              <a:t>science</a:t>
            </a:r>
            <a:r>
              <a:rPr lang="en-US" sz="2000" dirty="0">
                <a:cs typeface="Arial" charset="0"/>
              </a:rPr>
              <a:t> </a:t>
            </a:r>
            <a:r>
              <a:rPr lang="en-US" sz="2000" dirty="0">
                <a:solidFill>
                  <a:srgbClr val="008E40"/>
                </a:solidFill>
                <a:cs typeface="Arial" charset="0"/>
              </a:rPr>
              <a:t>and</a:t>
            </a:r>
            <a:r>
              <a:rPr lang="en-US" sz="2000" dirty="0">
                <a:cs typeface="Arial" charset="0"/>
              </a:rPr>
              <a:t> </a:t>
            </a:r>
            <a:r>
              <a:rPr lang="en-US" sz="2000" dirty="0">
                <a:solidFill>
                  <a:srgbClr val="008E40"/>
                </a:solidFill>
                <a:cs typeface="Arial" charset="0"/>
              </a:rPr>
              <a:t>robotics</a:t>
            </a:r>
            <a:r>
              <a:rPr lang="en-US" sz="2000" dirty="0">
                <a:cs typeface="Arial" charset="0"/>
              </a:rPr>
              <a:t>’, while the curriculum in the </a:t>
            </a:r>
            <a:r>
              <a:rPr lang="en-US" sz="2000" dirty="0">
                <a:solidFill>
                  <a:srgbClr val="008E40"/>
                </a:solidFill>
                <a:cs typeface="Arial" charset="0"/>
              </a:rPr>
              <a:t>middle</a:t>
            </a:r>
            <a:r>
              <a:rPr lang="en-US" sz="2000" dirty="0">
                <a:cs typeface="Arial" charset="0"/>
              </a:rPr>
              <a:t> school is called ‘</a:t>
            </a:r>
            <a:r>
              <a:rPr lang="en-US" sz="2000" dirty="0">
                <a:solidFill>
                  <a:srgbClr val="008E40"/>
                </a:solidFill>
                <a:cs typeface="Arial" charset="0"/>
              </a:rPr>
              <a:t>Algorithmics with Scratch Environment</a:t>
            </a:r>
            <a:r>
              <a:rPr lang="en-US" sz="2000" dirty="0">
                <a:cs typeface="Arial" charset="0"/>
              </a:rPr>
              <a:t>’. </a:t>
            </a:r>
          </a:p>
        </p:txBody>
      </p:sp>
    </p:spTree>
    <p:extLst>
      <p:ext uri="{BB962C8B-B14F-4D97-AF65-F5344CB8AC3E}">
        <p14:creationId xmlns:p14="http://schemas.microsoft.com/office/powerpoint/2010/main" val="75771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Introduction</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497763" cy="4800600"/>
          </a:xfrm>
        </p:spPr>
        <p:txBody>
          <a:bodyPr/>
          <a:lstStyle/>
          <a:p>
            <a:pPr marL="360000" lvl="1" indent="-288000">
              <a:lnSpc>
                <a:spcPts val="3000"/>
              </a:lnSpc>
              <a:spcBef>
                <a:spcPts val="600"/>
              </a:spcBef>
              <a:buSzPct val="80000"/>
              <a:buFont typeface="Wingdings 2" pitchFamily="18" charset="2"/>
              <a:buChar char=""/>
              <a:defRPr/>
            </a:pPr>
            <a:r>
              <a:rPr lang="en-US" sz="2000" dirty="0">
                <a:cs typeface="Arial" charset="0"/>
              </a:rPr>
              <a:t>Students in the middle school study algorithmics with the Scratch environment, which points at </a:t>
            </a:r>
            <a:r>
              <a:rPr lang="en-US" sz="2000" dirty="0">
                <a:solidFill>
                  <a:srgbClr val="008E40"/>
                </a:solidFill>
                <a:cs typeface="Arial" charset="0"/>
              </a:rPr>
              <a:t>the</a:t>
            </a:r>
            <a:r>
              <a:rPr lang="en-US" sz="2000" dirty="0">
                <a:cs typeface="Arial" charset="0"/>
              </a:rPr>
              <a:t> </a:t>
            </a:r>
            <a:r>
              <a:rPr lang="en-US" sz="2000" dirty="0">
                <a:solidFill>
                  <a:srgbClr val="008E40"/>
                </a:solidFill>
                <a:cs typeface="Arial" charset="0"/>
              </a:rPr>
              <a:t>need</a:t>
            </a:r>
            <a:r>
              <a:rPr lang="en-US" sz="2000" dirty="0">
                <a:cs typeface="Arial" charset="0"/>
              </a:rPr>
              <a:t> </a:t>
            </a:r>
            <a:r>
              <a:rPr lang="en-US" sz="2000" dirty="0">
                <a:solidFill>
                  <a:srgbClr val="008E40"/>
                </a:solidFill>
                <a:cs typeface="Arial" charset="0"/>
              </a:rPr>
              <a:t>of</a:t>
            </a:r>
            <a:r>
              <a:rPr lang="en-US" sz="2000" dirty="0">
                <a:cs typeface="Arial" charset="0"/>
              </a:rPr>
              <a:t> </a:t>
            </a:r>
            <a:r>
              <a:rPr lang="en-US" sz="2000" dirty="0">
                <a:solidFill>
                  <a:srgbClr val="008E40"/>
                </a:solidFill>
                <a:cs typeface="Arial" charset="0"/>
              </a:rPr>
              <a:t>PSTs</a:t>
            </a:r>
            <a:r>
              <a:rPr lang="en-US" sz="2000" dirty="0">
                <a:cs typeface="Arial" charset="0"/>
              </a:rPr>
              <a:t> </a:t>
            </a:r>
            <a:r>
              <a:rPr lang="en-US" sz="2000" dirty="0">
                <a:solidFill>
                  <a:srgbClr val="008E40"/>
                </a:solidFill>
                <a:cs typeface="Arial" charset="0"/>
              </a:rPr>
              <a:t>to</a:t>
            </a:r>
            <a:r>
              <a:rPr lang="en-US" sz="2000" dirty="0">
                <a:cs typeface="Arial" charset="0"/>
              </a:rPr>
              <a:t> </a:t>
            </a:r>
            <a:r>
              <a:rPr lang="en-US" sz="2000" dirty="0">
                <a:solidFill>
                  <a:srgbClr val="008E40"/>
                </a:solidFill>
                <a:cs typeface="Arial" charset="0"/>
              </a:rPr>
              <a:t>learn</a:t>
            </a:r>
            <a:r>
              <a:rPr lang="en-US" sz="2000" dirty="0">
                <a:cs typeface="Arial" charset="0"/>
              </a:rPr>
              <a:t> </a:t>
            </a:r>
            <a:r>
              <a:rPr lang="en-US" sz="2000" dirty="0">
                <a:solidFill>
                  <a:srgbClr val="008E40"/>
                </a:solidFill>
                <a:cs typeface="Arial" charset="0"/>
              </a:rPr>
              <a:t>how to design programming activities in this environment</a:t>
            </a:r>
            <a:r>
              <a:rPr lang="en-US" sz="2000" dirty="0">
                <a:cs typeface="Arial" charset="0"/>
              </a:rPr>
              <a:t>. </a:t>
            </a:r>
          </a:p>
          <a:p>
            <a:pPr marL="360000" lvl="1" indent="-288000">
              <a:lnSpc>
                <a:spcPts val="3000"/>
              </a:lnSpc>
              <a:spcBef>
                <a:spcPts val="600"/>
              </a:spcBef>
              <a:buSzPct val="80000"/>
              <a:buFont typeface="Wingdings 2" pitchFamily="18" charset="2"/>
              <a:buChar char=""/>
              <a:defRPr/>
            </a:pPr>
            <a:r>
              <a:rPr lang="en-US" sz="2000" dirty="0">
                <a:cs typeface="Arial" charset="0"/>
              </a:rPr>
              <a:t>In the present research, we attempt to </a:t>
            </a:r>
            <a:r>
              <a:rPr lang="en-US" sz="2000" dirty="0">
                <a:solidFill>
                  <a:srgbClr val="008E40"/>
                </a:solidFill>
                <a:cs typeface="Arial" charset="0"/>
              </a:rPr>
              <a:t>investigate</a:t>
            </a:r>
            <a:r>
              <a:rPr lang="en-US" sz="2000" dirty="0">
                <a:cs typeface="Arial" charset="0"/>
              </a:rPr>
              <a:t> the </a:t>
            </a:r>
            <a:r>
              <a:rPr lang="en-US" sz="2000" dirty="0">
                <a:solidFill>
                  <a:srgbClr val="008E40"/>
                </a:solidFill>
                <a:cs typeface="Arial" charset="0"/>
              </a:rPr>
              <a:t>appropriate</a:t>
            </a:r>
            <a:r>
              <a:rPr lang="en-US" sz="2000" dirty="0">
                <a:cs typeface="Arial" charset="0"/>
              </a:rPr>
              <a:t> </a:t>
            </a:r>
            <a:r>
              <a:rPr lang="en-US" sz="2000" dirty="0">
                <a:solidFill>
                  <a:srgbClr val="008E40"/>
                </a:solidFill>
                <a:cs typeface="Arial" charset="0"/>
              </a:rPr>
              <a:t>trajectory</a:t>
            </a:r>
            <a:r>
              <a:rPr lang="en-US" sz="2000" dirty="0">
                <a:cs typeface="Arial" charset="0"/>
              </a:rPr>
              <a:t> of </a:t>
            </a:r>
            <a:r>
              <a:rPr lang="en-US" sz="2000" dirty="0">
                <a:solidFill>
                  <a:srgbClr val="008E40"/>
                </a:solidFill>
                <a:cs typeface="Arial" charset="0"/>
              </a:rPr>
              <a:t>developing</a:t>
            </a:r>
            <a:r>
              <a:rPr lang="en-US" sz="2000" dirty="0">
                <a:cs typeface="Arial" charset="0"/>
              </a:rPr>
              <a:t> the </a:t>
            </a:r>
            <a:r>
              <a:rPr lang="en-US" sz="2000" dirty="0">
                <a:solidFill>
                  <a:srgbClr val="008E40"/>
                </a:solidFill>
                <a:cs typeface="Arial" charset="0"/>
              </a:rPr>
              <a:t>design</a:t>
            </a:r>
            <a:r>
              <a:rPr lang="en-US" sz="2000" dirty="0">
                <a:cs typeface="Arial" charset="0"/>
              </a:rPr>
              <a:t> </a:t>
            </a:r>
            <a:r>
              <a:rPr lang="en-US" sz="2000" dirty="0">
                <a:solidFill>
                  <a:srgbClr val="008E40"/>
                </a:solidFill>
                <a:cs typeface="Arial" charset="0"/>
              </a:rPr>
              <a:t>processes</a:t>
            </a:r>
            <a:r>
              <a:rPr lang="en-US" sz="2000" dirty="0">
                <a:cs typeface="Arial" charset="0"/>
              </a:rPr>
              <a:t> of </a:t>
            </a:r>
            <a:r>
              <a:rPr lang="en-US" sz="2000" dirty="0">
                <a:solidFill>
                  <a:srgbClr val="008E40"/>
                </a:solidFill>
                <a:cs typeface="Arial" charset="0"/>
              </a:rPr>
              <a:t>PSTs</a:t>
            </a:r>
            <a:r>
              <a:rPr lang="en-US" sz="2000" dirty="0">
                <a:cs typeface="Arial" charset="0"/>
              </a:rPr>
              <a:t> who are concerned with </a:t>
            </a:r>
            <a:r>
              <a:rPr lang="en-US" sz="2000" dirty="0">
                <a:solidFill>
                  <a:srgbClr val="008E40"/>
                </a:solidFill>
                <a:cs typeface="Arial" charset="0"/>
              </a:rPr>
              <a:t>metacognitive</a:t>
            </a:r>
            <a:r>
              <a:rPr lang="en-US" sz="2000" dirty="0">
                <a:cs typeface="Arial" charset="0"/>
              </a:rPr>
              <a:t> </a:t>
            </a:r>
            <a:r>
              <a:rPr lang="en-US" sz="2000" dirty="0">
                <a:solidFill>
                  <a:srgbClr val="008E40"/>
                </a:solidFill>
                <a:cs typeface="Arial" charset="0"/>
              </a:rPr>
              <a:t>processes</a:t>
            </a:r>
            <a:r>
              <a:rPr lang="en-US" sz="2000" dirty="0">
                <a:cs typeface="Arial" charset="0"/>
              </a:rPr>
              <a:t> in mathematics-based programming problems in the Scratch environment.</a:t>
            </a:r>
          </a:p>
        </p:txBody>
      </p:sp>
    </p:spTree>
    <p:extLst>
      <p:ext uri="{BB962C8B-B14F-4D97-AF65-F5344CB8AC3E}">
        <p14:creationId xmlns:p14="http://schemas.microsoft.com/office/powerpoint/2010/main" val="106413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Research Context </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641406" cy="4800600"/>
          </a:xfrm>
        </p:spPr>
        <p:txBody>
          <a:bodyPr/>
          <a:lstStyle/>
          <a:p>
            <a:pPr marL="360000" lvl="1" indent="-288000">
              <a:lnSpc>
                <a:spcPts val="3000"/>
              </a:lnSpc>
              <a:spcBef>
                <a:spcPts val="600"/>
              </a:spcBef>
              <a:buSzPct val="80000"/>
              <a:buFont typeface="Wingdings 2" pitchFamily="18" charset="2"/>
              <a:buChar char=""/>
              <a:defRPr/>
            </a:pPr>
            <a:r>
              <a:rPr lang="en-US" sz="2000" dirty="0">
                <a:cs typeface="Arial" charset="0"/>
              </a:rPr>
              <a:t>The learning context was that of </a:t>
            </a:r>
            <a:r>
              <a:rPr lang="en-US" sz="2000" dirty="0">
                <a:solidFill>
                  <a:srgbClr val="008E40"/>
                </a:solidFill>
                <a:cs typeface="Arial" charset="0"/>
              </a:rPr>
              <a:t>practical</a:t>
            </a:r>
            <a:r>
              <a:rPr lang="en-US" sz="2000" dirty="0">
                <a:cs typeface="Arial" charset="0"/>
              </a:rPr>
              <a:t> </a:t>
            </a:r>
            <a:r>
              <a:rPr lang="en-US" sz="2000" dirty="0">
                <a:solidFill>
                  <a:srgbClr val="008E40"/>
                </a:solidFill>
                <a:cs typeface="Arial" charset="0"/>
              </a:rPr>
              <a:t>training</a:t>
            </a:r>
            <a:r>
              <a:rPr lang="en-US" sz="2000" dirty="0">
                <a:cs typeface="Arial" charset="0"/>
              </a:rPr>
              <a:t> in the frame of “</a:t>
            </a:r>
            <a:r>
              <a:rPr lang="en-US" sz="2000" dirty="0">
                <a:solidFill>
                  <a:srgbClr val="008E40"/>
                </a:solidFill>
                <a:cs typeface="Arial" charset="0"/>
              </a:rPr>
              <a:t>class</a:t>
            </a:r>
            <a:r>
              <a:rPr lang="en-US" sz="2000" dirty="0">
                <a:cs typeface="Arial" charset="0"/>
              </a:rPr>
              <a:t> </a:t>
            </a:r>
            <a:r>
              <a:rPr lang="en-US" sz="2000" dirty="0">
                <a:solidFill>
                  <a:srgbClr val="008E40"/>
                </a:solidFill>
                <a:cs typeface="Arial" charset="0"/>
              </a:rPr>
              <a:t>academy</a:t>
            </a:r>
            <a:r>
              <a:rPr lang="en-US" sz="2000" dirty="0">
                <a:cs typeface="Arial" charset="0"/>
              </a:rPr>
              <a:t>” project in a </a:t>
            </a:r>
            <a:r>
              <a:rPr lang="en-US" sz="2000" dirty="0">
                <a:solidFill>
                  <a:srgbClr val="008E40"/>
                </a:solidFill>
                <a:cs typeface="Arial" charset="0"/>
              </a:rPr>
              <a:t>middle</a:t>
            </a:r>
            <a:r>
              <a:rPr lang="en-US" sz="2000" dirty="0">
                <a:cs typeface="Arial" charset="0"/>
              </a:rPr>
              <a:t> </a:t>
            </a:r>
            <a:r>
              <a:rPr lang="en-US" sz="2000" dirty="0">
                <a:solidFill>
                  <a:srgbClr val="008E40"/>
                </a:solidFill>
                <a:cs typeface="Arial" charset="0"/>
              </a:rPr>
              <a:t>school</a:t>
            </a:r>
            <a:r>
              <a:rPr lang="en-US" sz="2000" dirty="0">
                <a:cs typeface="Arial" charset="0"/>
              </a:rPr>
              <a:t>, where we utilized this context to </a:t>
            </a:r>
            <a:r>
              <a:rPr lang="en-US" sz="2000" dirty="0">
                <a:solidFill>
                  <a:srgbClr val="008E40"/>
                </a:solidFill>
                <a:cs typeface="Arial" charset="0"/>
              </a:rPr>
              <a:t>prepare</a:t>
            </a:r>
            <a:r>
              <a:rPr lang="en-US" sz="2000" dirty="0">
                <a:cs typeface="Arial" charset="0"/>
              </a:rPr>
              <a:t> </a:t>
            </a:r>
            <a:r>
              <a:rPr lang="en-US" sz="2000" dirty="0">
                <a:solidFill>
                  <a:srgbClr val="008E40"/>
                </a:solidFill>
                <a:cs typeface="Arial" charset="0"/>
              </a:rPr>
              <a:t>our</a:t>
            </a:r>
            <a:r>
              <a:rPr lang="en-US" sz="2000" dirty="0">
                <a:cs typeface="Arial" charset="0"/>
              </a:rPr>
              <a:t> </a:t>
            </a:r>
            <a:r>
              <a:rPr lang="en-US" sz="2000" dirty="0">
                <a:solidFill>
                  <a:srgbClr val="008E40"/>
                </a:solidFill>
                <a:cs typeface="Arial" charset="0"/>
              </a:rPr>
              <a:t>PSTs</a:t>
            </a:r>
            <a:r>
              <a:rPr lang="en-US" sz="2000" dirty="0">
                <a:cs typeface="Arial" charset="0"/>
              </a:rPr>
              <a:t> in designing mathematics-based programming problems activities that could be used in the classroom to teach both programming and mathematics concepts.</a:t>
            </a:r>
          </a:p>
          <a:p>
            <a:pPr marL="360000" lvl="1" indent="-288000">
              <a:lnSpc>
                <a:spcPts val="3000"/>
              </a:lnSpc>
              <a:spcBef>
                <a:spcPts val="600"/>
              </a:spcBef>
              <a:buSzPct val="80000"/>
              <a:buFont typeface="Wingdings 2" pitchFamily="18" charset="2"/>
              <a:buChar char=""/>
              <a:defRPr/>
            </a:pPr>
            <a:r>
              <a:rPr lang="en-US" sz="2000" dirty="0">
                <a:solidFill>
                  <a:srgbClr val="008E40"/>
                </a:solidFill>
                <a:cs typeface="Arial" charset="0"/>
              </a:rPr>
              <a:t>Two</a:t>
            </a:r>
            <a:r>
              <a:rPr lang="en-US" sz="2000" dirty="0">
                <a:cs typeface="Arial" charset="0"/>
              </a:rPr>
              <a:t> of the </a:t>
            </a:r>
            <a:r>
              <a:rPr lang="en-US" sz="2000" dirty="0">
                <a:solidFill>
                  <a:srgbClr val="008E40"/>
                </a:solidFill>
                <a:cs typeface="Arial" charset="0"/>
              </a:rPr>
              <a:t>authors</a:t>
            </a:r>
            <a:r>
              <a:rPr lang="en-US" sz="2000" dirty="0">
                <a:cs typeface="Arial" charset="0"/>
              </a:rPr>
              <a:t> were responsible as </a:t>
            </a:r>
            <a:r>
              <a:rPr lang="en-US" sz="2000" dirty="0">
                <a:solidFill>
                  <a:srgbClr val="008E40"/>
                </a:solidFill>
                <a:cs typeface="Arial" charset="0"/>
              </a:rPr>
              <a:t>pedagogical</a:t>
            </a:r>
            <a:r>
              <a:rPr lang="en-US" sz="2000" dirty="0">
                <a:cs typeface="Arial" charset="0"/>
              </a:rPr>
              <a:t> </a:t>
            </a:r>
            <a:r>
              <a:rPr lang="en-US" sz="2000" dirty="0">
                <a:solidFill>
                  <a:srgbClr val="008E40"/>
                </a:solidFill>
                <a:cs typeface="Arial" charset="0"/>
              </a:rPr>
              <a:t>supervisors</a:t>
            </a:r>
            <a:r>
              <a:rPr lang="en-US" sz="2000" dirty="0">
                <a:cs typeface="Arial" charset="0"/>
              </a:rPr>
              <a:t> for the preparation process that was implemented in a </a:t>
            </a:r>
            <a:r>
              <a:rPr lang="en-US" sz="2000" dirty="0">
                <a:solidFill>
                  <a:srgbClr val="008E40"/>
                </a:solidFill>
                <a:cs typeface="Arial" charset="0"/>
              </a:rPr>
              <a:t>workshop</a:t>
            </a:r>
            <a:r>
              <a:rPr lang="en-US" sz="2000" dirty="0">
                <a:cs typeface="Arial" charset="0"/>
              </a:rPr>
              <a:t> held each day </a:t>
            </a:r>
            <a:r>
              <a:rPr lang="en-US" sz="2000" dirty="0" smtClean="0">
                <a:cs typeface="Arial" charset="0"/>
              </a:rPr>
              <a:t>the </a:t>
            </a:r>
            <a:r>
              <a:rPr lang="en-US" sz="2000" dirty="0">
                <a:cs typeface="Arial" charset="0"/>
              </a:rPr>
              <a:t>actual practical training in the school took place. </a:t>
            </a:r>
          </a:p>
          <a:p>
            <a:pPr marL="360000" lvl="1" indent="-288000">
              <a:lnSpc>
                <a:spcPts val="3000"/>
              </a:lnSpc>
              <a:spcBef>
                <a:spcPts val="600"/>
              </a:spcBef>
              <a:buSzPct val="80000"/>
              <a:buFont typeface="Wingdings 2" pitchFamily="18" charset="2"/>
              <a:buChar char=""/>
              <a:defRPr/>
            </a:pPr>
            <a:r>
              <a:rPr lang="en-US" sz="2000" dirty="0">
                <a:cs typeface="Arial" charset="0"/>
              </a:rPr>
              <a:t>The PSTs </a:t>
            </a:r>
            <a:r>
              <a:rPr lang="en-US" sz="2000" dirty="0">
                <a:solidFill>
                  <a:srgbClr val="008E40"/>
                </a:solidFill>
                <a:cs typeface="Arial" charset="0"/>
              </a:rPr>
              <a:t>had</a:t>
            </a:r>
            <a:r>
              <a:rPr lang="en-US" sz="2000" dirty="0">
                <a:cs typeface="Arial" charset="0"/>
              </a:rPr>
              <a:t> </a:t>
            </a:r>
            <a:r>
              <a:rPr lang="en-US" sz="2000" dirty="0">
                <a:solidFill>
                  <a:srgbClr val="008E40"/>
                </a:solidFill>
                <a:cs typeface="Arial" charset="0"/>
              </a:rPr>
              <a:t>previous</a:t>
            </a:r>
            <a:r>
              <a:rPr lang="en-US" sz="2000" dirty="0">
                <a:cs typeface="Arial" charset="0"/>
              </a:rPr>
              <a:t> </a:t>
            </a:r>
            <a:r>
              <a:rPr lang="en-US" sz="2000" dirty="0">
                <a:solidFill>
                  <a:srgbClr val="008E40"/>
                </a:solidFill>
                <a:cs typeface="Arial" charset="0"/>
              </a:rPr>
              <a:t>knowledge</a:t>
            </a:r>
            <a:r>
              <a:rPr lang="en-US" sz="2000" dirty="0">
                <a:cs typeface="Arial" charset="0"/>
              </a:rPr>
              <a:t> of the </a:t>
            </a:r>
            <a:r>
              <a:rPr lang="en-US" sz="2000" dirty="0">
                <a:solidFill>
                  <a:srgbClr val="008E40"/>
                </a:solidFill>
                <a:cs typeface="Arial" charset="0"/>
              </a:rPr>
              <a:t>Scratch</a:t>
            </a:r>
            <a:r>
              <a:rPr lang="en-US" sz="2000" dirty="0">
                <a:cs typeface="Arial" charset="0"/>
              </a:rPr>
              <a:t> </a:t>
            </a:r>
            <a:r>
              <a:rPr lang="en-US" sz="2000" dirty="0">
                <a:solidFill>
                  <a:srgbClr val="008E40"/>
                </a:solidFill>
                <a:cs typeface="Arial" charset="0"/>
              </a:rPr>
              <a:t>environment</a:t>
            </a:r>
            <a:r>
              <a:rPr lang="en-US" sz="2000" dirty="0">
                <a:cs typeface="Arial" charset="0"/>
              </a:rPr>
              <a:t>, as part of their study in the second year, and they </a:t>
            </a:r>
            <a:r>
              <a:rPr lang="en-US" sz="2000" dirty="0">
                <a:solidFill>
                  <a:srgbClr val="008E40"/>
                </a:solidFill>
                <a:cs typeface="Arial" charset="0"/>
              </a:rPr>
              <a:t>worked</a:t>
            </a:r>
            <a:r>
              <a:rPr lang="en-US" sz="2000" dirty="0">
                <a:cs typeface="Arial" charset="0"/>
              </a:rPr>
              <a:t> in </a:t>
            </a:r>
            <a:r>
              <a:rPr lang="en-US" sz="2000" dirty="0">
                <a:solidFill>
                  <a:srgbClr val="008E40"/>
                </a:solidFill>
                <a:cs typeface="Arial" charset="0"/>
              </a:rPr>
              <a:t>eight</a:t>
            </a:r>
            <a:r>
              <a:rPr lang="en-US" sz="2000" dirty="0">
                <a:cs typeface="Arial" charset="0"/>
              </a:rPr>
              <a:t> </a:t>
            </a:r>
            <a:r>
              <a:rPr lang="en-US" sz="2000" dirty="0">
                <a:solidFill>
                  <a:srgbClr val="008E40"/>
                </a:solidFill>
                <a:cs typeface="Arial" charset="0"/>
              </a:rPr>
              <a:t>groups</a:t>
            </a:r>
            <a:r>
              <a:rPr lang="en-US" sz="2000" dirty="0">
                <a:cs typeface="Arial" charset="0"/>
              </a:rPr>
              <a:t> </a:t>
            </a:r>
            <a:r>
              <a:rPr lang="en-US" sz="2000" dirty="0">
                <a:solidFill>
                  <a:srgbClr val="008E40"/>
                </a:solidFill>
                <a:cs typeface="Arial" charset="0"/>
              </a:rPr>
              <a:t>of 2–3 members</a:t>
            </a:r>
            <a:r>
              <a:rPr lang="en-US" sz="2000" dirty="0">
                <a:cs typeface="Arial" charset="0"/>
              </a:rPr>
              <a:t>. </a:t>
            </a:r>
          </a:p>
        </p:txBody>
      </p:sp>
    </p:spTree>
    <p:extLst>
      <p:ext uri="{BB962C8B-B14F-4D97-AF65-F5344CB8AC3E}">
        <p14:creationId xmlns:p14="http://schemas.microsoft.com/office/powerpoint/2010/main" val="53158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Research Context </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641406" cy="4800600"/>
          </a:xfrm>
        </p:spPr>
        <p:txBody>
          <a:bodyPr/>
          <a:lstStyle/>
          <a:p>
            <a:pPr marL="360000" lvl="1" indent="-288000">
              <a:lnSpc>
                <a:spcPts val="3000"/>
              </a:lnSpc>
              <a:spcBef>
                <a:spcPts val="600"/>
              </a:spcBef>
              <a:buSzPct val="80000"/>
              <a:buFont typeface="Wingdings 2" pitchFamily="18" charset="2"/>
              <a:buChar char=""/>
              <a:defRPr/>
            </a:pPr>
            <a:r>
              <a:rPr lang="en-US" sz="2000" dirty="0">
                <a:solidFill>
                  <a:srgbClr val="008E40"/>
                </a:solidFill>
                <a:cs typeface="Arial" charset="0"/>
              </a:rPr>
              <a:t>We</a:t>
            </a:r>
            <a:r>
              <a:rPr lang="en-US" sz="2000" dirty="0">
                <a:cs typeface="Arial" charset="0"/>
              </a:rPr>
              <a:t> </a:t>
            </a:r>
            <a:r>
              <a:rPr lang="en-US" sz="2000" dirty="0">
                <a:solidFill>
                  <a:srgbClr val="008E40"/>
                </a:solidFill>
                <a:cs typeface="Arial" charset="0"/>
              </a:rPr>
              <a:t>asked</a:t>
            </a:r>
            <a:r>
              <a:rPr lang="en-US" sz="2000" dirty="0">
                <a:cs typeface="Arial" charset="0"/>
              </a:rPr>
              <a:t> each group of the PSTs to </a:t>
            </a:r>
            <a:r>
              <a:rPr lang="en-US" sz="2000" dirty="0">
                <a:solidFill>
                  <a:srgbClr val="008E40"/>
                </a:solidFill>
                <a:cs typeface="Arial" charset="0"/>
              </a:rPr>
              <a:t>design an activity </a:t>
            </a:r>
            <a:r>
              <a:rPr lang="en-US" sz="2000" dirty="0">
                <a:cs typeface="Arial" charset="0"/>
              </a:rPr>
              <a:t>involving a programming problem in Scratch based on mathematical knowledge. The PSTs were requested to </a:t>
            </a:r>
            <a:r>
              <a:rPr lang="en-US" sz="2000" dirty="0">
                <a:solidFill>
                  <a:srgbClr val="008E40"/>
                </a:solidFill>
                <a:cs typeface="Arial" charset="0"/>
              </a:rPr>
              <a:t>explain</a:t>
            </a:r>
            <a:r>
              <a:rPr lang="en-US" sz="2000" dirty="0">
                <a:cs typeface="Arial" charset="0"/>
              </a:rPr>
              <a:t> </a:t>
            </a:r>
            <a:r>
              <a:rPr lang="en-US" sz="2000" dirty="0">
                <a:solidFill>
                  <a:srgbClr val="008E40"/>
                </a:solidFill>
                <a:cs typeface="Arial" charset="0"/>
              </a:rPr>
              <a:t>their</a:t>
            </a:r>
            <a:r>
              <a:rPr lang="en-US" sz="2000" dirty="0">
                <a:cs typeface="Arial" charset="0"/>
              </a:rPr>
              <a:t> </a:t>
            </a:r>
            <a:r>
              <a:rPr lang="en-US" sz="2000" dirty="0">
                <a:solidFill>
                  <a:srgbClr val="008E40"/>
                </a:solidFill>
                <a:cs typeface="Arial" charset="0"/>
              </a:rPr>
              <a:t>design</a:t>
            </a:r>
            <a:r>
              <a:rPr lang="en-US" sz="2000" dirty="0">
                <a:cs typeface="Arial" charset="0"/>
              </a:rPr>
              <a:t> </a:t>
            </a:r>
            <a:r>
              <a:rPr lang="en-US" sz="2000" dirty="0">
                <a:solidFill>
                  <a:srgbClr val="008E40"/>
                </a:solidFill>
                <a:cs typeface="Arial" charset="0"/>
              </a:rPr>
              <a:t>considerations</a:t>
            </a:r>
            <a:r>
              <a:rPr lang="en-US" sz="2000" dirty="0">
                <a:cs typeface="Arial" charset="0"/>
              </a:rPr>
              <a:t>. </a:t>
            </a:r>
          </a:p>
          <a:p>
            <a:pPr marL="360000" lvl="1" indent="-288000">
              <a:lnSpc>
                <a:spcPts val="3000"/>
              </a:lnSpc>
              <a:spcBef>
                <a:spcPts val="600"/>
              </a:spcBef>
              <a:buSzPct val="80000"/>
              <a:buFont typeface="Wingdings 2" pitchFamily="18" charset="2"/>
              <a:buChar char=""/>
              <a:defRPr/>
            </a:pPr>
            <a:r>
              <a:rPr lang="en-US" sz="2000" dirty="0">
                <a:cs typeface="Arial" charset="0"/>
              </a:rPr>
              <a:t>They were asked to </a:t>
            </a:r>
            <a:r>
              <a:rPr lang="en-US" sz="2000" dirty="0">
                <a:solidFill>
                  <a:srgbClr val="008E40"/>
                </a:solidFill>
                <a:cs typeface="Arial" charset="0"/>
              </a:rPr>
              <a:t>discuss</a:t>
            </a:r>
            <a:r>
              <a:rPr lang="en-US" sz="2000" dirty="0">
                <a:cs typeface="Arial" charset="0"/>
              </a:rPr>
              <a:t> </a:t>
            </a:r>
            <a:r>
              <a:rPr lang="en-US" sz="2000" dirty="0">
                <a:solidFill>
                  <a:srgbClr val="008E40"/>
                </a:solidFill>
                <a:cs typeface="Arial" charset="0"/>
              </a:rPr>
              <a:t>these</a:t>
            </a:r>
            <a:r>
              <a:rPr lang="en-US" sz="2000" dirty="0">
                <a:cs typeface="Arial" charset="0"/>
              </a:rPr>
              <a:t> </a:t>
            </a:r>
            <a:r>
              <a:rPr lang="en-US" sz="2000" dirty="0">
                <a:solidFill>
                  <a:srgbClr val="008E40"/>
                </a:solidFill>
                <a:cs typeface="Arial" charset="0"/>
              </a:rPr>
              <a:t>considerations</a:t>
            </a:r>
            <a:r>
              <a:rPr lang="en-US" sz="2000" dirty="0">
                <a:cs typeface="Arial" charset="0"/>
              </a:rPr>
              <a:t> </a:t>
            </a:r>
            <a:r>
              <a:rPr lang="en-US" sz="2000" dirty="0">
                <a:solidFill>
                  <a:srgbClr val="008E40"/>
                </a:solidFill>
                <a:cs typeface="Arial" charset="0"/>
              </a:rPr>
              <a:t>in</a:t>
            </a:r>
            <a:r>
              <a:rPr lang="en-US" sz="2000" dirty="0">
                <a:cs typeface="Arial" charset="0"/>
              </a:rPr>
              <a:t> </a:t>
            </a:r>
            <a:r>
              <a:rPr lang="en-US" sz="2000" dirty="0">
                <a:solidFill>
                  <a:srgbClr val="008E40"/>
                </a:solidFill>
                <a:cs typeface="Arial" charset="0"/>
              </a:rPr>
              <a:t>Zoom</a:t>
            </a:r>
            <a:r>
              <a:rPr lang="en-US" sz="2000" dirty="0">
                <a:cs typeface="Arial" charset="0"/>
              </a:rPr>
              <a:t> </a:t>
            </a:r>
            <a:r>
              <a:rPr lang="en-US" sz="2000" dirty="0">
                <a:solidFill>
                  <a:srgbClr val="008E40"/>
                </a:solidFill>
                <a:cs typeface="Arial" charset="0"/>
              </a:rPr>
              <a:t>meetings</a:t>
            </a:r>
            <a:r>
              <a:rPr lang="en-US" sz="2000" dirty="0">
                <a:cs typeface="Arial" charset="0"/>
              </a:rPr>
              <a:t> and upload the recorded meetings to the Moodle site of the practical training course</a:t>
            </a:r>
          </a:p>
        </p:txBody>
      </p:sp>
    </p:spTree>
    <p:extLst>
      <p:ext uri="{BB962C8B-B14F-4D97-AF65-F5344CB8AC3E}">
        <p14:creationId xmlns:p14="http://schemas.microsoft.com/office/powerpoint/2010/main" val="417418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106488" y="274638"/>
            <a:ext cx="7497762" cy="1143000"/>
          </a:xfrm>
        </p:spPr>
        <p:txBody>
          <a:bodyPr/>
          <a:lstStyle/>
          <a:p>
            <a:pPr fontAlgn="auto">
              <a:spcAft>
                <a:spcPts val="0"/>
              </a:spcAft>
              <a:defRPr/>
            </a:pPr>
            <a:r>
              <a:rPr lang="en-US" sz="3600" dirty="0">
                <a:solidFill>
                  <a:schemeClr val="tx2">
                    <a:satMod val="130000"/>
                  </a:schemeClr>
                </a:solidFill>
              </a:rPr>
              <a:t>Research Context </a:t>
            </a:r>
            <a:endParaRPr lang="he-IL" sz="3600" dirty="0">
              <a:solidFill>
                <a:schemeClr val="tx2">
                  <a:satMod val="130000"/>
                </a:schemeClr>
              </a:solidFill>
            </a:endParaRPr>
          </a:p>
        </p:txBody>
      </p:sp>
      <p:sp>
        <p:nvSpPr>
          <p:cNvPr id="16386" name="מציין מיקום תוכן 2"/>
          <p:cNvSpPr>
            <a:spLocks noGrp="1"/>
          </p:cNvSpPr>
          <p:nvPr>
            <p:ph idx="1"/>
          </p:nvPr>
        </p:nvSpPr>
        <p:spPr>
          <a:xfrm>
            <a:off x="1035050" y="1447800"/>
            <a:ext cx="7641406" cy="4800600"/>
          </a:xfrm>
        </p:spPr>
        <p:txBody>
          <a:bodyPr/>
          <a:lstStyle/>
          <a:p>
            <a:pPr marL="360000" lvl="1" indent="-288000">
              <a:lnSpc>
                <a:spcPts val="3000"/>
              </a:lnSpc>
              <a:spcBef>
                <a:spcPts val="600"/>
              </a:spcBef>
              <a:buSzPct val="80000"/>
              <a:buFont typeface="Wingdings 2" pitchFamily="18" charset="2"/>
              <a:buChar char=""/>
              <a:defRPr/>
            </a:pPr>
            <a:r>
              <a:rPr lang="en-US" sz="2000" dirty="0">
                <a:cs typeface="Arial" charset="0"/>
              </a:rPr>
              <a:t>Each group was requested to </a:t>
            </a:r>
            <a:r>
              <a:rPr lang="en-US" sz="2000" dirty="0">
                <a:solidFill>
                  <a:srgbClr val="008E40"/>
                </a:solidFill>
                <a:cs typeface="Arial" charset="0"/>
              </a:rPr>
              <a:t>upload files</a:t>
            </a:r>
            <a:r>
              <a:rPr lang="en-US" sz="2000" dirty="0">
                <a:cs typeface="Arial" charset="0"/>
              </a:rPr>
              <a:t> which include the following content: </a:t>
            </a:r>
          </a:p>
          <a:p>
            <a:pPr marL="660962" lvl="2" indent="-342900">
              <a:lnSpc>
                <a:spcPts val="3000"/>
              </a:lnSpc>
              <a:spcBef>
                <a:spcPts val="600"/>
              </a:spcBef>
              <a:buSzPct val="80000"/>
              <a:buFont typeface="Wingdings" panose="05000000000000000000" pitchFamily="2" charset="2"/>
              <a:buChar char="Ø"/>
              <a:defRPr/>
            </a:pPr>
            <a:r>
              <a:rPr lang="en-US" sz="2000" dirty="0">
                <a:cs typeface="Arial" charset="0"/>
              </a:rPr>
              <a:t>The </a:t>
            </a:r>
            <a:r>
              <a:rPr lang="en-US" sz="2000" dirty="0">
                <a:solidFill>
                  <a:srgbClr val="C00000"/>
                </a:solidFill>
                <a:cs typeface="Arial" charset="0"/>
              </a:rPr>
              <a:t>final</a:t>
            </a:r>
            <a:r>
              <a:rPr lang="en-US" sz="2000" dirty="0">
                <a:cs typeface="Arial" charset="0"/>
              </a:rPr>
              <a:t> </a:t>
            </a:r>
            <a:r>
              <a:rPr lang="en-US" sz="2000" dirty="0">
                <a:solidFill>
                  <a:srgbClr val="C00000"/>
                </a:solidFill>
                <a:cs typeface="Arial" charset="0"/>
              </a:rPr>
              <a:t>design</a:t>
            </a:r>
            <a:r>
              <a:rPr lang="en-US" sz="2000" dirty="0">
                <a:cs typeface="Arial" charset="0"/>
              </a:rPr>
              <a:t> of the activity, </a:t>
            </a:r>
          </a:p>
          <a:p>
            <a:pPr marL="660962" lvl="2" indent="-342900">
              <a:lnSpc>
                <a:spcPts val="3000"/>
              </a:lnSpc>
              <a:spcBef>
                <a:spcPts val="600"/>
              </a:spcBef>
              <a:buSzPct val="80000"/>
              <a:buFont typeface="Wingdings" panose="05000000000000000000" pitchFamily="2" charset="2"/>
              <a:buChar char="Ø"/>
              <a:defRPr/>
            </a:pPr>
            <a:r>
              <a:rPr lang="en-US" sz="2000" dirty="0">
                <a:solidFill>
                  <a:srgbClr val="C00000"/>
                </a:solidFill>
                <a:cs typeface="Arial" charset="0"/>
              </a:rPr>
              <a:t>Considerations</a:t>
            </a:r>
            <a:r>
              <a:rPr lang="en-US" sz="2000" dirty="0">
                <a:cs typeface="Arial" charset="0"/>
              </a:rPr>
              <a:t> </a:t>
            </a:r>
            <a:r>
              <a:rPr lang="en-US" sz="2000" dirty="0">
                <a:solidFill>
                  <a:srgbClr val="C00000"/>
                </a:solidFill>
                <a:cs typeface="Arial" charset="0"/>
              </a:rPr>
              <a:t>of</a:t>
            </a:r>
            <a:r>
              <a:rPr lang="en-US" sz="2000" dirty="0">
                <a:cs typeface="Arial" charset="0"/>
              </a:rPr>
              <a:t> </a:t>
            </a:r>
            <a:r>
              <a:rPr lang="en-US" sz="2000" dirty="0">
                <a:solidFill>
                  <a:srgbClr val="C00000"/>
                </a:solidFill>
                <a:cs typeface="Arial" charset="0"/>
              </a:rPr>
              <a:t>choosing</a:t>
            </a:r>
            <a:r>
              <a:rPr lang="en-US" sz="2000" dirty="0">
                <a:cs typeface="Arial" charset="0"/>
              </a:rPr>
              <a:t> the programming problem </a:t>
            </a:r>
          </a:p>
          <a:p>
            <a:pPr marL="660962" lvl="2" indent="-342900">
              <a:lnSpc>
                <a:spcPts val="3000"/>
              </a:lnSpc>
              <a:spcBef>
                <a:spcPts val="600"/>
              </a:spcBef>
              <a:buSzPct val="80000"/>
              <a:buFont typeface="Wingdings" panose="05000000000000000000" pitchFamily="2" charset="2"/>
              <a:buChar char="Ø"/>
              <a:defRPr/>
            </a:pPr>
            <a:r>
              <a:rPr lang="en-US" sz="2000" dirty="0">
                <a:cs typeface="Arial" charset="0"/>
              </a:rPr>
              <a:t>The </a:t>
            </a:r>
            <a:r>
              <a:rPr lang="en-US" sz="2000" dirty="0">
                <a:solidFill>
                  <a:srgbClr val="C00000"/>
                </a:solidFill>
                <a:cs typeface="Arial" charset="0"/>
              </a:rPr>
              <a:t>mathematical</a:t>
            </a:r>
            <a:r>
              <a:rPr lang="en-US" sz="2000" dirty="0">
                <a:cs typeface="Arial" charset="0"/>
              </a:rPr>
              <a:t> </a:t>
            </a:r>
            <a:r>
              <a:rPr lang="en-US" sz="2000" dirty="0">
                <a:solidFill>
                  <a:srgbClr val="C00000"/>
                </a:solidFill>
                <a:cs typeface="Arial" charset="0"/>
              </a:rPr>
              <a:t>knowledge</a:t>
            </a:r>
            <a:r>
              <a:rPr lang="en-US" sz="2000" dirty="0">
                <a:cs typeface="Arial" charset="0"/>
              </a:rPr>
              <a:t> needed to solve the problem</a:t>
            </a:r>
          </a:p>
          <a:p>
            <a:pPr marL="660962" lvl="2" indent="-342900">
              <a:lnSpc>
                <a:spcPts val="3000"/>
              </a:lnSpc>
              <a:spcBef>
                <a:spcPts val="600"/>
              </a:spcBef>
              <a:buSzPct val="80000"/>
              <a:buFont typeface="Wingdings" panose="05000000000000000000" pitchFamily="2" charset="2"/>
              <a:buChar char="Ø"/>
              <a:defRPr/>
            </a:pPr>
            <a:r>
              <a:rPr lang="en-US" sz="2000" dirty="0">
                <a:cs typeface="Arial" charset="0"/>
              </a:rPr>
              <a:t>The </a:t>
            </a:r>
            <a:r>
              <a:rPr lang="en-US" sz="2000" dirty="0">
                <a:solidFill>
                  <a:srgbClr val="C00000"/>
                </a:solidFill>
                <a:cs typeface="Arial" charset="0"/>
              </a:rPr>
              <a:t>directions</a:t>
            </a:r>
            <a:r>
              <a:rPr lang="en-US" sz="2000" dirty="0">
                <a:cs typeface="Arial" charset="0"/>
              </a:rPr>
              <a:t> given to the students for performing the activity </a:t>
            </a:r>
          </a:p>
        </p:txBody>
      </p:sp>
    </p:spTree>
    <p:extLst>
      <p:ext uri="{BB962C8B-B14F-4D97-AF65-F5344CB8AC3E}">
        <p14:creationId xmlns:p14="http://schemas.microsoft.com/office/powerpoint/2010/main" val="4036783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פנה השמש">
  <a:themeElements>
    <a:clrScheme name="אופק">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מפנה השמש">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מפנה השמש">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3698</TotalTime>
  <Words>1742</Words>
  <Application>Microsoft Office PowerPoint</Application>
  <PresentationFormat>On-screen Show (4:3)</PresentationFormat>
  <Paragraphs>159</Paragraphs>
  <Slides>24</Slides>
  <Notes>23</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Calibri</vt:lpstr>
      <vt:lpstr>Cambria Math</vt:lpstr>
      <vt:lpstr>David</vt:lpstr>
      <vt:lpstr>Gill Sans MT</vt:lpstr>
      <vt:lpstr>Majalla UI</vt:lpstr>
      <vt:lpstr>Sakkal Majalla</vt:lpstr>
      <vt:lpstr>Times New Roman</vt:lpstr>
      <vt:lpstr>Verdana</vt:lpstr>
      <vt:lpstr>Wingdings</vt:lpstr>
      <vt:lpstr>Wingdings 2</vt:lpstr>
      <vt:lpstr>מפנה השמש</vt:lpstr>
      <vt:lpstr>Preparing mathematics preservice teachers for applying metacognitive skills in designing mathematics-based programming problems activities</vt:lpstr>
      <vt:lpstr>Introduction</vt:lpstr>
      <vt:lpstr>Introduction</vt:lpstr>
      <vt:lpstr>Introduction</vt:lpstr>
      <vt:lpstr>Introduction</vt:lpstr>
      <vt:lpstr>Introduction</vt:lpstr>
      <vt:lpstr>Research Context </vt:lpstr>
      <vt:lpstr>Research Context </vt:lpstr>
      <vt:lpstr>Research Context </vt:lpstr>
      <vt:lpstr>Research Context </vt:lpstr>
      <vt:lpstr>Data collecting and analysis tools</vt:lpstr>
      <vt:lpstr>Results and Discussion</vt:lpstr>
      <vt:lpstr>Results and Discussion</vt:lpstr>
      <vt:lpstr>Results and Discussion</vt:lpstr>
      <vt:lpstr>Example of a final activity</vt:lpstr>
      <vt:lpstr>Example of a final activity</vt:lpstr>
      <vt:lpstr>Example of a final activity</vt:lpstr>
      <vt:lpstr>Example of a final activity</vt:lpstr>
      <vt:lpstr>Example of a final activity</vt:lpstr>
      <vt:lpstr>Example of a final activity</vt:lpstr>
      <vt:lpstr>Example of a final activity</vt:lpstr>
      <vt:lpstr>Conclusions and Recommendations</vt:lpstr>
      <vt:lpstr>Conclusions and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moe</dc:creator>
  <cp:lastModifiedBy>D. Nimer Bayaah</cp:lastModifiedBy>
  <cp:revision>312</cp:revision>
  <dcterms:created xsi:type="dcterms:W3CDTF">2012-06-03T09:46:22Z</dcterms:created>
  <dcterms:modified xsi:type="dcterms:W3CDTF">2022-08-18T12:54:53Z</dcterms:modified>
</cp:coreProperties>
</file>