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739" r:id="rId1"/>
  </p:sldMasterIdLst>
  <p:notesMasterIdLst>
    <p:notesMasterId r:id="rId22"/>
  </p:notesMasterIdLst>
  <p:handoutMasterIdLst>
    <p:handoutMasterId r:id="rId23"/>
  </p:handoutMasterIdLst>
  <p:sldIdLst>
    <p:sldId id="256" r:id="rId2"/>
    <p:sldId id="257" r:id="rId3"/>
    <p:sldId id="364" r:id="rId4"/>
    <p:sldId id="365" r:id="rId5"/>
    <p:sldId id="367" r:id="rId6"/>
    <p:sldId id="369" r:id="rId7"/>
    <p:sldId id="370" r:id="rId8"/>
    <p:sldId id="266" r:id="rId9"/>
    <p:sldId id="371" r:id="rId10"/>
    <p:sldId id="372" r:id="rId11"/>
    <p:sldId id="373" r:id="rId12"/>
    <p:sldId id="375" r:id="rId13"/>
    <p:sldId id="374" r:id="rId14"/>
    <p:sldId id="376" r:id="rId15"/>
    <p:sldId id="382" r:id="rId16"/>
    <p:sldId id="377" r:id="rId17"/>
    <p:sldId id="378" r:id="rId18"/>
    <p:sldId id="379" r:id="rId19"/>
    <p:sldId id="380" r:id="rId20"/>
    <p:sldId id="381" r:id="rId21"/>
  </p:sldIdLst>
  <p:sldSz cx="9144000" cy="6858000" type="screen4x3"/>
  <p:notesSz cx="6797675" cy="9928225"/>
  <p:defaultTextStyle>
    <a:defPPr>
      <a:defRPr lang="he-IL"/>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E40"/>
    <a:srgbClr val="000000"/>
    <a:srgbClr val="FFC000"/>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378" autoAdjust="0"/>
    <p:restoredTop sz="94707" autoAdjust="0"/>
  </p:normalViewPr>
  <p:slideViewPr>
    <p:cSldViewPr>
      <p:cViewPr varScale="1">
        <p:scale>
          <a:sx n="83" d="100"/>
          <a:sy n="83" d="100"/>
        </p:scale>
        <p:origin x="-36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6" d="100"/>
          <a:sy n="86" d="100"/>
        </p:scale>
        <p:origin x="378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2016" y="0"/>
            <a:ext cx="2945659" cy="496411"/>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sz="quarter" idx="1"/>
          </p:nvPr>
        </p:nvSpPr>
        <p:spPr>
          <a:xfrm>
            <a:off x="1574" y="0"/>
            <a:ext cx="2945659" cy="496411"/>
          </a:xfrm>
          <a:prstGeom prst="rect">
            <a:avLst/>
          </a:prstGeom>
        </p:spPr>
        <p:txBody>
          <a:bodyPr vert="horz" lIns="91440" tIns="45720" rIns="91440" bIns="45720" rtlCol="1"/>
          <a:lstStyle>
            <a:lvl1pPr algn="l">
              <a:defRPr sz="1200"/>
            </a:lvl1pPr>
          </a:lstStyle>
          <a:p>
            <a:fld id="{2A6B0958-450E-4A75-A672-CDE7A9A6B24E}" type="datetimeFigureOut">
              <a:rPr lang="he-IL" smtClean="0"/>
              <a:t>כ"ב/אלול/תשע"ח</a:t>
            </a:fld>
            <a:endParaRPr lang="he-IL"/>
          </a:p>
        </p:txBody>
      </p:sp>
      <p:sp>
        <p:nvSpPr>
          <p:cNvPr id="4" name="מציין מיקום של כותרת תחתונה 3"/>
          <p:cNvSpPr>
            <a:spLocks noGrp="1"/>
          </p:cNvSpPr>
          <p:nvPr>
            <p:ph type="ftr" sz="quarter" idx="2"/>
          </p:nvPr>
        </p:nvSpPr>
        <p:spPr>
          <a:xfrm>
            <a:off x="3852016" y="9430091"/>
            <a:ext cx="2945659" cy="496411"/>
          </a:xfrm>
          <a:prstGeom prst="rect">
            <a:avLst/>
          </a:prstGeom>
        </p:spPr>
        <p:txBody>
          <a:bodyPr vert="horz" lIns="91440" tIns="45720" rIns="91440" bIns="45720"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74" y="9430091"/>
            <a:ext cx="2945659" cy="496411"/>
          </a:xfrm>
          <a:prstGeom prst="rect">
            <a:avLst/>
          </a:prstGeom>
        </p:spPr>
        <p:txBody>
          <a:bodyPr vert="horz" lIns="91440" tIns="45720" rIns="91440" bIns="45720" rtlCol="1" anchor="b"/>
          <a:lstStyle>
            <a:lvl1pPr algn="l">
              <a:defRPr sz="1200"/>
            </a:lvl1pPr>
          </a:lstStyle>
          <a:p>
            <a:fld id="{9AB05B0D-1F5B-4CEC-B598-18C95C46EA82}" type="slidenum">
              <a:rPr lang="he-IL" smtClean="0"/>
              <a:t>‹#›</a:t>
            </a:fld>
            <a:endParaRPr lang="he-IL"/>
          </a:p>
        </p:txBody>
      </p:sp>
    </p:spTree>
    <p:extLst>
      <p:ext uri="{BB962C8B-B14F-4D97-AF65-F5344CB8AC3E}">
        <p14:creationId xmlns:p14="http://schemas.microsoft.com/office/powerpoint/2010/main" val="3301059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2016" y="0"/>
            <a:ext cx="2945659" cy="496411"/>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he-IL"/>
          </a:p>
        </p:txBody>
      </p:sp>
      <p:sp>
        <p:nvSpPr>
          <p:cNvPr id="3" name="מציין מיקום של תאריך 2"/>
          <p:cNvSpPr>
            <a:spLocks noGrp="1"/>
          </p:cNvSpPr>
          <p:nvPr>
            <p:ph type="dt" idx="1"/>
          </p:nvPr>
        </p:nvSpPr>
        <p:spPr>
          <a:xfrm>
            <a:off x="1574" y="0"/>
            <a:ext cx="2945659" cy="496411"/>
          </a:xfrm>
          <a:prstGeom prst="rect">
            <a:avLst/>
          </a:prstGeom>
        </p:spPr>
        <p:txBody>
          <a:bodyPr vert="horz" lIns="91440" tIns="45720" rIns="91440" bIns="45720" rtlCol="1"/>
          <a:lstStyle>
            <a:lvl1pPr algn="l" fontAlgn="auto">
              <a:spcBef>
                <a:spcPts val="0"/>
              </a:spcBef>
              <a:spcAft>
                <a:spcPts val="0"/>
              </a:spcAft>
              <a:defRPr sz="1200" smtClean="0">
                <a:latin typeface="+mn-lt"/>
                <a:cs typeface="+mn-cs"/>
              </a:defRPr>
            </a:lvl1pPr>
          </a:lstStyle>
          <a:p>
            <a:pPr>
              <a:defRPr/>
            </a:pPr>
            <a:fld id="{F419BFEA-6877-42B6-9713-AC415327C300}" type="datetimeFigureOut">
              <a:rPr lang="he-IL"/>
              <a:pPr>
                <a:defRPr/>
              </a:pPr>
              <a:t>כ"ב/אלול/תשע"ח</a:t>
            </a:fld>
            <a:endParaRPr lang="he-IL"/>
          </a:p>
        </p:txBody>
      </p:sp>
      <p:sp>
        <p:nvSpPr>
          <p:cNvPr id="4" name="מציין מיקום של תמונת שקופית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pPr lvl="0"/>
            <a:endParaRPr lang="he-IL" noProof="0"/>
          </a:p>
        </p:txBody>
      </p:sp>
      <p:sp>
        <p:nvSpPr>
          <p:cNvPr id="5" name="מציין מיקום של הערות 4"/>
          <p:cNvSpPr>
            <a:spLocks noGrp="1"/>
          </p:cNvSpPr>
          <p:nvPr>
            <p:ph type="body" sz="quarter" idx="3"/>
          </p:nvPr>
        </p:nvSpPr>
        <p:spPr>
          <a:xfrm>
            <a:off x="679768" y="4715907"/>
            <a:ext cx="5438140" cy="4467701"/>
          </a:xfrm>
          <a:prstGeom prst="rect">
            <a:avLst/>
          </a:prstGeom>
        </p:spPr>
        <p:txBody>
          <a:bodyPr vert="horz" lIns="91440" tIns="45720" rIns="91440" bIns="45720" rtlCol="1"/>
          <a:lstStyle/>
          <a:p>
            <a:pPr lvl="0"/>
            <a:r>
              <a:rPr lang="he-IL" noProof="0" smtClean="0"/>
              <a:t>לחץ כדי לערוך סגנונות טקסט של תבנית בסיס</a:t>
            </a:r>
          </a:p>
          <a:p>
            <a:pPr lvl="1"/>
            <a:r>
              <a:rPr lang="he-IL" noProof="0" smtClean="0"/>
              <a:t>רמה שנייה</a:t>
            </a:r>
          </a:p>
          <a:p>
            <a:pPr lvl="2"/>
            <a:r>
              <a:rPr lang="he-IL" noProof="0" smtClean="0"/>
              <a:t>רמה שלישית</a:t>
            </a:r>
          </a:p>
          <a:p>
            <a:pPr lvl="3"/>
            <a:r>
              <a:rPr lang="he-IL" noProof="0" smtClean="0"/>
              <a:t>רמה רביעית</a:t>
            </a:r>
          </a:p>
          <a:p>
            <a:pPr lvl="4"/>
            <a:r>
              <a:rPr lang="he-IL" noProof="0" smtClean="0"/>
              <a:t>רמה חמישית</a:t>
            </a:r>
            <a:endParaRPr lang="he-IL" noProof="0"/>
          </a:p>
        </p:txBody>
      </p:sp>
      <p:sp>
        <p:nvSpPr>
          <p:cNvPr id="8" name="Slide Number Placeholder 7"/>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827C7DD3-F76D-49BF-9DB2-E62C3891E69E}" type="slidenum">
              <a:rPr lang="en-US" smtClean="0"/>
              <a:t>‹#›</a:t>
            </a:fld>
            <a:endParaRPr lang="en-US"/>
          </a:p>
        </p:txBody>
      </p:sp>
    </p:spTree>
    <p:extLst>
      <p:ext uri="{BB962C8B-B14F-4D97-AF65-F5344CB8AC3E}">
        <p14:creationId xmlns:p14="http://schemas.microsoft.com/office/powerpoint/2010/main" val="3434650511"/>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mn-lt"/>
        <a:ea typeface="+mn-ea"/>
        <a:cs typeface="+mn-cs"/>
      </a:defRPr>
    </a:lvl1pPr>
    <a:lvl2pPr marL="457200" algn="r" rtl="1" fontAlgn="base">
      <a:spcBef>
        <a:spcPct val="30000"/>
      </a:spcBef>
      <a:spcAft>
        <a:spcPct val="0"/>
      </a:spcAft>
      <a:defRPr sz="1200" kern="1200">
        <a:solidFill>
          <a:schemeClr val="tx1"/>
        </a:solidFill>
        <a:latin typeface="+mn-lt"/>
        <a:ea typeface="+mn-ea"/>
        <a:cs typeface="+mn-cs"/>
      </a:defRPr>
    </a:lvl2pPr>
    <a:lvl3pPr marL="914400" algn="r" rtl="1" fontAlgn="base">
      <a:spcBef>
        <a:spcPct val="30000"/>
      </a:spcBef>
      <a:spcAft>
        <a:spcPct val="0"/>
      </a:spcAft>
      <a:defRPr sz="1200" kern="1200">
        <a:solidFill>
          <a:schemeClr val="tx1"/>
        </a:solidFill>
        <a:latin typeface="+mn-lt"/>
        <a:ea typeface="+mn-ea"/>
        <a:cs typeface="+mn-cs"/>
      </a:defRPr>
    </a:lvl3pPr>
    <a:lvl4pPr marL="1371600" algn="r" rtl="1" fontAlgn="base">
      <a:spcBef>
        <a:spcPct val="30000"/>
      </a:spcBef>
      <a:spcAft>
        <a:spcPct val="0"/>
      </a:spcAft>
      <a:defRPr sz="1200" kern="1200">
        <a:solidFill>
          <a:schemeClr val="tx1"/>
        </a:solidFill>
        <a:latin typeface="+mn-lt"/>
        <a:ea typeface="+mn-ea"/>
        <a:cs typeface="+mn-cs"/>
      </a:defRPr>
    </a:lvl4pPr>
    <a:lvl5pPr marL="1828800" algn="r" rtl="1" fontAlgn="base">
      <a:spcBef>
        <a:spcPct val="30000"/>
      </a:spcBef>
      <a:spcAft>
        <a:spcPct val="0"/>
      </a:spcAft>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C7DD3-F76D-49BF-9DB2-E62C3891E69E}" type="slidenum">
              <a:rPr lang="en-US" smtClean="0"/>
              <a:t>2</a:t>
            </a:fld>
            <a:endParaRPr lang="en-US"/>
          </a:p>
        </p:txBody>
      </p:sp>
    </p:spTree>
    <p:extLst>
      <p:ext uri="{BB962C8B-B14F-4D97-AF65-F5344CB8AC3E}">
        <p14:creationId xmlns:p14="http://schemas.microsoft.com/office/powerpoint/2010/main" val="14708504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C7DD3-F76D-49BF-9DB2-E62C3891E69E}" type="slidenum">
              <a:rPr lang="en-US" smtClean="0"/>
              <a:t>11</a:t>
            </a:fld>
            <a:endParaRPr lang="en-US"/>
          </a:p>
        </p:txBody>
      </p:sp>
    </p:spTree>
    <p:extLst>
      <p:ext uri="{BB962C8B-B14F-4D97-AF65-F5344CB8AC3E}">
        <p14:creationId xmlns:p14="http://schemas.microsoft.com/office/powerpoint/2010/main" val="14708504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C7DD3-F76D-49BF-9DB2-E62C3891E69E}" type="slidenum">
              <a:rPr lang="en-US" smtClean="0"/>
              <a:t>12</a:t>
            </a:fld>
            <a:endParaRPr lang="en-US"/>
          </a:p>
        </p:txBody>
      </p:sp>
    </p:spTree>
    <p:extLst>
      <p:ext uri="{BB962C8B-B14F-4D97-AF65-F5344CB8AC3E}">
        <p14:creationId xmlns:p14="http://schemas.microsoft.com/office/powerpoint/2010/main" val="14708504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C7DD3-F76D-49BF-9DB2-E62C3891E69E}" type="slidenum">
              <a:rPr lang="en-US" smtClean="0"/>
              <a:t>13</a:t>
            </a:fld>
            <a:endParaRPr lang="en-US"/>
          </a:p>
        </p:txBody>
      </p:sp>
    </p:spTree>
    <p:extLst>
      <p:ext uri="{BB962C8B-B14F-4D97-AF65-F5344CB8AC3E}">
        <p14:creationId xmlns:p14="http://schemas.microsoft.com/office/powerpoint/2010/main" val="14708504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C7DD3-F76D-49BF-9DB2-E62C3891E69E}" type="slidenum">
              <a:rPr lang="en-US" smtClean="0"/>
              <a:t>14</a:t>
            </a:fld>
            <a:endParaRPr lang="en-US"/>
          </a:p>
        </p:txBody>
      </p:sp>
    </p:spTree>
    <p:extLst>
      <p:ext uri="{BB962C8B-B14F-4D97-AF65-F5344CB8AC3E}">
        <p14:creationId xmlns:p14="http://schemas.microsoft.com/office/powerpoint/2010/main" val="14708504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C7DD3-F76D-49BF-9DB2-E62C3891E69E}" type="slidenum">
              <a:rPr lang="en-US" smtClean="0"/>
              <a:t>15</a:t>
            </a:fld>
            <a:endParaRPr lang="en-US"/>
          </a:p>
        </p:txBody>
      </p:sp>
    </p:spTree>
    <p:extLst>
      <p:ext uri="{BB962C8B-B14F-4D97-AF65-F5344CB8AC3E}">
        <p14:creationId xmlns:p14="http://schemas.microsoft.com/office/powerpoint/2010/main" val="14708504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C7DD3-F76D-49BF-9DB2-E62C3891E69E}" type="slidenum">
              <a:rPr lang="en-US" smtClean="0"/>
              <a:t>16</a:t>
            </a:fld>
            <a:endParaRPr lang="en-US"/>
          </a:p>
        </p:txBody>
      </p:sp>
    </p:spTree>
    <p:extLst>
      <p:ext uri="{BB962C8B-B14F-4D97-AF65-F5344CB8AC3E}">
        <p14:creationId xmlns:p14="http://schemas.microsoft.com/office/powerpoint/2010/main" val="14708504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C7DD3-F76D-49BF-9DB2-E62C3891E69E}" type="slidenum">
              <a:rPr lang="en-US" smtClean="0"/>
              <a:t>17</a:t>
            </a:fld>
            <a:endParaRPr lang="en-US"/>
          </a:p>
        </p:txBody>
      </p:sp>
    </p:spTree>
    <p:extLst>
      <p:ext uri="{BB962C8B-B14F-4D97-AF65-F5344CB8AC3E}">
        <p14:creationId xmlns:p14="http://schemas.microsoft.com/office/powerpoint/2010/main" val="14708504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C7DD3-F76D-49BF-9DB2-E62C3891E69E}" type="slidenum">
              <a:rPr lang="en-US" smtClean="0"/>
              <a:t>18</a:t>
            </a:fld>
            <a:endParaRPr lang="en-US"/>
          </a:p>
        </p:txBody>
      </p:sp>
    </p:spTree>
    <p:extLst>
      <p:ext uri="{BB962C8B-B14F-4D97-AF65-F5344CB8AC3E}">
        <p14:creationId xmlns:p14="http://schemas.microsoft.com/office/powerpoint/2010/main" val="14708504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C7DD3-F76D-49BF-9DB2-E62C3891E69E}" type="slidenum">
              <a:rPr lang="en-US" smtClean="0"/>
              <a:t>19</a:t>
            </a:fld>
            <a:endParaRPr lang="en-US"/>
          </a:p>
        </p:txBody>
      </p:sp>
    </p:spTree>
    <p:extLst>
      <p:ext uri="{BB962C8B-B14F-4D97-AF65-F5344CB8AC3E}">
        <p14:creationId xmlns:p14="http://schemas.microsoft.com/office/powerpoint/2010/main" val="14708504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C7DD3-F76D-49BF-9DB2-E62C3891E69E}" type="slidenum">
              <a:rPr lang="en-US" smtClean="0"/>
              <a:t>20</a:t>
            </a:fld>
            <a:endParaRPr lang="en-US"/>
          </a:p>
        </p:txBody>
      </p:sp>
    </p:spTree>
    <p:extLst>
      <p:ext uri="{BB962C8B-B14F-4D97-AF65-F5344CB8AC3E}">
        <p14:creationId xmlns:p14="http://schemas.microsoft.com/office/powerpoint/2010/main" val="14708504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C7DD3-F76D-49BF-9DB2-E62C3891E69E}" type="slidenum">
              <a:rPr lang="en-US" smtClean="0"/>
              <a:t>3</a:t>
            </a:fld>
            <a:endParaRPr lang="en-US"/>
          </a:p>
        </p:txBody>
      </p:sp>
    </p:spTree>
    <p:extLst>
      <p:ext uri="{BB962C8B-B14F-4D97-AF65-F5344CB8AC3E}">
        <p14:creationId xmlns:p14="http://schemas.microsoft.com/office/powerpoint/2010/main" val="1470850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C7DD3-F76D-49BF-9DB2-E62C3891E69E}" type="slidenum">
              <a:rPr lang="en-US" smtClean="0"/>
              <a:t>4</a:t>
            </a:fld>
            <a:endParaRPr lang="en-US"/>
          </a:p>
        </p:txBody>
      </p:sp>
    </p:spTree>
    <p:extLst>
      <p:ext uri="{BB962C8B-B14F-4D97-AF65-F5344CB8AC3E}">
        <p14:creationId xmlns:p14="http://schemas.microsoft.com/office/powerpoint/2010/main" val="1470850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C7DD3-F76D-49BF-9DB2-E62C3891E69E}" type="slidenum">
              <a:rPr lang="en-US" smtClean="0"/>
              <a:t>5</a:t>
            </a:fld>
            <a:endParaRPr lang="en-US"/>
          </a:p>
        </p:txBody>
      </p:sp>
    </p:spTree>
    <p:extLst>
      <p:ext uri="{BB962C8B-B14F-4D97-AF65-F5344CB8AC3E}">
        <p14:creationId xmlns:p14="http://schemas.microsoft.com/office/powerpoint/2010/main" val="1470850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C7DD3-F76D-49BF-9DB2-E62C3891E69E}" type="slidenum">
              <a:rPr lang="en-US" smtClean="0"/>
              <a:t>6</a:t>
            </a:fld>
            <a:endParaRPr lang="en-US"/>
          </a:p>
        </p:txBody>
      </p:sp>
    </p:spTree>
    <p:extLst>
      <p:ext uri="{BB962C8B-B14F-4D97-AF65-F5344CB8AC3E}">
        <p14:creationId xmlns:p14="http://schemas.microsoft.com/office/powerpoint/2010/main" val="1470850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C7DD3-F76D-49BF-9DB2-E62C3891E69E}" type="slidenum">
              <a:rPr lang="en-US" smtClean="0"/>
              <a:t>7</a:t>
            </a:fld>
            <a:endParaRPr lang="en-US"/>
          </a:p>
        </p:txBody>
      </p:sp>
    </p:spTree>
    <p:extLst>
      <p:ext uri="{BB962C8B-B14F-4D97-AF65-F5344CB8AC3E}">
        <p14:creationId xmlns:p14="http://schemas.microsoft.com/office/powerpoint/2010/main" val="14708504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7"/>
          <p:cNvSpPr>
            <a:spLocks noGrp="1" noChangeArrowheads="1"/>
          </p:cNvSpPr>
          <p:nvPr>
            <p:ph type="sldNum" sz="quarter" idx="5"/>
          </p:nvPr>
        </p:nvSpPr>
        <p:spPr bwMode="auto">
          <a:xfrm>
            <a:off x="1574" y="9430091"/>
            <a:ext cx="2945659" cy="496411"/>
          </a:xfrm>
          <a:prstGeom prst="rect">
            <a:avLst/>
          </a:prstGeom>
          <a:noFill/>
          <a:ln>
            <a:miter lim="800000"/>
            <a:headEnd/>
            <a:tailEnd/>
          </a:ln>
        </p:spPr>
        <p:txBody>
          <a:bodyPr wrap="square" numCol="1" anchorCtr="0" compatLnSpc="1">
            <a:prstTxWarp prst="textNoShape">
              <a:avLst/>
            </a:prstTxWarp>
          </a:bodyPr>
          <a:lstStyle/>
          <a:p>
            <a:pPr eaLnBrk="0" fontAlgn="base" hangingPunct="0">
              <a:spcBef>
                <a:spcPct val="0"/>
              </a:spcBef>
              <a:spcAft>
                <a:spcPct val="0"/>
              </a:spcAft>
            </a:pPr>
            <a:fld id="{D6509A21-BFE2-4DDA-8BC4-5F6A87374D70}" type="slidenum">
              <a:rPr lang="he-IL">
                <a:latin typeface="Times New Roman" pitchFamily="18" charset="0"/>
                <a:cs typeface="Times New Roman" pitchFamily="18" charset="0"/>
              </a:rPr>
              <a:pPr eaLnBrk="0" fontAlgn="base" hangingPunct="0">
                <a:spcBef>
                  <a:spcPct val="0"/>
                </a:spcBef>
                <a:spcAft>
                  <a:spcPct val="0"/>
                </a:spcAft>
              </a:pPr>
              <a:t>8</a:t>
            </a:fld>
            <a:endParaRPr lang="en-US">
              <a:latin typeface="Times New Roman" pitchFamily="18" charset="0"/>
              <a:cs typeface="Times New Roman" pitchFamily="18" charset="0"/>
            </a:endParaRPr>
          </a:p>
        </p:txBody>
      </p:sp>
      <p:sp>
        <p:nvSpPr>
          <p:cNvPr id="522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a:spcBef>
                <a:spcPct val="0"/>
              </a:spcBef>
            </a:pPr>
            <a:endParaRPr lang="he-IL" smtClean="0"/>
          </a:p>
        </p:txBody>
      </p:sp>
    </p:spTree>
    <p:extLst>
      <p:ext uri="{BB962C8B-B14F-4D97-AF65-F5344CB8AC3E}">
        <p14:creationId xmlns:p14="http://schemas.microsoft.com/office/powerpoint/2010/main" val="24300399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C7DD3-F76D-49BF-9DB2-E62C3891E69E}" type="slidenum">
              <a:rPr lang="en-US" smtClean="0"/>
              <a:t>9</a:t>
            </a:fld>
            <a:endParaRPr lang="en-US"/>
          </a:p>
        </p:txBody>
      </p:sp>
    </p:spTree>
    <p:extLst>
      <p:ext uri="{BB962C8B-B14F-4D97-AF65-F5344CB8AC3E}">
        <p14:creationId xmlns:p14="http://schemas.microsoft.com/office/powerpoint/2010/main" val="14708504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7C7DD3-F76D-49BF-9DB2-E62C3891E69E}" type="slidenum">
              <a:rPr lang="en-US" smtClean="0"/>
              <a:t>10</a:t>
            </a:fld>
            <a:endParaRPr lang="en-US"/>
          </a:p>
        </p:txBody>
      </p:sp>
    </p:spTree>
    <p:extLst>
      <p:ext uri="{BB962C8B-B14F-4D97-AF65-F5344CB8AC3E}">
        <p14:creationId xmlns:p14="http://schemas.microsoft.com/office/powerpoint/2010/main" val="1470850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4" name="אליפסה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אליפסה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כותרת 13"/>
          <p:cNvSpPr>
            <a:spLocks noGrp="1"/>
          </p:cNvSpPr>
          <p:nvPr>
            <p:ph type="ctrTitle"/>
          </p:nvPr>
        </p:nvSpPr>
        <p:spPr>
          <a:xfrm>
            <a:off x="1432560" y="359898"/>
            <a:ext cx="7406640" cy="1472184"/>
          </a:xfrm>
        </p:spPr>
        <p:txBody>
          <a:bodyPr anchor="b"/>
          <a:lstStyle>
            <a:lvl1pPr algn="l">
              <a:defRPr/>
            </a:lvl1pPr>
            <a:extLst/>
          </a:lstStyle>
          <a:p>
            <a:r>
              <a:rPr lang="he-IL" smtClean="0"/>
              <a:t>לחץ כדי לערוך סגנון כותרת של תבנית בסיס</a:t>
            </a:r>
            <a:endParaRPr lang="en-US"/>
          </a:p>
        </p:txBody>
      </p:sp>
      <p:sp>
        <p:nvSpPr>
          <p:cNvPr id="22" name="כותרת משנה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he-IL" smtClean="0"/>
              <a:t>לחץ כדי לערוך סגנון כותרת משנה של תבנית בסיס</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extLs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p:txBody>
          <a:bodyPr vert="eaVert"/>
          <a:lstStyle>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a:xfrm>
            <a:off x="6384925" y="6305550"/>
            <a:ext cx="2133600" cy="476250"/>
          </a:xfrm>
          <a:prstGeom prst="rect">
            <a:avLst/>
          </a:prstGeom>
        </p:spPr>
        <p:txBody>
          <a:bodyPr/>
          <a:lstStyle>
            <a:lvl1pPr>
              <a:defRPr/>
            </a:lvl1pPr>
            <a:extLst/>
          </a:lstStyle>
          <a:p>
            <a:pPr>
              <a:defRPr/>
            </a:pPr>
            <a:fld id="{0A9DB0CB-8647-4D4A-976B-BFC6012D3F2B}" type="datetime3">
              <a:rPr lang="en-US" smtClean="0"/>
              <a:t>2 September 2018</a:t>
            </a:fld>
            <a:endParaRPr lang="he-IL"/>
          </a:p>
        </p:txBody>
      </p:sp>
      <p:sp>
        <p:nvSpPr>
          <p:cNvPr id="5" name="מציין מיקום של כותרת תחתונה 4"/>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he-IL"/>
          </a:p>
        </p:txBody>
      </p:sp>
      <p:sp>
        <p:nvSpPr>
          <p:cNvPr id="6" name="מציין מיקום של מספר שקופית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solidFill>
                  <a:schemeClr val="bg2">
                    <a:shade val="50000"/>
                    <a:satMod val="200000"/>
                  </a:schemeClr>
                </a:solidFill>
                <a:latin typeface="+mn-lt"/>
                <a:cs typeface="+mn-cs"/>
              </a:defRPr>
            </a:lvl1pPr>
            <a:extLst/>
          </a:lstStyle>
          <a:p>
            <a:pPr>
              <a:defRPr/>
            </a:pPr>
            <a:fld id="{D934EFD3-19D3-4CF5-8B82-A55BC6D5D187}" type="slidenum">
              <a:rPr lang="he-IL"/>
              <a:pPr>
                <a:defRPr/>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858000" y="274639"/>
            <a:ext cx="1828800" cy="5851525"/>
          </a:xfrm>
        </p:spPr>
        <p:txBody>
          <a:bodyPr vert="eaVert"/>
          <a:lstStyle>
            <a:extLst/>
          </a:lstStyle>
          <a:p>
            <a:r>
              <a:rPr lang="he-IL" smtClean="0"/>
              <a:t>לחץ כדי לערוך סגנון כותרת של תבנית בסיס</a:t>
            </a:r>
            <a:endParaRPr lang="en-US"/>
          </a:p>
        </p:txBody>
      </p:sp>
      <p:sp>
        <p:nvSpPr>
          <p:cNvPr id="3" name="מציין מיקום של טקסט אנכי 2"/>
          <p:cNvSpPr>
            <a:spLocks noGrp="1"/>
          </p:cNvSpPr>
          <p:nvPr>
            <p:ph type="body" orient="vert" idx="1"/>
          </p:nvPr>
        </p:nvSpPr>
        <p:spPr>
          <a:xfrm>
            <a:off x="1143000" y="274640"/>
            <a:ext cx="5562600" cy="5851525"/>
          </a:xfrm>
        </p:spPr>
        <p:txBody>
          <a:bodyPr vert="eaVert"/>
          <a:lstStyle>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של תאריך 3"/>
          <p:cNvSpPr>
            <a:spLocks noGrp="1"/>
          </p:cNvSpPr>
          <p:nvPr>
            <p:ph type="dt" sz="half" idx="10"/>
          </p:nvPr>
        </p:nvSpPr>
        <p:spPr>
          <a:xfrm>
            <a:off x="6384925" y="6305550"/>
            <a:ext cx="2133600" cy="476250"/>
          </a:xfrm>
          <a:prstGeom prst="rect">
            <a:avLst/>
          </a:prstGeom>
        </p:spPr>
        <p:txBody>
          <a:bodyPr/>
          <a:lstStyle>
            <a:lvl1pPr>
              <a:defRPr/>
            </a:lvl1pPr>
            <a:extLst/>
          </a:lstStyle>
          <a:p>
            <a:pPr>
              <a:defRPr/>
            </a:pPr>
            <a:fld id="{ED2D726B-A1CD-479B-8161-64E0CA9ADC5F}" type="datetime3">
              <a:rPr lang="en-US" smtClean="0"/>
              <a:t>2 September 2018</a:t>
            </a:fld>
            <a:endParaRPr lang="he-IL"/>
          </a:p>
        </p:txBody>
      </p:sp>
      <p:sp>
        <p:nvSpPr>
          <p:cNvPr id="5" name="מציין מיקום של כותרת תחתונה 4"/>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he-IL"/>
          </a:p>
        </p:txBody>
      </p:sp>
      <p:sp>
        <p:nvSpPr>
          <p:cNvPr id="6" name="מציין מיקום של מספר שקופית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solidFill>
                  <a:schemeClr val="bg2">
                    <a:shade val="50000"/>
                    <a:satMod val="200000"/>
                  </a:schemeClr>
                </a:solidFill>
                <a:latin typeface="+mn-lt"/>
                <a:cs typeface="+mn-cs"/>
              </a:defRPr>
            </a:lvl1pPr>
            <a:extLst/>
          </a:lstStyle>
          <a:p>
            <a:pPr>
              <a:defRPr/>
            </a:pPr>
            <a:fld id="{40718692-D7EF-4E64-9353-080F8A3D9E96}" type="slidenum">
              <a:rPr lang="he-IL"/>
              <a:pPr>
                <a:defRPr/>
              </a:pPr>
              <a:t>‹#›</a:t>
            </a:fld>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שקופית כותרת">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כותרת ותוכן">
    <p:spTree>
      <p:nvGrpSpPr>
        <p:cNvPr id="1" name=""/>
        <p:cNvGrpSpPr/>
        <p:nvPr/>
      </p:nvGrpSpPr>
      <p:grpSpPr>
        <a:xfrm>
          <a:off x="0" y="0"/>
          <a:ext cx="0" cy="0"/>
          <a:chOff x="0" y="0"/>
          <a:chExt cx="0" cy="0"/>
        </a:xfrm>
      </p:grpSpPr>
      <p:sp>
        <p:nvSpPr>
          <p:cNvPr id="4" name="מלבן 4"/>
          <p:cNvSpPr/>
          <p:nvPr userDrawn="1"/>
        </p:nvSpPr>
        <p:spPr>
          <a:xfrm>
            <a:off x="1043608" y="6453336"/>
            <a:ext cx="7920880" cy="261610"/>
          </a:xfrm>
          <a:prstGeom prst="rect">
            <a:avLst/>
          </a:prstGeom>
        </p:spPr>
        <p:txBody>
          <a:bodyPr wrap="square">
            <a:spAutoFit/>
          </a:bodyPr>
          <a:lstStyle/>
          <a:p>
            <a:pPr algn="l" rtl="0" eaLnBrk="0" fontAlgn="auto" hangingPunct="0">
              <a:spcBef>
                <a:spcPts val="0"/>
              </a:spcBef>
              <a:spcAft>
                <a:spcPts val="0"/>
              </a:spcAft>
              <a:defRPr/>
            </a:pPr>
            <a:r>
              <a:rPr lang="en-US" sz="1100" b="1" dirty="0" smtClean="0">
                <a:solidFill>
                  <a:schemeClr val="accent2">
                    <a:lumMod val="50000"/>
                  </a:schemeClr>
                </a:solidFill>
              </a:rPr>
              <a:t>Educating Pre-Service Teachers in Metacognitive Activities - </a:t>
            </a:r>
            <a:r>
              <a:rPr kumimoji="1" lang="en-US" sz="1050" b="1" dirty="0" err="1" smtClean="0">
                <a:solidFill>
                  <a:schemeClr val="accent3">
                    <a:lumMod val="50000"/>
                  </a:schemeClr>
                </a:solidFill>
                <a:latin typeface="Times New Roman" pitchFamily="18" charset="0"/>
              </a:rPr>
              <a:t>Nimer</a:t>
            </a:r>
            <a:r>
              <a:rPr kumimoji="1" lang="en-US" sz="1050" b="1" dirty="0" smtClean="0">
                <a:solidFill>
                  <a:schemeClr val="accent3">
                    <a:lumMod val="50000"/>
                  </a:schemeClr>
                </a:solidFill>
                <a:latin typeface="Times New Roman" pitchFamily="18" charset="0"/>
              </a:rPr>
              <a:t> </a:t>
            </a:r>
            <a:r>
              <a:rPr kumimoji="1" lang="en-US" sz="1050" b="1" dirty="0" err="1" smtClean="0">
                <a:solidFill>
                  <a:schemeClr val="accent3">
                    <a:lumMod val="50000"/>
                  </a:schemeClr>
                </a:solidFill>
                <a:latin typeface="Times New Roman" pitchFamily="18" charset="0"/>
              </a:rPr>
              <a:t>Baya'a</a:t>
            </a:r>
            <a:r>
              <a:rPr kumimoji="1" lang="en-US" sz="1050" b="1" dirty="0" smtClean="0">
                <a:solidFill>
                  <a:schemeClr val="accent3">
                    <a:lumMod val="50000"/>
                  </a:schemeClr>
                </a:solidFill>
                <a:latin typeface="Times New Roman" pitchFamily="18" charset="0"/>
              </a:rPr>
              <a:t> , </a:t>
            </a:r>
            <a:r>
              <a:rPr kumimoji="1" lang="en-US" sz="1050" b="1" dirty="0" err="1" smtClean="0">
                <a:solidFill>
                  <a:schemeClr val="accent3">
                    <a:lumMod val="50000"/>
                  </a:schemeClr>
                </a:solidFill>
                <a:latin typeface="Times New Roman" pitchFamily="18" charset="0"/>
              </a:rPr>
              <a:t>Wajeeh</a:t>
            </a:r>
            <a:r>
              <a:rPr kumimoji="1" lang="en-US" sz="1050" b="1" dirty="0" smtClean="0">
                <a:solidFill>
                  <a:schemeClr val="accent3">
                    <a:lumMod val="50000"/>
                  </a:schemeClr>
                </a:solidFill>
                <a:latin typeface="Times New Roman" pitchFamily="18" charset="0"/>
              </a:rPr>
              <a:t> </a:t>
            </a:r>
            <a:r>
              <a:rPr kumimoji="1" lang="en-US" sz="1050" b="1" dirty="0" err="1" smtClean="0">
                <a:solidFill>
                  <a:schemeClr val="accent3">
                    <a:lumMod val="50000"/>
                  </a:schemeClr>
                </a:solidFill>
                <a:latin typeface="Times New Roman" pitchFamily="18" charset="0"/>
              </a:rPr>
              <a:t>Daher</a:t>
            </a:r>
            <a:r>
              <a:rPr kumimoji="1" lang="en-US" sz="1050" b="1" dirty="0" smtClean="0">
                <a:solidFill>
                  <a:schemeClr val="accent3">
                    <a:lumMod val="50000"/>
                  </a:schemeClr>
                </a:solidFill>
                <a:latin typeface="Times New Roman" pitchFamily="18" charset="0"/>
              </a:rPr>
              <a:t>,</a:t>
            </a:r>
            <a:r>
              <a:rPr kumimoji="1" lang="en-US" sz="1050" b="1" baseline="0" dirty="0" smtClean="0">
                <a:solidFill>
                  <a:schemeClr val="accent3">
                    <a:lumMod val="50000"/>
                  </a:schemeClr>
                </a:solidFill>
                <a:latin typeface="Times New Roman" pitchFamily="18" charset="0"/>
              </a:rPr>
              <a:t> </a:t>
            </a:r>
            <a:r>
              <a:rPr kumimoji="1" lang="en-US" sz="1050" b="1" dirty="0" err="1" smtClean="0">
                <a:solidFill>
                  <a:schemeClr val="accent3">
                    <a:lumMod val="50000"/>
                  </a:schemeClr>
                </a:solidFill>
                <a:latin typeface="Times New Roman" pitchFamily="18" charset="0"/>
              </a:rPr>
              <a:t>Otman</a:t>
            </a:r>
            <a:r>
              <a:rPr kumimoji="1" lang="en-US" sz="1050" b="1" dirty="0" smtClean="0">
                <a:solidFill>
                  <a:schemeClr val="accent3">
                    <a:lumMod val="50000"/>
                  </a:schemeClr>
                </a:solidFill>
                <a:latin typeface="Times New Roman" pitchFamily="18" charset="0"/>
              </a:rPr>
              <a:t> </a:t>
            </a:r>
            <a:r>
              <a:rPr kumimoji="1" lang="en-US" sz="1050" b="1" dirty="0" err="1" smtClean="0">
                <a:solidFill>
                  <a:schemeClr val="accent3">
                    <a:lumMod val="50000"/>
                  </a:schemeClr>
                </a:solidFill>
                <a:latin typeface="Times New Roman" pitchFamily="18" charset="0"/>
              </a:rPr>
              <a:t>Jaber</a:t>
            </a:r>
            <a:r>
              <a:rPr kumimoji="1" lang="en-US" sz="1050" b="1" dirty="0" smtClean="0">
                <a:solidFill>
                  <a:schemeClr val="accent3">
                    <a:lumMod val="50000"/>
                  </a:schemeClr>
                </a:solidFill>
                <a:latin typeface="Times New Roman" pitchFamily="18" charset="0"/>
              </a:rPr>
              <a:t>, </a:t>
            </a:r>
            <a:r>
              <a:rPr kumimoji="1" lang="en-US" sz="1050" b="1" dirty="0" err="1" smtClean="0">
                <a:solidFill>
                  <a:schemeClr val="accent3">
                    <a:lumMod val="50000"/>
                  </a:schemeClr>
                </a:solidFill>
                <a:latin typeface="Times New Roman" pitchFamily="18" charset="0"/>
              </a:rPr>
              <a:t>Ahlam</a:t>
            </a:r>
            <a:r>
              <a:rPr kumimoji="1" lang="en-US" sz="1050" b="1" dirty="0" smtClean="0">
                <a:solidFill>
                  <a:schemeClr val="accent3">
                    <a:lumMod val="50000"/>
                  </a:schemeClr>
                </a:solidFill>
                <a:latin typeface="Times New Roman" pitchFamily="18" charset="0"/>
              </a:rPr>
              <a:t> </a:t>
            </a:r>
            <a:r>
              <a:rPr kumimoji="1" lang="en-US" sz="1050" b="1" dirty="0" err="1" smtClean="0">
                <a:solidFill>
                  <a:schemeClr val="accent3">
                    <a:lumMod val="50000"/>
                  </a:schemeClr>
                </a:solidFill>
                <a:latin typeface="Times New Roman" pitchFamily="18" charset="0"/>
              </a:rPr>
              <a:t>Anabousy</a:t>
            </a:r>
            <a:endParaRPr kumimoji="1" lang="he-IL" sz="1050" b="1" dirty="0">
              <a:solidFill>
                <a:schemeClr val="accent3">
                  <a:lumMod val="50000"/>
                </a:schemeClr>
              </a:solidFill>
              <a:latin typeface="Times New Roman" pitchFamily="18" charset="0"/>
              <a:cs typeface="Times New Roman" pitchFamily="18" charset="0"/>
            </a:endParaRPr>
          </a:p>
        </p:txBody>
      </p:sp>
      <p:sp>
        <p:nvSpPr>
          <p:cNvPr id="6" name="Text Box 12"/>
          <p:cNvSpPr txBox="1">
            <a:spLocks noChangeArrowheads="1"/>
          </p:cNvSpPr>
          <p:nvPr userDrawn="1"/>
        </p:nvSpPr>
        <p:spPr bwMode="auto">
          <a:xfrm>
            <a:off x="1043608" y="31749"/>
            <a:ext cx="7344816" cy="295466"/>
          </a:xfrm>
          <a:prstGeom prst="rect">
            <a:avLst/>
          </a:prstGeom>
          <a:noFill/>
          <a:ln w="12700" cap="sq">
            <a:noFill/>
            <a:miter lim="800000"/>
            <a:headEnd type="none" w="sm" len="sm"/>
            <a:tailEnd type="none" w="sm" len="sm"/>
          </a:ln>
          <a:effectLst/>
        </p:spPr>
        <p:txBody>
          <a:bodyPr wrap="square">
            <a:spAutoFit/>
          </a:bodyPr>
          <a:lstStyle/>
          <a:p>
            <a:pPr algn="l" rtl="0" eaLnBrk="0" fontAlgn="auto" hangingPunct="0">
              <a:lnSpc>
                <a:spcPct val="120000"/>
              </a:lnSpc>
              <a:spcBef>
                <a:spcPts val="0"/>
              </a:spcBef>
              <a:spcAft>
                <a:spcPts val="0"/>
              </a:spcAft>
              <a:buClr>
                <a:schemeClr val="accent2"/>
              </a:buClr>
              <a:buSzPct val="80000"/>
              <a:buFont typeface="Wingdings" pitchFamily="2" charset="2"/>
              <a:buNone/>
              <a:defRPr/>
            </a:pPr>
            <a:r>
              <a:rPr kumimoji="1" lang="en-US" sz="1100" b="1" dirty="0" smtClean="0">
                <a:solidFill>
                  <a:srgbClr val="008E40"/>
                </a:solidFill>
                <a:latin typeface="Times New Roman" pitchFamily="18" charset="0"/>
              </a:rPr>
              <a:t>ERME</a:t>
            </a:r>
            <a:r>
              <a:rPr kumimoji="1" lang="en-US" sz="1100" b="1" dirty="0" smtClean="0">
                <a:solidFill>
                  <a:schemeClr val="bg2">
                    <a:lumMod val="50000"/>
                  </a:schemeClr>
                </a:solidFill>
                <a:latin typeface="Times New Roman" pitchFamily="18" charset="0"/>
              </a:rPr>
              <a:t> </a:t>
            </a:r>
            <a:r>
              <a:rPr kumimoji="1" lang="en-US" sz="1100" b="1" dirty="0" smtClean="0">
                <a:solidFill>
                  <a:srgbClr val="008E40"/>
                </a:solidFill>
                <a:latin typeface="Times New Roman" pitchFamily="18" charset="0"/>
              </a:rPr>
              <a:t>2018</a:t>
            </a:r>
            <a:r>
              <a:rPr kumimoji="1" lang="en-US" sz="1100" b="1" dirty="0" smtClean="0">
                <a:solidFill>
                  <a:schemeClr val="bg2">
                    <a:lumMod val="50000"/>
                  </a:schemeClr>
                </a:solidFill>
                <a:latin typeface="Times New Roman" pitchFamily="18" charset="0"/>
              </a:rPr>
              <a:t>, Mathematics Education in the Digital Age (</a:t>
            </a:r>
            <a:r>
              <a:rPr kumimoji="1" lang="en-US" sz="1100" b="1" dirty="0" smtClean="0">
                <a:solidFill>
                  <a:srgbClr val="008E40"/>
                </a:solidFill>
                <a:latin typeface="Times New Roman" pitchFamily="18" charset="0"/>
              </a:rPr>
              <a:t>MEDA</a:t>
            </a:r>
            <a:r>
              <a:rPr kumimoji="1" lang="en-US" sz="1100" b="1" dirty="0" smtClean="0">
                <a:solidFill>
                  <a:schemeClr val="bg2">
                    <a:lumMod val="50000"/>
                  </a:schemeClr>
                </a:solidFill>
                <a:latin typeface="Times New Roman" pitchFamily="18" charset="0"/>
              </a:rPr>
              <a:t>), </a:t>
            </a:r>
            <a:r>
              <a:rPr kumimoji="1" lang="en-US" sz="1100" b="1" dirty="0" smtClean="0">
                <a:solidFill>
                  <a:schemeClr val="accent6">
                    <a:lumMod val="75000"/>
                  </a:schemeClr>
                </a:solidFill>
                <a:latin typeface="Times New Roman" pitchFamily="18" charset="0"/>
              </a:rPr>
              <a:t>September  5 – 7,  2018   Copenhagen, Denmark</a:t>
            </a:r>
            <a:endParaRPr kumimoji="1" lang="en-US" sz="1100" b="1" dirty="0">
              <a:solidFill>
                <a:schemeClr val="accent6">
                  <a:lumMod val="75000"/>
                </a:schemeClr>
              </a:solidFill>
              <a:latin typeface="Times New Roman" pitchFamily="18" charset="0"/>
            </a:endParaRPr>
          </a:p>
        </p:txBody>
      </p:sp>
      <p:sp>
        <p:nvSpPr>
          <p:cNvPr id="7" name="Line 12"/>
          <p:cNvSpPr>
            <a:spLocks noChangeShapeType="1"/>
          </p:cNvSpPr>
          <p:nvPr userDrawn="1"/>
        </p:nvSpPr>
        <p:spPr bwMode="auto">
          <a:xfrm>
            <a:off x="0" y="333375"/>
            <a:ext cx="9144000" cy="0"/>
          </a:xfrm>
          <a:prstGeom prst="line">
            <a:avLst/>
          </a:prstGeom>
          <a:ln>
            <a:headEnd/>
            <a:tailEnd/>
          </a:ln>
        </p:spPr>
        <p:style>
          <a:lnRef idx="1">
            <a:schemeClr val="accent2"/>
          </a:lnRef>
          <a:fillRef idx="0">
            <a:schemeClr val="accent2"/>
          </a:fillRef>
          <a:effectRef idx="0">
            <a:schemeClr val="accent2"/>
          </a:effectRef>
          <a:fontRef idx="minor">
            <a:schemeClr val="tx1"/>
          </a:fontRef>
        </p:style>
        <p:txBody>
          <a:bodyPr/>
          <a:lstStyle/>
          <a:p>
            <a:pPr algn="l" rtl="0" fontAlgn="auto">
              <a:spcBef>
                <a:spcPts val="0"/>
              </a:spcBef>
              <a:spcAft>
                <a:spcPts val="0"/>
              </a:spcAft>
              <a:defRPr/>
            </a:pPr>
            <a:endParaRPr lang="he-IL" b="1" dirty="0">
              <a:ln w="12700">
                <a:solidFill>
                  <a:schemeClr val="bg2">
                    <a:lumMod val="5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
        <p:nvSpPr>
          <p:cNvPr id="8" name="Line 13"/>
          <p:cNvSpPr>
            <a:spLocks noChangeShapeType="1"/>
          </p:cNvSpPr>
          <p:nvPr userDrawn="1"/>
        </p:nvSpPr>
        <p:spPr bwMode="auto">
          <a:xfrm>
            <a:off x="0" y="1200150"/>
            <a:ext cx="6588224" cy="0"/>
          </a:xfrm>
          <a:prstGeom prst="line">
            <a:avLst/>
          </a:prstGeom>
          <a:ln>
            <a:headEnd/>
            <a:tailEnd/>
          </a:ln>
        </p:spPr>
        <p:style>
          <a:lnRef idx="3">
            <a:schemeClr val="accent2"/>
          </a:lnRef>
          <a:fillRef idx="0">
            <a:schemeClr val="accent2"/>
          </a:fillRef>
          <a:effectRef idx="2">
            <a:schemeClr val="accent2"/>
          </a:effectRef>
          <a:fontRef idx="minor">
            <a:schemeClr val="tx1"/>
          </a:fontRef>
        </p:style>
        <p:txBody>
          <a:bodyPr/>
          <a:lstStyle/>
          <a:p>
            <a:pPr fontAlgn="auto">
              <a:spcBef>
                <a:spcPts val="0"/>
              </a:spcBef>
              <a:spcAft>
                <a:spcPts val="0"/>
              </a:spcAft>
              <a:defRPr/>
            </a:pPr>
            <a:endParaRPr lang="he-IL">
              <a:latin typeface="Arial" charset="0"/>
            </a:endParaRPr>
          </a:p>
        </p:txBody>
      </p:sp>
      <p:sp>
        <p:nvSpPr>
          <p:cNvPr id="3" name="מציין מיקום תוכן 2"/>
          <p:cNvSpPr>
            <a:spLocks noGrp="1"/>
          </p:cNvSpPr>
          <p:nvPr>
            <p:ph idx="1"/>
          </p:nvPr>
        </p:nvSpPr>
        <p:spPr/>
        <p:txBody>
          <a:bodyPr/>
          <a:lstStyle>
            <a:lvl1pPr algn="l" rtl="0">
              <a:defRPr/>
            </a:lvl1pPr>
            <a:lvl2pPr algn="l" rtl="0">
              <a:defRPr/>
            </a:lvl2pPr>
            <a:lvl3pPr algn="l" rtl="0">
              <a:defRPr/>
            </a:lvl3pPr>
            <a:lvl4pPr algn="l" rtl="0">
              <a:defRPr/>
            </a:lvl4pPr>
            <a:lvl5pPr algn="l" rtl="0">
              <a:defRPr/>
            </a:lvl5pPr>
            <a:extLst/>
          </a:lstStyle>
          <a:p>
            <a:pPr lvl="0"/>
            <a:r>
              <a:rPr lang="he-IL" dirty="0" smtClean="0"/>
              <a:t>לחץ כדי לערוך סגנונות טקסט של תבנית בסיס</a:t>
            </a:r>
          </a:p>
          <a:p>
            <a:pPr lvl="1"/>
            <a:r>
              <a:rPr lang="he-IL" dirty="0" smtClean="0"/>
              <a:t>רמה שנייה</a:t>
            </a:r>
          </a:p>
          <a:p>
            <a:pPr lvl="2"/>
            <a:r>
              <a:rPr lang="he-IL" dirty="0" smtClean="0"/>
              <a:t>רמה שלישית</a:t>
            </a:r>
          </a:p>
          <a:p>
            <a:pPr lvl="3"/>
            <a:r>
              <a:rPr lang="he-IL" dirty="0" smtClean="0"/>
              <a:t>רמה רביעית</a:t>
            </a:r>
          </a:p>
          <a:p>
            <a:pPr lvl="4"/>
            <a:r>
              <a:rPr lang="he-IL" dirty="0" smtClean="0"/>
              <a:t>רמה חמישית</a:t>
            </a:r>
            <a:endParaRPr lang="en-US" dirty="0"/>
          </a:p>
        </p:txBody>
      </p:sp>
      <p:sp>
        <p:nvSpPr>
          <p:cNvPr id="18" name="Title 17"/>
          <p:cNvSpPr>
            <a:spLocks noGrp="1"/>
          </p:cNvSpPr>
          <p:nvPr>
            <p:ph type="title"/>
          </p:nvPr>
        </p:nvSpPr>
        <p:spPr/>
        <p:txBody>
          <a:bodyPr/>
          <a:lstStyle/>
          <a:p>
            <a:r>
              <a:rPr lang="en-US" dirty="0" smtClean="0"/>
              <a:t>Click to edit Master title style</a:t>
            </a:r>
            <a:endParaRPr lang="en-US" dirty="0"/>
          </a:p>
        </p:txBody>
      </p:sp>
      <p:sp>
        <p:nvSpPr>
          <p:cNvPr id="12" name="Line 12"/>
          <p:cNvSpPr>
            <a:spLocks noChangeShapeType="1"/>
          </p:cNvSpPr>
          <p:nvPr userDrawn="1"/>
        </p:nvSpPr>
        <p:spPr bwMode="auto">
          <a:xfrm>
            <a:off x="0" y="6381328"/>
            <a:ext cx="9144000" cy="0"/>
          </a:xfrm>
          <a:prstGeom prst="line">
            <a:avLst/>
          </a:prstGeom>
          <a:ln>
            <a:headEnd/>
            <a:tailEnd/>
          </a:ln>
        </p:spPr>
        <p:style>
          <a:lnRef idx="1">
            <a:schemeClr val="accent2"/>
          </a:lnRef>
          <a:fillRef idx="0">
            <a:schemeClr val="accent2"/>
          </a:fillRef>
          <a:effectRef idx="0">
            <a:schemeClr val="accent2"/>
          </a:effectRef>
          <a:fontRef idx="minor">
            <a:schemeClr val="tx1"/>
          </a:fontRef>
        </p:style>
        <p:txBody>
          <a:bodyPr/>
          <a:lstStyle/>
          <a:p>
            <a:pPr algn="l" rtl="0" fontAlgn="auto">
              <a:spcBef>
                <a:spcPts val="0"/>
              </a:spcBef>
              <a:spcAft>
                <a:spcPts val="0"/>
              </a:spcAft>
              <a:defRPr/>
            </a:pPr>
            <a:endParaRPr lang="he-IL" b="1" dirty="0">
              <a:ln w="12700">
                <a:solidFill>
                  <a:schemeClr val="bg2">
                    <a:lumMod val="50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4" name="מלבן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מלבן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אליפסה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אליפסה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כותרת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he-IL" smtClean="0"/>
              <a:t>לחץ כדי לערוך סגנונות טקסט של תבנית בסיס</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a:xfrm>
            <a:off x="1435608" y="274320"/>
            <a:ext cx="7498080" cy="1143000"/>
          </a:xfrm>
        </p:spPr>
        <p:txBody>
          <a:bodyPr/>
          <a:lstStyle>
            <a:extLst/>
          </a:lstStyle>
          <a:p>
            <a:r>
              <a:rPr lang="he-IL" smtClean="0"/>
              <a:t>לחץ כדי לערוך סגנון כותרת של תבנית בסיס</a:t>
            </a:r>
            <a:endParaRPr lang="en-US"/>
          </a:p>
        </p:txBody>
      </p:sp>
      <p:sp>
        <p:nvSpPr>
          <p:cNvPr id="3" name="מציין מיקום תוכן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4" name="מציין מיקום תוכן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5" name="מציין מיקום של תאריך 4"/>
          <p:cNvSpPr>
            <a:spLocks noGrp="1"/>
          </p:cNvSpPr>
          <p:nvPr>
            <p:ph type="dt" sz="half" idx="10"/>
          </p:nvPr>
        </p:nvSpPr>
        <p:spPr>
          <a:xfrm>
            <a:off x="6384925" y="6305550"/>
            <a:ext cx="2133600" cy="476250"/>
          </a:xfrm>
          <a:prstGeom prst="rect">
            <a:avLst/>
          </a:prstGeom>
        </p:spPr>
        <p:txBody>
          <a:bodyPr/>
          <a:lstStyle>
            <a:lvl1pPr>
              <a:defRPr/>
            </a:lvl1pPr>
            <a:extLst/>
          </a:lstStyle>
          <a:p>
            <a:pPr>
              <a:defRPr/>
            </a:pPr>
            <a:fld id="{3D10D7ED-3EF8-47EB-9468-8C546BE256C0}" type="datetime3">
              <a:rPr lang="en-US" smtClean="0"/>
              <a:t>2 September 2018</a:t>
            </a:fld>
            <a:endParaRPr lang="he-IL"/>
          </a:p>
        </p:txBody>
      </p:sp>
      <p:sp>
        <p:nvSpPr>
          <p:cNvPr id="6" name="מציין מיקום של כותרת תחתונה 5"/>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he-IL"/>
          </a:p>
        </p:txBody>
      </p:sp>
      <p:sp>
        <p:nvSpPr>
          <p:cNvPr id="7" name="מציין מיקום של מספר שקופית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solidFill>
                  <a:schemeClr val="bg2">
                    <a:shade val="50000"/>
                    <a:satMod val="200000"/>
                  </a:schemeClr>
                </a:solidFill>
                <a:latin typeface="+mn-lt"/>
                <a:cs typeface="+mn-cs"/>
              </a:defRPr>
            </a:lvl1pPr>
            <a:extLst/>
          </a:lstStyle>
          <a:p>
            <a:pPr>
              <a:defRPr/>
            </a:pPr>
            <a:fld id="{028768DF-DC44-42D9-B095-B61DAD230D7B}" type="slidenum">
              <a:rPr lang="he-IL"/>
              <a:pPr>
                <a:defRPr/>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5160336"/>
            <a:ext cx="8229600" cy="1143000"/>
          </a:xfrm>
        </p:spPr>
        <p:txBody>
          <a:bodyPr/>
          <a:lstStyle>
            <a:lvl1pPr algn="ctr">
              <a:defRPr sz="4500" b="1" cap="none" baseline="0"/>
            </a:lvl1pPr>
            <a:extLst/>
          </a:lstStyle>
          <a:p>
            <a:r>
              <a:rPr lang="he-IL" smtClean="0"/>
              <a:t>לחץ כדי לערוך סגנון כותרת של תבנית בסיס</a:t>
            </a:r>
            <a:endParaRPr lang="en-US"/>
          </a:p>
        </p:txBody>
      </p:sp>
      <p:sp>
        <p:nvSpPr>
          <p:cNvPr id="3" name="מציין מיקום טקסט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he-IL" smtClean="0"/>
              <a:t>לחץ כדי לערוך סגנונות טקסט של תבנית בסיס</a:t>
            </a:r>
          </a:p>
        </p:txBody>
      </p:sp>
      <p:sp>
        <p:nvSpPr>
          <p:cNvPr id="4" name="מציין מיקום טקסט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he-IL" smtClean="0"/>
              <a:t>לחץ כדי לערוך סגנונות טקסט של תבנית בסיס</a:t>
            </a:r>
          </a:p>
        </p:txBody>
      </p:sp>
      <p:sp>
        <p:nvSpPr>
          <p:cNvPr id="5" name="מציין מיקום תוכן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6" name="מציין מיקום תוכן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
        <p:nvSpPr>
          <p:cNvPr id="7" name="מציין מיקום של תאריך 6"/>
          <p:cNvSpPr>
            <a:spLocks noGrp="1"/>
          </p:cNvSpPr>
          <p:nvPr>
            <p:ph type="dt" sz="half" idx="10"/>
          </p:nvPr>
        </p:nvSpPr>
        <p:spPr>
          <a:xfrm>
            <a:off x="6384925" y="6305550"/>
            <a:ext cx="2133600" cy="476250"/>
          </a:xfrm>
          <a:prstGeom prst="rect">
            <a:avLst/>
          </a:prstGeom>
        </p:spPr>
        <p:txBody>
          <a:bodyPr/>
          <a:lstStyle>
            <a:lvl1pPr>
              <a:defRPr/>
            </a:lvl1pPr>
            <a:extLst/>
          </a:lstStyle>
          <a:p>
            <a:pPr>
              <a:defRPr/>
            </a:pPr>
            <a:fld id="{37A7E77F-5E8A-4E41-A0B4-B3E91843100E}" type="datetime3">
              <a:rPr lang="en-US" smtClean="0"/>
              <a:t>2 September 2018</a:t>
            </a:fld>
            <a:endParaRPr lang="he-IL"/>
          </a:p>
        </p:txBody>
      </p:sp>
      <p:sp>
        <p:nvSpPr>
          <p:cNvPr id="8" name="מציין מיקום של כותרת תחתונה 7"/>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he-IL"/>
          </a:p>
        </p:txBody>
      </p:sp>
      <p:sp>
        <p:nvSpPr>
          <p:cNvPr id="9" name="מציין מיקום של מספר שקופית 8"/>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solidFill>
                  <a:schemeClr val="bg2">
                    <a:shade val="50000"/>
                    <a:satMod val="200000"/>
                  </a:schemeClr>
                </a:solidFill>
                <a:latin typeface="+mn-lt"/>
                <a:cs typeface="+mn-cs"/>
              </a:defRPr>
            </a:lvl1pPr>
            <a:extLst/>
          </a:lstStyle>
          <a:p>
            <a:pPr>
              <a:defRPr/>
            </a:pPr>
            <a:fld id="{DECF934E-5EA9-4951-8AB3-9BB0A9EC6C53}" type="slidenum">
              <a:rPr lang="he-IL"/>
              <a:pPr>
                <a:defRPr/>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a:xfrm>
            <a:off x="1435608" y="274320"/>
            <a:ext cx="7498080" cy="1143000"/>
          </a:xfrm>
        </p:spPr>
        <p:txBody>
          <a:bodyPr/>
          <a:lstStyle>
            <a:extLst/>
          </a:lstStyle>
          <a:p>
            <a:r>
              <a:rPr lang="he-IL" smtClean="0"/>
              <a:t>לחץ כדי לערוך סגנון כותרת של תבנית בסיס</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3" name="מלבן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he-IL" smtClean="0"/>
              <a:t>לחץ כדי לערוך סגנון כותרת של תבנית בסיס</a:t>
            </a:r>
            <a:endParaRPr lang="en-US"/>
          </a:p>
        </p:txBody>
      </p:sp>
      <p:sp>
        <p:nvSpPr>
          <p:cNvPr id="3" name="מציין מיקום טקסט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he-IL" smtClean="0"/>
              <a:t>לחץ כדי לערוך סגנונות טקסט של תבנית בסיס</a:t>
            </a:r>
          </a:p>
        </p:txBody>
      </p:sp>
      <p:sp>
        <p:nvSpPr>
          <p:cNvPr id="4" name="מציין מיקום תוכן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5" name="מלבן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algn="l" rtl="0" fontAlgn="auto">
              <a:lnSpc>
                <a:spcPts val="3000"/>
              </a:lnSpc>
              <a:spcBef>
                <a:spcPts val="600"/>
              </a:spcBef>
              <a:spcAft>
                <a:spcPts val="0"/>
              </a:spcAft>
              <a:buClr>
                <a:schemeClr val="accent1"/>
              </a:buClr>
              <a:buSzPct val="80000"/>
              <a:buFont typeface="Wingdings 2"/>
              <a:buNone/>
              <a:defRPr/>
            </a:pPr>
            <a:endParaRPr lang="en-US" sz="3200">
              <a:latin typeface="+mn-lt"/>
              <a:cs typeface="+mn-cs"/>
            </a:endParaRPr>
          </a:p>
        </p:txBody>
      </p:sp>
      <p:sp>
        <p:nvSpPr>
          <p:cNvPr id="6" name="תרשים זרימה: תהליך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תרשים זרימה: תהליך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כותרת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he-IL" smtClean="0"/>
              <a:t>לחץ כדי לערוך סגנון כותרת של תבנית בסיס</a:t>
            </a:r>
            <a:endParaRPr lang="en-US"/>
          </a:p>
        </p:txBody>
      </p:sp>
      <p:sp>
        <p:nvSpPr>
          <p:cNvPr id="3" name="מציין מיקום של תמונה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he-IL" noProof="0" smtClean="0"/>
              <a:t>לחץ על הסמל כדי להוסיף תמונה</a:t>
            </a:r>
            <a:endParaRPr lang="en-US" noProof="0" dirty="0"/>
          </a:p>
        </p:txBody>
      </p:sp>
      <p:sp>
        <p:nvSpPr>
          <p:cNvPr id="4" name="מציין מיקום טקסט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he-IL" smtClean="0"/>
              <a:t>לחץ כדי לערוך סגנונות טקסט של תבנית בסיס</a:t>
            </a:r>
          </a:p>
        </p:txBody>
      </p:sp>
      <p:sp>
        <p:nvSpPr>
          <p:cNvPr id="8" name="מציין מיקום של תאריך 4"/>
          <p:cNvSpPr>
            <a:spLocks noGrp="1"/>
          </p:cNvSpPr>
          <p:nvPr>
            <p:ph type="dt" sz="half" idx="10"/>
          </p:nvPr>
        </p:nvSpPr>
        <p:spPr>
          <a:xfrm>
            <a:off x="6384925" y="6305550"/>
            <a:ext cx="2133600" cy="476250"/>
          </a:xfrm>
          <a:prstGeom prst="rect">
            <a:avLst/>
          </a:prstGeom>
        </p:spPr>
        <p:txBody>
          <a:bodyPr/>
          <a:lstStyle>
            <a:lvl1pPr>
              <a:defRPr/>
            </a:lvl1pPr>
            <a:extLst/>
          </a:lstStyle>
          <a:p>
            <a:pPr>
              <a:defRPr/>
            </a:pPr>
            <a:fld id="{28133441-C404-4A9F-BA69-C1A2CEAA85D1}" type="datetime3">
              <a:rPr lang="en-US" smtClean="0"/>
              <a:t>2 September 2018</a:t>
            </a:fld>
            <a:endParaRPr lang="he-IL"/>
          </a:p>
        </p:txBody>
      </p:sp>
      <p:sp>
        <p:nvSpPr>
          <p:cNvPr id="9" name="מציין מיקום של כותרת תחתונה 5"/>
          <p:cNvSpPr>
            <a:spLocks noGrp="1"/>
          </p:cNvSpPr>
          <p:nvPr>
            <p:ph type="ftr" sz="quarter" idx="11"/>
          </p:nvPr>
        </p:nvSpPr>
        <p:spPr>
          <a:xfrm>
            <a:off x="5715000" y="6305550"/>
            <a:ext cx="2895600" cy="476250"/>
          </a:xfrm>
          <a:prstGeom prst="rect">
            <a:avLst/>
          </a:prstGeom>
        </p:spPr>
        <p:txBody>
          <a:bodyPr/>
          <a:lstStyle>
            <a:lvl1pPr>
              <a:defRPr/>
            </a:lvl1pPr>
            <a:extLst/>
          </a:lstStyle>
          <a:p>
            <a:pPr>
              <a:defRPr/>
            </a:pPr>
            <a:endParaRPr lang="he-IL"/>
          </a:p>
        </p:txBody>
      </p:sp>
      <p:sp>
        <p:nvSpPr>
          <p:cNvPr id="10" name="מציין מיקום של מספר שקופית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solidFill>
                  <a:schemeClr val="bg2">
                    <a:shade val="50000"/>
                    <a:satMod val="200000"/>
                  </a:schemeClr>
                </a:solidFill>
                <a:latin typeface="+mn-lt"/>
                <a:cs typeface="+mn-cs"/>
              </a:defRPr>
            </a:lvl1pPr>
            <a:extLst/>
          </a:lstStyle>
          <a:p>
            <a:pPr>
              <a:defRPr/>
            </a:pPr>
            <a:fld id="{6158E990-2651-4B81-9DED-9FA148D100A9}" type="slidenum">
              <a:rPr lang="he-IL"/>
              <a:pPr>
                <a:defRPr/>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עוגה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אליפסה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טבעת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מלבן 11"/>
          <p:cNvSpPr/>
          <p:nvPr userDrawn="1"/>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מציין מיקום של כותרת 4"/>
          <p:cNvSpPr>
            <a:spLocks noGrp="1"/>
          </p:cNvSpPr>
          <p:nvPr>
            <p:ph type="title"/>
          </p:nvPr>
        </p:nvSpPr>
        <p:spPr>
          <a:xfrm>
            <a:off x="1435100" y="274638"/>
            <a:ext cx="749935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he-IL" smtClean="0"/>
              <a:t>לחץ כדי לערוך סגנון כותרת של תבנית בסיס</a:t>
            </a:r>
          </a:p>
        </p:txBody>
      </p:sp>
      <p:sp>
        <p:nvSpPr>
          <p:cNvPr id="1033" name="מציין מיקום טקסט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p>
        </p:txBody>
      </p:sp>
      <p:sp>
        <p:nvSpPr>
          <p:cNvPr id="15" name="מלבן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hf hdr="0" ftr="0"/>
  <p:txStyles>
    <p:titleStyle>
      <a:lvl1pPr algn="l" rtl="1" fontAlgn="base">
        <a:spcBef>
          <a:spcPct val="0"/>
        </a:spcBef>
        <a:spcAft>
          <a:spcPct val="0"/>
        </a:spcAft>
        <a:defRPr sz="4300" kern="1200">
          <a:solidFill>
            <a:srgbClr val="1E2124"/>
          </a:solidFill>
          <a:effectLst>
            <a:outerShdw blurRad="50000" dist="30000" dir="5400000" algn="tl" rotWithShape="0">
              <a:srgbClr val="000000">
                <a:alpha val="30000"/>
              </a:srgbClr>
            </a:outerShdw>
          </a:effectLst>
          <a:latin typeface="+mj-lt"/>
          <a:ea typeface="+mj-ea"/>
          <a:cs typeface="+mj-cs"/>
        </a:defRPr>
      </a:lvl1pPr>
      <a:lvl2pPr algn="l" rtl="1" fontAlgn="base">
        <a:spcBef>
          <a:spcPct val="0"/>
        </a:spcBef>
        <a:spcAft>
          <a:spcPct val="0"/>
        </a:spcAft>
        <a:defRPr sz="4300">
          <a:solidFill>
            <a:srgbClr val="1E2124"/>
          </a:solidFill>
          <a:latin typeface="Gill Sans MT" pitchFamily="34" charset="0"/>
          <a:cs typeface="Arial" charset="0"/>
        </a:defRPr>
      </a:lvl2pPr>
      <a:lvl3pPr algn="l" rtl="1" fontAlgn="base">
        <a:spcBef>
          <a:spcPct val="0"/>
        </a:spcBef>
        <a:spcAft>
          <a:spcPct val="0"/>
        </a:spcAft>
        <a:defRPr sz="4300">
          <a:solidFill>
            <a:srgbClr val="1E2124"/>
          </a:solidFill>
          <a:latin typeface="Gill Sans MT" pitchFamily="34" charset="0"/>
          <a:cs typeface="Arial" charset="0"/>
        </a:defRPr>
      </a:lvl3pPr>
      <a:lvl4pPr algn="l" rtl="1" fontAlgn="base">
        <a:spcBef>
          <a:spcPct val="0"/>
        </a:spcBef>
        <a:spcAft>
          <a:spcPct val="0"/>
        </a:spcAft>
        <a:defRPr sz="4300">
          <a:solidFill>
            <a:srgbClr val="1E2124"/>
          </a:solidFill>
          <a:latin typeface="Gill Sans MT" pitchFamily="34" charset="0"/>
          <a:cs typeface="Arial" charset="0"/>
        </a:defRPr>
      </a:lvl4pPr>
      <a:lvl5pPr algn="l" rtl="1" fontAlgn="base">
        <a:spcBef>
          <a:spcPct val="0"/>
        </a:spcBef>
        <a:spcAft>
          <a:spcPct val="0"/>
        </a:spcAft>
        <a:defRPr sz="4300">
          <a:solidFill>
            <a:srgbClr val="1E2124"/>
          </a:solidFill>
          <a:latin typeface="Gill Sans MT" pitchFamily="34" charset="0"/>
          <a:cs typeface="Arial" charset="0"/>
        </a:defRPr>
      </a:lvl5pPr>
      <a:lvl6pPr marL="457200" algn="l" rtl="1" fontAlgn="base">
        <a:spcBef>
          <a:spcPct val="0"/>
        </a:spcBef>
        <a:spcAft>
          <a:spcPct val="0"/>
        </a:spcAft>
        <a:defRPr sz="4300">
          <a:solidFill>
            <a:srgbClr val="1E2124"/>
          </a:solidFill>
          <a:latin typeface="Gill Sans MT" pitchFamily="34" charset="0"/>
          <a:cs typeface="Arial" charset="0"/>
        </a:defRPr>
      </a:lvl6pPr>
      <a:lvl7pPr marL="914400" algn="l" rtl="1" fontAlgn="base">
        <a:spcBef>
          <a:spcPct val="0"/>
        </a:spcBef>
        <a:spcAft>
          <a:spcPct val="0"/>
        </a:spcAft>
        <a:defRPr sz="4300">
          <a:solidFill>
            <a:srgbClr val="1E2124"/>
          </a:solidFill>
          <a:latin typeface="Gill Sans MT" pitchFamily="34" charset="0"/>
          <a:cs typeface="Arial" charset="0"/>
        </a:defRPr>
      </a:lvl7pPr>
      <a:lvl8pPr marL="1371600" algn="l" rtl="1" fontAlgn="base">
        <a:spcBef>
          <a:spcPct val="0"/>
        </a:spcBef>
        <a:spcAft>
          <a:spcPct val="0"/>
        </a:spcAft>
        <a:defRPr sz="4300">
          <a:solidFill>
            <a:srgbClr val="1E2124"/>
          </a:solidFill>
          <a:latin typeface="Gill Sans MT" pitchFamily="34" charset="0"/>
          <a:cs typeface="Arial" charset="0"/>
        </a:defRPr>
      </a:lvl8pPr>
      <a:lvl9pPr marL="1828800" algn="l" rtl="1" fontAlgn="base">
        <a:spcBef>
          <a:spcPct val="0"/>
        </a:spcBef>
        <a:spcAft>
          <a:spcPct val="0"/>
        </a:spcAft>
        <a:defRPr sz="4300">
          <a:solidFill>
            <a:srgbClr val="1E2124"/>
          </a:solidFill>
          <a:latin typeface="Gill Sans MT" pitchFamily="34" charset="0"/>
          <a:cs typeface="Arial" charset="0"/>
        </a:defRPr>
      </a:lvl9pPr>
      <a:extLst/>
    </p:titleStyle>
    <p:bodyStyle>
      <a:lvl1pPr marL="365125" indent="-282575" algn="r" rtl="1" fontAlgn="base">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r" rtl="1" fontAlgn="base">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r" rtl="1"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r" rtl="1" fontAlgn="base">
        <a:spcBef>
          <a:spcPct val="20000"/>
        </a:spcBef>
        <a:spcAft>
          <a:spcPct val="0"/>
        </a:spcAft>
        <a:buClr>
          <a:srgbClr val="7A6A60"/>
        </a:buClr>
        <a:buFont typeface="Wingdings 2" pitchFamily="18" charset="2"/>
        <a:buChar char=""/>
        <a:defRPr sz="2000" kern="1200">
          <a:solidFill>
            <a:schemeClr val="tx1"/>
          </a:solidFill>
          <a:latin typeface="+mn-lt"/>
          <a:ea typeface="+mn-ea"/>
          <a:cs typeface="+mn-cs"/>
        </a:defRPr>
      </a:lvl4pPr>
      <a:lvl5pPr marL="1296988" indent="-182563" algn="r" rtl="1" fontAlgn="base">
        <a:spcBef>
          <a:spcPct val="20000"/>
        </a:spcBef>
        <a:spcAft>
          <a:spcPct val="0"/>
        </a:spcAft>
        <a:buClr>
          <a:srgbClr val="B4936D"/>
        </a:buClr>
        <a:buFont typeface="Wingdings 2" pitchFamily="18" charset="2"/>
        <a:buChar char=""/>
        <a:defRPr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5"/>
          <p:cNvSpPr>
            <a:spLocks noGrp="1" noChangeArrowheads="1"/>
          </p:cNvSpPr>
          <p:nvPr>
            <p:ph type="ctrTitle" idx="4294967295"/>
          </p:nvPr>
        </p:nvSpPr>
        <p:spPr bwMode="auto">
          <a:xfrm>
            <a:off x="2268538" y="1552499"/>
            <a:ext cx="4464050" cy="797078"/>
          </a:xfrm>
          <a:ln w="12700" cap="sq">
            <a:miter lim="800000"/>
            <a:headEnd type="none" w="sm" len="sm"/>
            <a:tailEnd type="none" w="sm" len="sm"/>
          </a:ln>
        </p:spPr>
        <p:txBody>
          <a:bodyPr>
            <a:spAutoFit/>
          </a:bodyPr>
          <a:lstStyle/>
          <a:p>
            <a:pPr algn="ctr" rtl="0" eaLnBrk="0" fontAlgn="auto" hangingPunct="0">
              <a:lnSpc>
                <a:spcPct val="120000"/>
              </a:lnSpc>
              <a:spcAft>
                <a:spcPts val="0"/>
              </a:spcAft>
              <a:defRPr/>
            </a:pPr>
            <a:r>
              <a:rPr lang="en-US" sz="2000" b="1" dirty="0">
                <a:solidFill>
                  <a:schemeClr val="accent2">
                    <a:lumMod val="50000"/>
                  </a:schemeClr>
                </a:solidFill>
                <a:latin typeface="Arial" charset="0"/>
                <a:cs typeface="Arial" charset="0"/>
              </a:rPr>
              <a:t>Educating Pre-Service Teachers in Metacognitive Activities</a:t>
            </a:r>
          </a:p>
        </p:txBody>
      </p:sp>
      <p:sp>
        <p:nvSpPr>
          <p:cNvPr id="15362" name="Rectangle 5"/>
          <p:cNvSpPr>
            <a:spLocks noChangeArrowheads="1"/>
          </p:cNvSpPr>
          <p:nvPr/>
        </p:nvSpPr>
        <p:spPr bwMode="auto">
          <a:xfrm>
            <a:off x="660400" y="3573463"/>
            <a:ext cx="7966075" cy="900112"/>
          </a:xfrm>
          <a:prstGeom prst="rect">
            <a:avLst/>
          </a:prstGeom>
          <a:noFill/>
          <a:ln w="9525">
            <a:noFill/>
            <a:miter lim="800000"/>
            <a:headEnd/>
            <a:tailEnd/>
          </a:ln>
        </p:spPr>
        <p:txBody>
          <a:bodyPr lIns="92075" tIns="46038" rIns="92075" bIns="46038"/>
          <a:lstStyle/>
          <a:p>
            <a:pPr algn="ctr" rtl="0" eaLnBrk="0" hangingPunct="0">
              <a:lnSpc>
                <a:spcPct val="120000"/>
              </a:lnSpc>
              <a:buClr>
                <a:schemeClr val="accent2"/>
              </a:buClr>
              <a:buSzPct val="80000"/>
              <a:buFont typeface="Wingdings" pitchFamily="2" charset="2"/>
              <a:buNone/>
            </a:pPr>
            <a:r>
              <a:rPr kumimoji="1" lang="en-US" sz="1400" b="1">
                <a:solidFill>
                  <a:srgbClr val="002060"/>
                </a:solidFill>
                <a:latin typeface="Times New Roman" pitchFamily="18" charset="0"/>
              </a:rPr>
              <a:t/>
            </a:r>
            <a:br>
              <a:rPr kumimoji="1" lang="en-US" sz="1400" b="1">
                <a:solidFill>
                  <a:srgbClr val="002060"/>
                </a:solidFill>
                <a:latin typeface="Times New Roman" pitchFamily="18" charset="0"/>
              </a:rPr>
            </a:br>
            <a:endParaRPr kumimoji="1" lang="en-US" sz="1400" b="1">
              <a:solidFill>
                <a:srgbClr val="002060"/>
              </a:solidFill>
              <a:latin typeface="Times New Roman" pitchFamily="18" charset="0"/>
            </a:endParaRPr>
          </a:p>
        </p:txBody>
      </p:sp>
      <p:sp>
        <p:nvSpPr>
          <p:cNvPr id="6" name="Rectangle 5"/>
          <p:cNvSpPr>
            <a:spLocks noChangeArrowheads="1"/>
          </p:cNvSpPr>
          <p:nvPr/>
        </p:nvSpPr>
        <p:spPr bwMode="auto">
          <a:xfrm>
            <a:off x="971600" y="3141662"/>
            <a:ext cx="7672388" cy="881857"/>
          </a:xfrm>
          <a:prstGeom prst="rect">
            <a:avLst/>
          </a:prstGeom>
          <a:noFill/>
          <a:ln>
            <a:noFill/>
          </a:ln>
          <a:extLst/>
        </p:spPr>
        <p:txBody>
          <a:bodyPr lIns="92075" tIns="46038" rIns="92075" bIns="46038"/>
          <a:lstStyle/>
          <a:p>
            <a:pPr algn="ctr" defTabSz="777875" rtl="0" eaLnBrk="0" fontAlgn="auto" hangingPunct="0">
              <a:lnSpc>
                <a:spcPct val="120000"/>
              </a:lnSpc>
              <a:spcBef>
                <a:spcPts val="0"/>
              </a:spcBef>
              <a:spcAft>
                <a:spcPts val="0"/>
              </a:spcAft>
              <a:buClr>
                <a:schemeClr val="accent2"/>
              </a:buClr>
              <a:buSzPct val="80000"/>
              <a:defRPr/>
            </a:pPr>
            <a:r>
              <a:rPr kumimoji="1" lang="en-US" sz="1400" b="1" dirty="0" err="1">
                <a:solidFill>
                  <a:schemeClr val="bg2">
                    <a:lumMod val="50000"/>
                  </a:schemeClr>
                </a:solidFill>
                <a:latin typeface="Times New Roman" pitchFamily="18" charset="0"/>
              </a:rPr>
              <a:t>Nimer</a:t>
            </a:r>
            <a:r>
              <a:rPr kumimoji="1" lang="en-US" sz="1400" b="1" dirty="0">
                <a:solidFill>
                  <a:schemeClr val="bg2">
                    <a:lumMod val="50000"/>
                  </a:schemeClr>
                </a:solidFill>
                <a:latin typeface="Times New Roman" pitchFamily="18" charset="0"/>
              </a:rPr>
              <a:t> </a:t>
            </a:r>
            <a:r>
              <a:rPr kumimoji="1" lang="en-US" sz="1400" b="1" dirty="0" smtClean="0">
                <a:solidFill>
                  <a:schemeClr val="bg2">
                    <a:lumMod val="50000"/>
                  </a:schemeClr>
                </a:solidFill>
                <a:latin typeface="Times New Roman" pitchFamily="18" charset="0"/>
              </a:rPr>
              <a:t>Baya'a</a:t>
            </a:r>
            <a:r>
              <a:rPr kumimoji="1" lang="en-US" sz="1400" b="1" baseline="30000" dirty="0" smtClean="0">
                <a:solidFill>
                  <a:schemeClr val="bg2">
                    <a:lumMod val="50000"/>
                  </a:schemeClr>
                </a:solidFill>
                <a:latin typeface="Times New Roman" pitchFamily="18" charset="0"/>
              </a:rPr>
              <a:t>1	</a:t>
            </a:r>
            <a:r>
              <a:rPr kumimoji="1" lang="en-US" sz="1400" b="1" dirty="0" err="1" smtClean="0">
                <a:solidFill>
                  <a:schemeClr val="bg2">
                    <a:lumMod val="50000"/>
                  </a:schemeClr>
                </a:solidFill>
                <a:latin typeface="Times New Roman" pitchFamily="18" charset="0"/>
                <a:cs typeface="+mn-cs"/>
              </a:rPr>
              <a:t>Wajeeh</a:t>
            </a:r>
            <a:r>
              <a:rPr kumimoji="1" lang="en-US" sz="1400" b="1" dirty="0" smtClean="0">
                <a:solidFill>
                  <a:schemeClr val="bg2">
                    <a:lumMod val="50000"/>
                  </a:schemeClr>
                </a:solidFill>
                <a:latin typeface="Times New Roman" pitchFamily="18" charset="0"/>
                <a:cs typeface="+mn-cs"/>
              </a:rPr>
              <a:t> Daher</a:t>
            </a:r>
            <a:r>
              <a:rPr kumimoji="1" lang="en-US" sz="1400" b="1" baseline="30000" dirty="0" smtClean="0">
                <a:solidFill>
                  <a:schemeClr val="bg2">
                    <a:lumMod val="50000"/>
                  </a:schemeClr>
                </a:solidFill>
                <a:latin typeface="Times New Roman" pitchFamily="18" charset="0"/>
                <a:cs typeface="+mn-cs"/>
              </a:rPr>
              <a:t>1,2</a:t>
            </a:r>
            <a:r>
              <a:rPr kumimoji="1" lang="en-US" sz="1400" b="1" dirty="0" smtClean="0">
                <a:solidFill>
                  <a:schemeClr val="bg2">
                    <a:lumMod val="50000"/>
                  </a:schemeClr>
                </a:solidFill>
                <a:latin typeface="Times New Roman" pitchFamily="18" charset="0"/>
                <a:cs typeface="+mn-cs"/>
              </a:rPr>
              <a:t>	 </a:t>
            </a:r>
            <a:r>
              <a:rPr kumimoji="1" lang="en-US" sz="1400" b="1" dirty="0" err="1" smtClean="0">
                <a:solidFill>
                  <a:schemeClr val="bg2">
                    <a:lumMod val="50000"/>
                  </a:schemeClr>
                </a:solidFill>
                <a:latin typeface="Times New Roman" pitchFamily="18" charset="0"/>
                <a:cs typeface="+mn-cs"/>
              </a:rPr>
              <a:t>Otman</a:t>
            </a:r>
            <a:r>
              <a:rPr kumimoji="1" lang="en-US" sz="1400" b="1" dirty="0" smtClean="0">
                <a:solidFill>
                  <a:schemeClr val="bg2">
                    <a:lumMod val="50000"/>
                  </a:schemeClr>
                </a:solidFill>
                <a:latin typeface="Times New Roman" pitchFamily="18" charset="0"/>
                <a:cs typeface="+mn-cs"/>
              </a:rPr>
              <a:t> Jaber</a:t>
            </a:r>
            <a:r>
              <a:rPr kumimoji="1" lang="en-US" sz="1400" b="1" baseline="30000" dirty="0">
                <a:solidFill>
                  <a:schemeClr val="bg2">
                    <a:lumMod val="50000"/>
                  </a:schemeClr>
                </a:solidFill>
                <a:latin typeface="Times New Roman" pitchFamily="18" charset="0"/>
              </a:rPr>
              <a:t>1</a:t>
            </a:r>
            <a:r>
              <a:rPr kumimoji="1" lang="en-US" sz="1400" b="1" dirty="0" smtClean="0">
                <a:solidFill>
                  <a:schemeClr val="bg2">
                    <a:lumMod val="50000"/>
                  </a:schemeClr>
                </a:solidFill>
                <a:latin typeface="Times New Roman" pitchFamily="18" charset="0"/>
                <a:cs typeface="+mn-cs"/>
              </a:rPr>
              <a:t>          </a:t>
            </a:r>
            <a:r>
              <a:rPr kumimoji="1" lang="en-US" sz="1400" b="1" dirty="0" err="1" smtClean="0">
                <a:solidFill>
                  <a:schemeClr val="bg2">
                    <a:lumMod val="50000"/>
                  </a:schemeClr>
                </a:solidFill>
                <a:latin typeface="Times New Roman" pitchFamily="18" charset="0"/>
                <a:cs typeface="+mn-cs"/>
              </a:rPr>
              <a:t>Ahlam</a:t>
            </a:r>
            <a:r>
              <a:rPr kumimoji="1" lang="en-US" sz="1400" b="1" dirty="0" smtClean="0">
                <a:solidFill>
                  <a:schemeClr val="bg2">
                    <a:lumMod val="50000"/>
                  </a:schemeClr>
                </a:solidFill>
                <a:latin typeface="Times New Roman" pitchFamily="18" charset="0"/>
                <a:cs typeface="+mn-cs"/>
              </a:rPr>
              <a:t> Anabousy</a:t>
            </a:r>
            <a:r>
              <a:rPr kumimoji="1" lang="en-US" sz="1400" b="1" baseline="30000" dirty="0" smtClean="0">
                <a:solidFill>
                  <a:schemeClr val="bg2">
                    <a:lumMod val="50000"/>
                  </a:schemeClr>
                </a:solidFill>
                <a:latin typeface="Times New Roman" pitchFamily="18" charset="0"/>
                <a:cs typeface="+mn-cs"/>
              </a:rPr>
              <a:t>1</a:t>
            </a:r>
            <a:endParaRPr kumimoji="1" lang="en-US" sz="1400" b="1" baseline="30000" dirty="0">
              <a:solidFill>
                <a:schemeClr val="bg2">
                  <a:lumMod val="50000"/>
                </a:schemeClr>
              </a:solidFill>
              <a:latin typeface="Times New Roman" pitchFamily="18" charset="0"/>
              <a:cs typeface="+mn-cs"/>
            </a:endParaRPr>
          </a:p>
          <a:p>
            <a:pPr algn="ctr" rtl="0" eaLnBrk="0" fontAlgn="auto" hangingPunct="0">
              <a:lnSpc>
                <a:spcPct val="120000"/>
              </a:lnSpc>
              <a:spcBef>
                <a:spcPts val="0"/>
              </a:spcBef>
              <a:spcAft>
                <a:spcPts val="0"/>
              </a:spcAft>
              <a:buClr>
                <a:schemeClr val="accent2"/>
              </a:buClr>
              <a:buSzPct val="80000"/>
              <a:defRPr/>
            </a:pPr>
            <a:r>
              <a:rPr kumimoji="1" lang="en-US" sz="1200" b="1" dirty="0" smtClean="0">
                <a:solidFill>
                  <a:schemeClr val="bg2">
                    <a:lumMod val="75000"/>
                  </a:schemeClr>
                </a:solidFill>
                <a:latin typeface="Times New Roman" pitchFamily="18" charset="0"/>
                <a:cs typeface="+mn-cs"/>
              </a:rPr>
              <a:t>1- </a:t>
            </a:r>
            <a:r>
              <a:rPr kumimoji="1" lang="en-US" sz="1200" b="1" dirty="0">
                <a:solidFill>
                  <a:schemeClr val="bg2">
                    <a:lumMod val="75000"/>
                  </a:schemeClr>
                </a:solidFill>
                <a:latin typeface="Times New Roman" pitchFamily="18" charset="0"/>
                <a:cs typeface="+mn-cs"/>
              </a:rPr>
              <a:t>Al-</a:t>
            </a:r>
            <a:r>
              <a:rPr kumimoji="1" lang="en-US" sz="1200" b="1" dirty="0" err="1">
                <a:solidFill>
                  <a:schemeClr val="bg2">
                    <a:lumMod val="75000"/>
                  </a:schemeClr>
                </a:solidFill>
                <a:latin typeface="Times New Roman" pitchFamily="18" charset="0"/>
                <a:cs typeface="+mn-cs"/>
              </a:rPr>
              <a:t>Qasemi</a:t>
            </a:r>
            <a:r>
              <a:rPr kumimoji="1" lang="en-US" sz="1200" b="1" dirty="0">
                <a:solidFill>
                  <a:schemeClr val="bg2">
                    <a:lumMod val="75000"/>
                  </a:schemeClr>
                </a:solidFill>
                <a:latin typeface="Times New Roman" pitchFamily="18" charset="0"/>
                <a:cs typeface="+mn-cs"/>
              </a:rPr>
              <a:t> Academic College of Education, </a:t>
            </a:r>
            <a:r>
              <a:rPr kumimoji="1" lang="en-US" sz="1200" b="1" dirty="0" err="1">
                <a:solidFill>
                  <a:schemeClr val="bg2">
                    <a:lumMod val="75000"/>
                  </a:schemeClr>
                </a:solidFill>
                <a:latin typeface="Times New Roman" pitchFamily="18" charset="0"/>
                <a:cs typeface="+mn-cs"/>
              </a:rPr>
              <a:t>Baqa</a:t>
            </a:r>
            <a:r>
              <a:rPr kumimoji="1" lang="en-US" sz="1200" b="1" dirty="0">
                <a:solidFill>
                  <a:schemeClr val="bg2">
                    <a:lumMod val="75000"/>
                  </a:schemeClr>
                </a:solidFill>
                <a:latin typeface="Times New Roman" pitchFamily="18" charset="0"/>
                <a:cs typeface="+mn-cs"/>
              </a:rPr>
              <a:t>-El-</a:t>
            </a:r>
            <a:r>
              <a:rPr kumimoji="1" lang="en-US" sz="1200" b="1" dirty="0" err="1">
                <a:solidFill>
                  <a:schemeClr val="bg2">
                    <a:lumMod val="75000"/>
                  </a:schemeClr>
                </a:solidFill>
                <a:latin typeface="Times New Roman" pitchFamily="18" charset="0"/>
                <a:cs typeface="+mn-cs"/>
              </a:rPr>
              <a:t>Gharbia</a:t>
            </a:r>
            <a:r>
              <a:rPr kumimoji="1" lang="en-US" sz="1200" b="1" dirty="0">
                <a:solidFill>
                  <a:schemeClr val="bg2">
                    <a:lumMod val="75000"/>
                  </a:schemeClr>
                </a:solidFill>
                <a:latin typeface="Times New Roman" pitchFamily="18" charset="0"/>
                <a:cs typeface="+mn-cs"/>
              </a:rPr>
              <a:t>, </a:t>
            </a:r>
            <a:r>
              <a:rPr kumimoji="1" lang="en-US" sz="1200" b="1" dirty="0" smtClean="0">
                <a:solidFill>
                  <a:schemeClr val="bg2">
                    <a:lumMod val="75000"/>
                  </a:schemeClr>
                </a:solidFill>
                <a:latin typeface="Times New Roman" pitchFamily="18" charset="0"/>
                <a:cs typeface="+mn-cs"/>
              </a:rPr>
              <a:t>Israel</a:t>
            </a:r>
          </a:p>
          <a:p>
            <a:pPr algn="ctr" rtl="0" eaLnBrk="0" fontAlgn="auto" hangingPunct="0">
              <a:lnSpc>
                <a:spcPct val="120000"/>
              </a:lnSpc>
              <a:spcBef>
                <a:spcPts val="0"/>
              </a:spcBef>
              <a:spcAft>
                <a:spcPts val="0"/>
              </a:spcAft>
              <a:buClr>
                <a:schemeClr val="accent2"/>
              </a:buClr>
              <a:buSzPct val="80000"/>
              <a:defRPr/>
            </a:pPr>
            <a:r>
              <a:rPr kumimoji="1" lang="en-US" sz="1200" b="1" dirty="0" smtClean="0">
                <a:solidFill>
                  <a:schemeClr val="bg2">
                    <a:lumMod val="75000"/>
                  </a:schemeClr>
                </a:solidFill>
                <a:latin typeface="Times New Roman" pitchFamily="18" charset="0"/>
                <a:cs typeface="+mn-cs"/>
              </a:rPr>
              <a:t>2- </a:t>
            </a:r>
            <a:r>
              <a:rPr kumimoji="1" lang="en-US" sz="1200" b="1" dirty="0">
                <a:solidFill>
                  <a:schemeClr val="bg2">
                    <a:lumMod val="75000"/>
                  </a:schemeClr>
                </a:solidFill>
                <a:latin typeface="Times New Roman" pitchFamily="18" charset="0"/>
                <a:cs typeface="+mn-cs"/>
              </a:rPr>
              <a:t>An-</a:t>
            </a:r>
            <a:r>
              <a:rPr kumimoji="1" lang="en-US" sz="1200" b="1" dirty="0" err="1">
                <a:solidFill>
                  <a:schemeClr val="bg2">
                    <a:lumMod val="75000"/>
                  </a:schemeClr>
                </a:solidFill>
                <a:latin typeface="Times New Roman" pitchFamily="18" charset="0"/>
                <a:cs typeface="+mn-cs"/>
              </a:rPr>
              <a:t>Najah</a:t>
            </a:r>
            <a:r>
              <a:rPr kumimoji="1" lang="en-US" sz="1200" b="1" dirty="0">
                <a:solidFill>
                  <a:schemeClr val="bg2">
                    <a:lumMod val="75000"/>
                  </a:schemeClr>
                </a:solidFill>
                <a:latin typeface="Times New Roman" pitchFamily="18" charset="0"/>
                <a:cs typeface="+mn-cs"/>
              </a:rPr>
              <a:t> National University, Nablus, </a:t>
            </a:r>
            <a:r>
              <a:rPr kumimoji="1" lang="en-US" sz="1200" b="1" dirty="0" smtClean="0">
                <a:solidFill>
                  <a:schemeClr val="bg2">
                    <a:lumMod val="75000"/>
                  </a:schemeClr>
                </a:solidFill>
                <a:latin typeface="Times New Roman" pitchFamily="18" charset="0"/>
                <a:cs typeface="+mn-cs"/>
              </a:rPr>
              <a:t>Palestine</a:t>
            </a:r>
            <a:endParaRPr kumimoji="1" lang="en-US" sz="1400" b="1" dirty="0" smtClean="0">
              <a:solidFill>
                <a:schemeClr val="bg2">
                  <a:lumMod val="50000"/>
                </a:schemeClr>
              </a:solidFill>
              <a:latin typeface="Times New Roman" pitchFamily="18" charset="0"/>
              <a:cs typeface="+mn-cs"/>
            </a:endParaRPr>
          </a:p>
        </p:txBody>
      </p:sp>
      <p:sp>
        <p:nvSpPr>
          <p:cNvPr id="8" name="Rectangle 8"/>
          <p:cNvSpPr>
            <a:spLocks noChangeArrowheads="1"/>
          </p:cNvSpPr>
          <p:nvPr/>
        </p:nvSpPr>
        <p:spPr bwMode="auto">
          <a:xfrm>
            <a:off x="1115617" y="4941888"/>
            <a:ext cx="7416824" cy="1150937"/>
          </a:xfrm>
          <a:prstGeom prst="rect">
            <a:avLst/>
          </a:prstGeom>
          <a:noFill/>
          <a:ln w="9525" algn="ctr">
            <a:noFill/>
            <a:miter lim="800000"/>
            <a:headEnd/>
            <a:tailEnd/>
          </a:ln>
        </p:spPr>
        <p:txBody>
          <a:bodyPr lIns="92075" tIns="46038" rIns="92075" bIns="46038"/>
          <a:lstStyle/>
          <a:p>
            <a:pPr algn="ctr" rtl="0" eaLnBrk="0" fontAlgn="auto" hangingPunct="0">
              <a:lnSpc>
                <a:spcPct val="120000"/>
              </a:lnSpc>
              <a:spcBef>
                <a:spcPts val="0"/>
              </a:spcBef>
              <a:spcAft>
                <a:spcPts val="0"/>
              </a:spcAft>
              <a:buClr>
                <a:schemeClr val="accent2"/>
              </a:buClr>
              <a:buSzPct val="80000"/>
              <a:buFont typeface="Wingdings" pitchFamily="2" charset="2"/>
              <a:buNone/>
              <a:defRPr/>
            </a:pPr>
            <a:r>
              <a:rPr kumimoji="1" lang="en-US" sz="1600" b="1" dirty="0" smtClean="0">
                <a:solidFill>
                  <a:schemeClr val="bg2">
                    <a:lumMod val="50000"/>
                  </a:schemeClr>
                </a:solidFill>
                <a:latin typeface="Times New Roman" pitchFamily="18" charset="0"/>
              </a:rPr>
              <a:t>ERME 2018</a:t>
            </a:r>
            <a:endParaRPr kumimoji="1" lang="en-US" sz="1500" b="1" dirty="0" smtClean="0">
              <a:solidFill>
                <a:schemeClr val="bg2">
                  <a:lumMod val="75000"/>
                </a:schemeClr>
              </a:solidFill>
              <a:latin typeface="Times New Roman" pitchFamily="18" charset="0"/>
            </a:endParaRPr>
          </a:p>
          <a:p>
            <a:pPr algn="ctr" rtl="0" eaLnBrk="0" fontAlgn="auto" hangingPunct="0">
              <a:lnSpc>
                <a:spcPct val="120000"/>
              </a:lnSpc>
              <a:spcBef>
                <a:spcPts val="0"/>
              </a:spcBef>
              <a:spcAft>
                <a:spcPts val="0"/>
              </a:spcAft>
              <a:buClr>
                <a:schemeClr val="accent2"/>
              </a:buClr>
              <a:buSzPct val="80000"/>
              <a:buFont typeface="Wingdings" pitchFamily="2" charset="2"/>
              <a:buNone/>
              <a:defRPr/>
            </a:pPr>
            <a:r>
              <a:rPr kumimoji="1" lang="en-US" sz="1500" b="1" dirty="0">
                <a:solidFill>
                  <a:schemeClr val="bg2">
                    <a:lumMod val="75000"/>
                  </a:schemeClr>
                </a:solidFill>
                <a:latin typeface="Times New Roman" pitchFamily="18" charset="0"/>
              </a:rPr>
              <a:t>F</a:t>
            </a:r>
            <a:r>
              <a:rPr kumimoji="1" lang="en-US" sz="1500" b="1" dirty="0" smtClean="0">
                <a:solidFill>
                  <a:schemeClr val="bg2">
                    <a:lumMod val="75000"/>
                  </a:schemeClr>
                </a:solidFill>
                <a:latin typeface="Times New Roman" pitchFamily="18" charset="0"/>
              </a:rPr>
              <a:t>ifth European Society for Research in Mathematics Education Topic Conference on</a:t>
            </a:r>
            <a:br>
              <a:rPr kumimoji="1" lang="en-US" sz="1500" b="1" dirty="0" smtClean="0">
                <a:solidFill>
                  <a:schemeClr val="bg2">
                    <a:lumMod val="75000"/>
                  </a:schemeClr>
                </a:solidFill>
                <a:latin typeface="Times New Roman" pitchFamily="18" charset="0"/>
              </a:rPr>
            </a:br>
            <a:r>
              <a:rPr kumimoji="1" lang="en-US" sz="1500" b="1" dirty="0" smtClean="0">
                <a:solidFill>
                  <a:srgbClr val="00B050"/>
                </a:solidFill>
                <a:latin typeface="Times New Roman" pitchFamily="18" charset="0"/>
              </a:rPr>
              <a:t>Mathematics Education in the Digital Age (MEDA)</a:t>
            </a:r>
          </a:p>
          <a:p>
            <a:pPr algn="ctr" rtl="0" eaLnBrk="0" fontAlgn="auto" hangingPunct="0">
              <a:lnSpc>
                <a:spcPct val="120000"/>
              </a:lnSpc>
              <a:spcBef>
                <a:spcPts val="0"/>
              </a:spcBef>
              <a:spcAft>
                <a:spcPts val="0"/>
              </a:spcAft>
              <a:buClr>
                <a:schemeClr val="accent2"/>
              </a:buClr>
              <a:buSzPct val="80000"/>
              <a:buFont typeface="Wingdings" pitchFamily="2" charset="2"/>
              <a:buNone/>
              <a:defRPr/>
            </a:pPr>
            <a:r>
              <a:rPr kumimoji="1" lang="en-US" sz="1600" b="1" dirty="0" smtClean="0">
                <a:solidFill>
                  <a:srgbClr val="1C1351"/>
                </a:solidFill>
                <a:effectLst>
                  <a:outerShdw blurRad="38100" dist="38100" dir="2700000" algn="tl">
                    <a:srgbClr val="000000">
                      <a:alpha val="43137"/>
                    </a:srgbClr>
                  </a:outerShdw>
                </a:effectLst>
                <a:latin typeface="Times New Roman" pitchFamily="18" charset="0"/>
              </a:rPr>
              <a:t/>
            </a:r>
            <a:br>
              <a:rPr kumimoji="1" lang="en-US" sz="1600" b="1" dirty="0" smtClean="0">
                <a:solidFill>
                  <a:srgbClr val="1C1351"/>
                </a:solidFill>
                <a:effectLst>
                  <a:outerShdw blurRad="38100" dist="38100" dir="2700000" algn="tl">
                    <a:srgbClr val="000000">
                      <a:alpha val="43137"/>
                    </a:srgbClr>
                  </a:outerShdw>
                </a:effectLst>
                <a:latin typeface="Times New Roman" pitchFamily="18" charset="0"/>
              </a:rPr>
            </a:br>
            <a:r>
              <a:rPr kumimoji="1" lang="en-US" sz="1300" b="1" dirty="0" smtClean="0">
                <a:solidFill>
                  <a:schemeClr val="accent6">
                    <a:lumMod val="75000"/>
                  </a:schemeClr>
                </a:solidFill>
                <a:latin typeface="Times New Roman" pitchFamily="18" charset="0"/>
              </a:rPr>
              <a:t>September 5 – 7, 2018 - Copenhagen, Denmark</a:t>
            </a:r>
          </a:p>
          <a:p>
            <a:pPr algn="ctr" rtl="0" eaLnBrk="0" fontAlgn="auto" hangingPunct="0">
              <a:lnSpc>
                <a:spcPct val="120000"/>
              </a:lnSpc>
              <a:spcBef>
                <a:spcPts val="0"/>
              </a:spcBef>
              <a:spcAft>
                <a:spcPts val="0"/>
              </a:spcAft>
              <a:buClr>
                <a:schemeClr val="accent2"/>
              </a:buClr>
              <a:buSzPct val="80000"/>
              <a:buFont typeface="Wingdings" pitchFamily="2" charset="2"/>
              <a:buNone/>
              <a:defRPr/>
            </a:pPr>
            <a:endParaRPr kumimoji="1" lang="en-US" sz="1500" b="1" dirty="0">
              <a:solidFill>
                <a:srgbClr val="30218B"/>
              </a:solidFill>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Appendix</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497763" cy="4800600"/>
          </a:xfrm>
        </p:spPr>
        <p:txBody>
          <a:bodyPr/>
          <a:lstStyle/>
          <a:p>
            <a:pPr marL="360000" lvl="1" indent="-288000">
              <a:lnSpc>
                <a:spcPts val="3000"/>
              </a:lnSpc>
              <a:spcBef>
                <a:spcPts val="600"/>
              </a:spcBef>
              <a:buSzPct val="80000"/>
              <a:buFont typeface="Wingdings 2" pitchFamily="18" charset="2"/>
              <a:buChar char=""/>
              <a:defRPr/>
            </a:pPr>
            <a:r>
              <a:rPr lang="en-GB" sz="2000" dirty="0" smtClean="0"/>
              <a:t>In one example, they were </a:t>
            </a:r>
            <a:r>
              <a:rPr lang="en-GB" sz="2000" dirty="0"/>
              <a:t>given an authentic problem </a:t>
            </a:r>
            <a:r>
              <a:rPr lang="en-GB" sz="2000" dirty="0">
                <a:solidFill>
                  <a:srgbClr val="C00000"/>
                </a:solidFill>
              </a:rPr>
              <a:t>about a computer engineer from a village in the suburbs who was hired to work for a Hi-tech company in the city</a:t>
            </a:r>
            <a:r>
              <a:rPr lang="en-GB" sz="2000" dirty="0"/>
              <a:t>. The participating pre-service teachers were requested to </a:t>
            </a:r>
            <a:r>
              <a:rPr lang="en-GB" sz="2000" dirty="0">
                <a:solidFill>
                  <a:srgbClr val="008E40"/>
                </a:solidFill>
              </a:rPr>
              <a:t>help the engineer find the most efficient way to get to work</a:t>
            </a:r>
            <a:r>
              <a:rPr lang="en-GB" sz="2000" dirty="0" smtClean="0"/>
              <a:t>.</a:t>
            </a:r>
          </a:p>
          <a:p>
            <a:pPr marL="360000" lvl="1" indent="-288000">
              <a:lnSpc>
                <a:spcPts val="3000"/>
              </a:lnSpc>
              <a:spcBef>
                <a:spcPts val="600"/>
              </a:spcBef>
              <a:buSzPct val="80000"/>
              <a:buFont typeface="Wingdings 2" pitchFamily="18" charset="2"/>
              <a:buChar char=""/>
              <a:defRPr/>
            </a:pPr>
            <a:r>
              <a:rPr lang="en-GB" sz="2000" dirty="0"/>
              <a:t>They suggested a plan that demonstrated their awareness of the metacognitive </a:t>
            </a:r>
            <a:r>
              <a:rPr lang="en-GB" sz="2000" dirty="0" smtClean="0"/>
              <a:t>processes.</a:t>
            </a:r>
            <a:endParaRPr lang="en-US" sz="2000" dirty="0"/>
          </a:p>
        </p:txBody>
      </p:sp>
    </p:spTree>
    <p:extLst>
      <p:ext uri="{BB962C8B-B14F-4D97-AF65-F5344CB8AC3E}">
        <p14:creationId xmlns:p14="http://schemas.microsoft.com/office/powerpoint/2010/main" val="3010208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Appendix</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497763" cy="4800600"/>
          </a:xfrm>
        </p:spPr>
        <p:txBody>
          <a:bodyPr/>
          <a:lstStyle/>
          <a:p>
            <a:pPr marL="360000" lvl="1" indent="-288000">
              <a:lnSpc>
                <a:spcPts val="3000"/>
              </a:lnSpc>
              <a:spcBef>
                <a:spcPts val="600"/>
              </a:spcBef>
              <a:buSzPct val="80000"/>
              <a:buFont typeface="Wingdings 2" pitchFamily="18" charset="2"/>
              <a:buChar char=""/>
              <a:defRPr/>
            </a:pPr>
            <a:r>
              <a:rPr lang="en-GB" sz="2000" dirty="0">
                <a:solidFill>
                  <a:srgbClr val="008E40"/>
                </a:solidFill>
              </a:rPr>
              <a:t>Encoding of the givens </a:t>
            </a:r>
            <a:r>
              <a:rPr lang="en-GB" sz="2000" dirty="0"/>
              <a:t>– We can use Google Maps to identify the locations of the village and the city, and to measure the distance between them.</a:t>
            </a:r>
            <a:endParaRPr lang="en-US" sz="2000" dirty="0"/>
          </a:p>
          <a:p>
            <a:pPr marL="360000" lvl="1" indent="-288000">
              <a:lnSpc>
                <a:spcPts val="3000"/>
              </a:lnSpc>
              <a:spcBef>
                <a:spcPts val="600"/>
              </a:spcBef>
              <a:buSzPct val="80000"/>
              <a:buFont typeface="Wingdings 2" pitchFamily="18" charset="2"/>
              <a:buChar char=""/>
              <a:defRPr/>
            </a:pPr>
            <a:r>
              <a:rPr lang="en-GB" sz="2000" dirty="0">
                <a:solidFill>
                  <a:srgbClr val="008E40"/>
                </a:solidFill>
              </a:rPr>
              <a:t>Representation of the givens </a:t>
            </a:r>
            <a:r>
              <a:rPr lang="en-GB" sz="2000" dirty="0"/>
              <a:t>– After presenting the locations on Google Maps, we prepare a table of the various measurements of the variables that could contribute to the efficiency of each way of transportation. </a:t>
            </a:r>
            <a:endParaRPr lang="en-US" sz="2000" dirty="0"/>
          </a:p>
          <a:p>
            <a:pPr marL="360000" lvl="1" indent="-288000">
              <a:lnSpc>
                <a:spcPts val="3000"/>
              </a:lnSpc>
              <a:spcBef>
                <a:spcPts val="600"/>
              </a:spcBef>
              <a:buSzPct val="80000"/>
              <a:buFont typeface="Wingdings 2" pitchFamily="18" charset="2"/>
              <a:buChar char=""/>
              <a:defRPr/>
            </a:pPr>
            <a:r>
              <a:rPr lang="en-GB" sz="2000" dirty="0">
                <a:solidFill>
                  <a:srgbClr val="008E40"/>
                </a:solidFill>
              </a:rPr>
              <a:t>Decomposition of the problem </a:t>
            </a:r>
            <a:r>
              <a:rPr lang="en-GB" sz="2000" dirty="0"/>
              <a:t>– Depending on Google Maps representations, we can identify various roads of transportation. </a:t>
            </a:r>
            <a:endParaRPr lang="en-US" sz="2000" dirty="0"/>
          </a:p>
        </p:txBody>
      </p:sp>
    </p:spTree>
    <p:extLst>
      <p:ext uri="{BB962C8B-B14F-4D97-AF65-F5344CB8AC3E}">
        <p14:creationId xmlns:p14="http://schemas.microsoft.com/office/powerpoint/2010/main" val="16223069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Appendix</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497763" cy="4800600"/>
          </a:xfrm>
        </p:spPr>
        <p:txBody>
          <a:bodyPr/>
          <a:lstStyle/>
          <a:p>
            <a:pPr marL="360000" lvl="1" indent="-288000">
              <a:lnSpc>
                <a:spcPts val="3000"/>
              </a:lnSpc>
              <a:spcBef>
                <a:spcPts val="600"/>
              </a:spcBef>
              <a:buSzPct val="80000"/>
              <a:buFont typeface="Wingdings 2" pitchFamily="18" charset="2"/>
              <a:buChar char=""/>
              <a:defRPr/>
            </a:pPr>
            <a:r>
              <a:rPr lang="en-GB" sz="2000" dirty="0">
                <a:solidFill>
                  <a:srgbClr val="008E40"/>
                </a:solidFill>
              </a:rPr>
              <a:t>Planning the solution strategies </a:t>
            </a:r>
            <a:r>
              <a:rPr lang="en-GB" sz="2000" dirty="0"/>
              <a:t>– After finding data about each road of transportation, we give weight for each road to determine its efficiency, and finally decide on the best road. </a:t>
            </a:r>
            <a:endParaRPr lang="en-US" sz="2000" dirty="0"/>
          </a:p>
          <a:p>
            <a:pPr marL="360000" lvl="1" indent="-288000">
              <a:lnSpc>
                <a:spcPts val="3000"/>
              </a:lnSpc>
              <a:spcBef>
                <a:spcPts val="600"/>
              </a:spcBef>
              <a:buSzPct val="80000"/>
              <a:buFont typeface="Wingdings 2" pitchFamily="18" charset="2"/>
              <a:buChar char=""/>
              <a:defRPr/>
            </a:pPr>
            <a:r>
              <a:rPr lang="en-GB" sz="2000" dirty="0">
                <a:solidFill>
                  <a:srgbClr val="008E40"/>
                </a:solidFill>
              </a:rPr>
              <a:t>Selecting and implementing strategy </a:t>
            </a:r>
            <a:r>
              <a:rPr lang="en-GB" sz="2000" dirty="0"/>
              <a:t>– We will suggest to the engineer several roads that utilize Google Maps and the Mobile application "Waze". This would help provide data on each road, such as distance, time, toll payment, traffic jam, etc. These data determine the efficiency of the road. This mobile application would facilitate the obtaining of the data.</a:t>
            </a:r>
            <a:endParaRPr lang="en-US" sz="2000" dirty="0"/>
          </a:p>
        </p:txBody>
      </p:sp>
    </p:spTree>
    <p:extLst>
      <p:ext uri="{BB962C8B-B14F-4D97-AF65-F5344CB8AC3E}">
        <p14:creationId xmlns:p14="http://schemas.microsoft.com/office/powerpoint/2010/main" val="2309072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Appendix</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497763" cy="4800600"/>
          </a:xfrm>
        </p:spPr>
        <p:txBody>
          <a:bodyPr/>
          <a:lstStyle/>
          <a:p>
            <a:pPr marL="360000" lvl="1" indent="-288000">
              <a:lnSpc>
                <a:spcPts val="3000"/>
              </a:lnSpc>
              <a:spcBef>
                <a:spcPts val="600"/>
              </a:spcBef>
              <a:buSzPct val="80000"/>
              <a:buFont typeface="Wingdings 2" pitchFamily="18" charset="2"/>
              <a:buChar char=""/>
              <a:defRPr/>
            </a:pPr>
            <a:r>
              <a:rPr lang="en-GB" sz="2000" dirty="0">
                <a:solidFill>
                  <a:srgbClr val="008E40"/>
                </a:solidFill>
              </a:rPr>
              <a:t>Monitoring of the plan </a:t>
            </a:r>
            <a:r>
              <a:rPr lang="en-GB" sz="2000" dirty="0"/>
              <a:t>– We advise the engineer to travel using more than one suggested road. Doing that, the engineer needs to keep collecting data, using a mobile application like "Waze", to keep calculating the efficiency. </a:t>
            </a:r>
            <a:endParaRPr lang="en-US" sz="2000" dirty="0"/>
          </a:p>
          <a:p>
            <a:pPr marL="360000" lvl="1" indent="-288000">
              <a:lnSpc>
                <a:spcPts val="3000"/>
              </a:lnSpc>
              <a:spcBef>
                <a:spcPts val="600"/>
              </a:spcBef>
              <a:buSzPct val="80000"/>
              <a:buFont typeface="Wingdings 2" pitchFamily="18" charset="2"/>
              <a:buChar char=""/>
              <a:defRPr/>
            </a:pPr>
            <a:r>
              <a:rPr lang="en-GB" sz="2000" dirty="0">
                <a:solidFill>
                  <a:srgbClr val="008E40"/>
                </a:solidFill>
              </a:rPr>
              <a:t>Evaluating the solutions </a:t>
            </a:r>
            <a:r>
              <a:rPr lang="en-GB" sz="2000" dirty="0"/>
              <a:t>– To look after the measurement and compare between the efficiencies of the different roads, the engineer could register the collected data in a mobile spreadsheet. This application facilitates the evaluation of the efficiency of the transportation roads. </a:t>
            </a:r>
            <a:endParaRPr lang="en-US" sz="2000" dirty="0"/>
          </a:p>
        </p:txBody>
      </p:sp>
    </p:spTree>
    <p:extLst>
      <p:ext uri="{BB962C8B-B14F-4D97-AF65-F5344CB8AC3E}">
        <p14:creationId xmlns:p14="http://schemas.microsoft.com/office/powerpoint/2010/main" val="3589218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Appendix</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497763" cy="4800600"/>
          </a:xfrm>
        </p:spPr>
        <p:txBody>
          <a:bodyPr/>
          <a:lstStyle/>
          <a:p>
            <a:pPr marL="360000" lvl="1" indent="-288000">
              <a:lnSpc>
                <a:spcPts val="3000"/>
              </a:lnSpc>
              <a:spcBef>
                <a:spcPts val="600"/>
              </a:spcBef>
              <a:buSzPct val="80000"/>
              <a:buFont typeface="Wingdings 2" pitchFamily="18" charset="2"/>
              <a:buChar char=""/>
              <a:defRPr/>
            </a:pPr>
            <a:r>
              <a:rPr lang="en-GB" sz="2000" dirty="0">
                <a:solidFill>
                  <a:srgbClr val="008E40"/>
                </a:solidFill>
              </a:rPr>
              <a:t>Suggesting other strategies or mobile applications </a:t>
            </a:r>
            <a:r>
              <a:rPr lang="en-GB" sz="2000" dirty="0"/>
              <a:t>– Finally, we advise the engineer to keep tracking of new strategies/applications that could improve the accuracy of the measurements in order to get better assessment of the efficiency of the transportation roads</a:t>
            </a:r>
            <a:r>
              <a:rPr lang="en-GB" sz="2000" dirty="0" smtClean="0"/>
              <a:t>.</a:t>
            </a:r>
          </a:p>
          <a:p>
            <a:pPr marL="72000" lvl="1" indent="0">
              <a:lnSpc>
                <a:spcPts val="3000"/>
              </a:lnSpc>
              <a:spcBef>
                <a:spcPts val="600"/>
              </a:spcBef>
              <a:buSzPct val="80000"/>
              <a:buNone/>
              <a:defRPr/>
            </a:pPr>
            <a:endParaRPr lang="en-GB" sz="2000" dirty="0"/>
          </a:p>
        </p:txBody>
      </p:sp>
    </p:spTree>
    <p:extLst>
      <p:ext uri="{BB962C8B-B14F-4D97-AF65-F5344CB8AC3E}">
        <p14:creationId xmlns:p14="http://schemas.microsoft.com/office/powerpoint/2010/main" val="31634170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Appendix</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497763" cy="4800600"/>
          </a:xfrm>
        </p:spPr>
        <p:txBody>
          <a:bodyPr/>
          <a:lstStyle/>
          <a:p>
            <a:r>
              <a:rPr lang="en-GB" sz="2000" b="1" dirty="0"/>
              <a:t>The pre-service teachers' metacognitive activity as teachers</a:t>
            </a:r>
            <a:endParaRPr lang="en-US" sz="2000" dirty="0"/>
          </a:p>
          <a:p>
            <a:pPr marL="360000" lvl="1" indent="-288000">
              <a:lnSpc>
                <a:spcPts val="3000"/>
              </a:lnSpc>
              <a:spcBef>
                <a:spcPts val="600"/>
              </a:spcBef>
              <a:buSzPct val="80000"/>
              <a:buFont typeface="Wingdings 2" pitchFamily="18" charset="2"/>
              <a:buChar char=""/>
              <a:defRPr/>
            </a:pPr>
            <a:r>
              <a:rPr lang="en-US" sz="2000" dirty="0">
                <a:solidFill>
                  <a:srgbClr val="000000"/>
                </a:solidFill>
              </a:rPr>
              <a:t>We will describe an activity </a:t>
            </a:r>
            <a:r>
              <a:rPr lang="en-US" sz="2000" dirty="0" smtClean="0">
                <a:solidFill>
                  <a:srgbClr val="008E40"/>
                </a:solidFill>
              </a:rPr>
              <a:t>given by the pedagogical supervisors </a:t>
            </a:r>
            <a:r>
              <a:rPr lang="en-US" sz="2000" dirty="0" smtClean="0">
                <a:solidFill>
                  <a:srgbClr val="000000"/>
                </a:solidFill>
              </a:rPr>
              <a:t>that </a:t>
            </a:r>
            <a:r>
              <a:rPr lang="en-US" sz="2000" dirty="0">
                <a:solidFill>
                  <a:srgbClr val="000000"/>
                </a:solidFill>
              </a:rPr>
              <a:t>shows the pre-service teachers' actions when preparing a metacognitive mathematical activity for their </a:t>
            </a:r>
            <a:r>
              <a:rPr lang="en-US" sz="2000" dirty="0" smtClean="0">
                <a:solidFill>
                  <a:srgbClr val="000000"/>
                </a:solidFill>
              </a:rPr>
              <a:t>students, implementing it by themselves, and then with their students. </a:t>
            </a:r>
            <a:r>
              <a:rPr lang="en-US" sz="2000" dirty="0">
                <a:solidFill>
                  <a:srgbClr val="000000"/>
                </a:solidFill>
              </a:rPr>
              <a:t>The whole activity occurred in Edmodo.</a:t>
            </a:r>
            <a:endParaRPr lang="en-US" sz="2000" dirty="0"/>
          </a:p>
        </p:txBody>
      </p:sp>
    </p:spTree>
    <p:extLst>
      <p:ext uri="{BB962C8B-B14F-4D97-AF65-F5344CB8AC3E}">
        <p14:creationId xmlns:p14="http://schemas.microsoft.com/office/powerpoint/2010/main" val="26461680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Appendix</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497763" cy="4800600"/>
          </a:xfrm>
        </p:spPr>
        <p:txBody>
          <a:bodyPr/>
          <a:lstStyle/>
          <a:p>
            <a:pPr marL="360000" lvl="1" indent="-288000">
              <a:lnSpc>
                <a:spcPts val="3000"/>
              </a:lnSpc>
              <a:spcBef>
                <a:spcPts val="600"/>
              </a:spcBef>
              <a:buSzPct val="80000"/>
              <a:buFont typeface="Wingdings 2" pitchFamily="18" charset="2"/>
              <a:buChar char=""/>
              <a:defRPr/>
            </a:pPr>
            <a:r>
              <a:rPr lang="en-US" sz="2000" b="1" dirty="0">
                <a:solidFill>
                  <a:srgbClr val="000000"/>
                </a:solidFill>
              </a:rPr>
              <a:t>The activity: </a:t>
            </a:r>
            <a:endParaRPr lang="en-US" sz="2000" b="1" dirty="0" smtClean="0">
              <a:solidFill>
                <a:srgbClr val="000000"/>
              </a:solidFill>
            </a:endParaRPr>
          </a:p>
          <a:p>
            <a:pPr marL="360000" lvl="1" indent="-288000">
              <a:lnSpc>
                <a:spcPts val="3000"/>
              </a:lnSpc>
              <a:spcBef>
                <a:spcPts val="600"/>
              </a:spcBef>
              <a:buSzPct val="80000"/>
              <a:buFont typeface="Wingdings 2" pitchFamily="18" charset="2"/>
              <a:buChar char=""/>
              <a:defRPr/>
            </a:pPr>
            <a:r>
              <a:rPr lang="en-US" sz="2000" dirty="0" smtClean="0">
                <a:solidFill>
                  <a:srgbClr val="000000"/>
                </a:solidFill>
              </a:rPr>
              <a:t>We </a:t>
            </a:r>
            <a:r>
              <a:rPr lang="en-US" sz="2000" dirty="0">
                <a:solidFill>
                  <a:srgbClr val="000000"/>
                </a:solidFill>
              </a:rPr>
              <a:t>want to plan an activity that encourages the use of metacognitive processes of middle school students regarding the following mathematical problem: </a:t>
            </a:r>
            <a:r>
              <a:rPr lang="en-US" sz="2000" dirty="0">
                <a:solidFill>
                  <a:srgbClr val="008E40"/>
                </a:solidFill>
              </a:rPr>
              <a:t>A landowner needs to calculate the costs of tiling a wall in a building that includes the entrance to that building. Help the landowner with the calculations? </a:t>
            </a:r>
            <a:endParaRPr lang="en-US" sz="2000" dirty="0" smtClean="0">
              <a:solidFill>
                <a:srgbClr val="008E40"/>
              </a:solidFill>
            </a:endParaRPr>
          </a:p>
          <a:p>
            <a:pPr marL="360000" lvl="1" indent="-288000">
              <a:lnSpc>
                <a:spcPts val="3000"/>
              </a:lnSpc>
              <a:spcBef>
                <a:spcPts val="600"/>
              </a:spcBef>
              <a:buSzPct val="80000"/>
              <a:buFont typeface="Wingdings 2" pitchFamily="18" charset="2"/>
              <a:buChar char=""/>
              <a:defRPr/>
            </a:pPr>
            <a:r>
              <a:rPr lang="en-GB" sz="2000" dirty="0"/>
              <a:t>As a first step, the pre-service teachers discussed the task in Edmodo utilizing the metacognitive framework of Davidson &amp; Steinberg (1998). Doing that, they discussed </a:t>
            </a:r>
            <a:r>
              <a:rPr lang="en-GB" sz="2000" dirty="0">
                <a:solidFill>
                  <a:srgbClr val="008E40"/>
                </a:solidFill>
              </a:rPr>
              <a:t>which questions they need to ask the middle school students in each phase of metacognitive processes.</a:t>
            </a:r>
            <a:r>
              <a:rPr lang="en-GB" sz="2000" dirty="0"/>
              <a:t> This discussion led them to adopt the following questions for students at each phase:</a:t>
            </a:r>
            <a:endParaRPr lang="en-US" sz="2000" dirty="0"/>
          </a:p>
          <a:p>
            <a:pPr marL="360000" lvl="1" indent="-288000">
              <a:lnSpc>
                <a:spcPts val="3000"/>
              </a:lnSpc>
              <a:spcBef>
                <a:spcPts val="600"/>
              </a:spcBef>
              <a:buSzPct val="80000"/>
              <a:buFont typeface="Wingdings 2" pitchFamily="18" charset="2"/>
              <a:buChar char=""/>
              <a:defRPr/>
            </a:pPr>
            <a:endParaRPr lang="en-US" sz="2000" dirty="0">
              <a:solidFill>
                <a:srgbClr val="000000"/>
              </a:solidFill>
            </a:endParaRPr>
          </a:p>
        </p:txBody>
      </p:sp>
    </p:spTree>
    <p:extLst>
      <p:ext uri="{BB962C8B-B14F-4D97-AF65-F5344CB8AC3E}">
        <p14:creationId xmlns:p14="http://schemas.microsoft.com/office/powerpoint/2010/main" val="34092248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Appendix</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497763" cy="4800600"/>
          </a:xfrm>
        </p:spPr>
        <p:txBody>
          <a:bodyPr/>
          <a:lstStyle/>
          <a:p>
            <a:pPr marL="360000" lvl="1" indent="-288000">
              <a:lnSpc>
                <a:spcPts val="3000"/>
              </a:lnSpc>
              <a:spcBef>
                <a:spcPts val="600"/>
              </a:spcBef>
              <a:buSzPct val="80000"/>
              <a:buFont typeface="Wingdings 2" pitchFamily="18" charset="2"/>
              <a:buChar char=""/>
              <a:defRPr/>
            </a:pPr>
            <a:r>
              <a:rPr lang="en-GB" sz="2000" dirty="0">
                <a:solidFill>
                  <a:srgbClr val="008E40"/>
                </a:solidFill>
              </a:rPr>
              <a:t>Encoding of the givens </a:t>
            </a:r>
            <a:r>
              <a:rPr lang="en-GB" sz="2000" dirty="0">
                <a:solidFill>
                  <a:srgbClr val="000000"/>
                </a:solidFill>
              </a:rPr>
              <a:t>– Appropriate questions are: Which givens are present in the problem? Which givens are needed to compute the costs of tiling? </a:t>
            </a:r>
            <a:endParaRPr lang="en-US" sz="2000" dirty="0">
              <a:solidFill>
                <a:srgbClr val="000000"/>
              </a:solidFill>
            </a:endParaRPr>
          </a:p>
          <a:p>
            <a:pPr marL="360000" lvl="1" indent="-288000">
              <a:lnSpc>
                <a:spcPts val="3000"/>
              </a:lnSpc>
              <a:spcBef>
                <a:spcPts val="600"/>
              </a:spcBef>
              <a:buSzPct val="80000"/>
              <a:buFont typeface="Wingdings 2" pitchFamily="18" charset="2"/>
              <a:buChar char=""/>
              <a:defRPr/>
            </a:pPr>
            <a:r>
              <a:rPr lang="en-GB" sz="2000" dirty="0">
                <a:solidFill>
                  <a:srgbClr val="008E40"/>
                </a:solidFill>
              </a:rPr>
              <a:t>Representation of the givens </a:t>
            </a:r>
            <a:r>
              <a:rPr lang="en-GB" sz="2000" dirty="0">
                <a:solidFill>
                  <a:srgbClr val="000000"/>
                </a:solidFill>
              </a:rPr>
              <a:t>– What ways do we have to represent the givens in the problem? What ways do we have to represent the givens needed to compute the costs of tiling?</a:t>
            </a:r>
            <a:endParaRPr lang="en-US" sz="2000" dirty="0">
              <a:solidFill>
                <a:srgbClr val="000000"/>
              </a:solidFill>
            </a:endParaRPr>
          </a:p>
          <a:p>
            <a:pPr marL="360000" lvl="1" indent="-288000">
              <a:lnSpc>
                <a:spcPts val="3000"/>
              </a:lnSpc>
              <a:spcBef>
                <a:spcPts val="600"/>
              </a:spcBef>
              <a:buSzPct val="80000"/>
              <a:buFont typeface="Wingdings 2" pitchFamily="18" charset="2"/>
              <a:buChar char=""/>
              <a:defRPr/>
            </a:pPr>
            <a:r>
              <a:rPr lang="en-GB" sz="2000" dirty="0">
                <a:solidFill>
                  <a:srgbClr val="008E40"/>
                </a:solidFill>
              </a:rPr>
              <a:t>Decomposition of the problem </a:t>
            </a:r>
            <a:r>
              <a:rPr lang="en-GB" sz="2000" dirty="0">
                <a:solidFill>
                  <a:srgbClr val="000000"/>
                </a:solidFill>
              </a:rPr>
              <a:t>– After you represented the problem givens, how do you suggest that we decompose it? </a:t>
            </a:r>
            <a:endParaRPr lang="en-US" sz="2000" dirty="0">
              <a:solidFill>
                <a:srgbClr val="000000"/>
              </a:solidFill>
            </a:endParaRPr>
          </a:p>
          <a:p>
            <a:pPr marL="360000" lvl="1" indent="-288000">
              <a:lnSpc>
                <a:spcPts val="3000"/>
              </a:lnSpc>
              <a:spcBef>
                <a:spcPts val="600"/>
              </a:spcBef>
              <a:buSzPct val="80000"/>
              <a:buFont typeface="Wingdings 2" pitchFamily="18" charset="2"/>
              <a:buChar char=""/>
              <a:defRPr/>
            </a:pPr>
            <a:r>
              <a:rPr lang="en-GB" sz="2000" dirty="0">
                <a:solidFill>
                  <a:srgbClr val="008E40"/>
                </a:solidFill>
              </a:rPr>
              <a:t>Planning the solution strategies </a:t>
            </a:r>
            <a:r>
              <a:rPr lang="en-GB" sz="2000" dirty="0">
                <a:solidFill>
                  <a:srgbClr val="000000"/>
                </a:solidFill>
              </a:rPr>
              <a:t>– How would you find the needed givens? How many ways or strategies are there? What are the differences between these strategies</a:t>
            </a:r>
            <a:r>
              <a:rPr lang="en-GB" sz="2000" dirty="0" smtClean="0">
                <a:solidFill>
                  <a:srgbClr val="000000"/>
                </a:solidFill>
              </a:rPr>
              <a:t>?</a:t>
            </a:r>
            <a:endParaRPr lang="en-US" sz="2000" dirty="0">
              <a:solidFill>
                <a:srgbClr val="000000"/>
              </a:solidFill>
            </a:endParaRPr>
          </a:p>
        </p:txBody>
      </p:sp>
    </p:spTree>
    <p:extLst>
      <p:ext uri="{BB962C8B-B14F-4D97-AF65-F5344CB8AC3E}">
        <p14:creationId xmlns:p14="http://schemas.microsoft.com/office/powerpoint/2010/main" val="8938534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Appendix</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497763" cy="4800600"/>
          </a:xfrm>
        </p:spPr>
        <p:txBody>
          <a:bodyPr/>
          <a:lstStyle/>
          <a:p>
            <a:pPr marL="360000" lvl="1" indent="-288000">
              <a:lnSpc>
                <a:spcPts val="3000"/>
              </a:lnSpc>
              <a:spcBef>
                <a:spcPts val="600"/>
              </a:spcBef>
              <a:buSzPct val="80000"/>
              <a:buFont typeface="Wingdings 2" pitchFamily="18" charset="2"/>
              <a:buChar char=""/>
              <a:defRPr/>
            </a:pPr>
            <a:r>
              <a:rPr lang="en-GB" sz="2000" dirty="0">
                <a:solidFill>
                  <a:srgbClr val="008E40"/>
                </a:solidFill>
              </a:rPr>
              <a:t>Selecting and implementing strategy </a:t>
            </a:r>
            <a:r>
              <a:rPr lang="en-GB" sz="2000" dirty="0" smtClean="0">
                <a:solidFill>
                  <a:srgbClr val="000000"/>
                </a:solidFill>
              </a:rPr>
              <a:t>– How can we implement each of the strategies that we identified? Which mobile applications can help us implement the planned strategy? What are the advantages and disadvantages of each mobile application? </a:t>
            </a:r>
            <a:endParaRPr lang="en-US" sz="2000" dirty="0" smtClean="0">
              <a:solidFill>
                <a:srgbClr val="000000"/>
              </a:solidFill>
            </a:endParaRPr>
          </a:p>
          <a:p>
            <a:pPr marL="360000" lvl="1" indent="-288000">
              <a:lnSpc>
                <a:spcPts val="3000"/>
              </a:lnSpc>
              <a:spcBef>
                <a:spcPts val="600"/>
              </a:spcBef>
              <a:buSzPct val="80000"/>
              <a:buFont typeface="Wingdings 2" pitchFamily="18" charset="2"/>
              <a:buChar char=""/>
              <a:defRPr/>
            </a:pPr>
            <a:r>
              <a:rPr lang="en-GB" sz="2000" dirty="0">
                <a:solidFill>
                  <a:srgbClr val="008E40"/>
                </a:solidFill>
              </a:rPr>
              <a:t>Monitoring of the plan</a:t>
            </a:r>
            <a:r>
              <a:rPr lang="en-GB" sz="2000" dirty="0" smtClean="0">
                <a:solidFill>
                  <a:srgbClr val="000000"/>
                </a:solidFill>
              </a:rPr>
              <a:t> – How can we assert that the implementation of the plan is effective?</a:t>
            </a:r>
            <a:endParaRPr lang="en-US" sz="2000" dirty="0" smtClean="0">
              <a:solidFill>
                <a:srgbClr val="000000"/>
              </a:solidFill>
            </a:endParaRPr>
          </a:p>
          <a:p>
            <a:pPr marL="360000" lvl="1" indent="-288000">
              <a:lnSpc>
                <a:spcPts val="3000"/>
              </a:lnSpc>
              <a:spcBef>
                <a:spcPts val="600"/>
              </a:spcBef>
              <a:buSzPct val="80000"/>
              <a:buFont typeface="Wingdings 2" pitchFamily="18" charset="2"/>
              <a:buChar char=""/>
              <a:defRPr/>
            </a:pPr>
            <a:r>
              <a:rPr lang="en-GB" sz="2000" dirty="0">
                <a:solidFill>
                  <a:srgbClr val="008E40"/>
                </a:solidFill>
              </a:rPr>
              <a:t>Evaluating the solutions </a:t>
            </a:r>
            <a:r>
              <a:rPr lang="en-GB" sz="2000" dirty="0" smtClean="0">
                <a:solidFill>
                  <a:srgbClr val="000000"/>
                </a:solidFill>
              </a:rPr>
              <a:t>– How can we evaluate that the implementation of the strategy is effective? How can the mobile application which we used help us in this evaluation?</a:t>
            </a:r>
            <a:endParaRPr lang="en-US" sz="2000" dirty="0" smtClean="0">
              <a:solidFill>
                <a:srgbClr val="000000"/>
              </a:solidFill>
            </a:endParaRPr>
          </a:p>
        </p:txBody>
      </p:sp>
    </p:spTree>
    <p:extLst>
      <p:ext uri="{BB962C8B-B14F-4D97-AF65-F5344CB8AC3E}">
        <p14:creationId xmlns:p14="http://schemas.microsoft.com/office/powerpoint/2010/main" val="12149039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Appendix</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497763" cy="4800600"/>
          </a:xfrm>
        </p:spPr>
        <p:txBody>
          <a:bodyPr/>
          <a:lstStyle/>
          <a:p>
            <a:pPr marL="360000" lvl="1" indent="-288000">
              <a:lnSpc>
                <a:spcPts val="3000"/>
              </a:lnSpc>
              <a:spcBef>
                <a:spcPts val="600"/>
              </a:spcBef>
              <a:buSzPct val="80000"/>
              <a:buFont typeface="Wingdings 2" pitchFamily="18" charset="2"/>
              <a:buChar char=""/>
              <a:defRPr/>
            </a:pPr>
            <a:r>
              <a:rPr lang="en-GB" sz="2000" dirty="0">
                <a:solidFill>
                  <a:srgbClr val="008E40"/>
                </a:solidFill>
              </a:rPr>
              <a:t>Suggesting other strategies </a:t>
            </a:r>
            <a:r>
              <a:rPr lang="en-GB" sz="2000" dirty="0" smtClean="0">
                <a:solidFill>
                  <a:srgbClr val="000000"/>
                </a:solidFill>
              </a:rPr>
              <a:t>– How can we assert that the strategy which we used is more effective than other strategies? How can we assert that the mobile application which we used is more effective than other </a:t>
            </a:r>
            <a:r>
              <a:rPr lang="en-GB" sz="2000" dirty="0">
                <a:solidFill>
                  <a:srgbClr val="000000"/>
                </a:solidFill>
              </a:rPr>
              <a:t>mobile applications?</a:t>
            </a:r>
            <a:endParaRPr lang="en-US" sz="2000" dirty="0">
              <a:solidFill>
                <a:srgbClr val="000000"/>
              </a:solidFill>
            </a:endParaRPr>
          </a:p>
        </p:txBody>
      </p:sp>
    </p:spTree>
    <p:extLst>
      <p:ext uri="{BB962C8B-B14F-4D97-AF65-F5344CB8AC3E}">
        <p14:creationId xmlns:p14="http://schemas.microsoft.com/office/powerpoint/2010/main" val="3015780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Motivation for the Paper</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497763" cy="4800600"/>
          </a:xfrm>
        </p:spPr>
        <p:txBody>
          <a:bodyPr/>
          <a:lstStyle/>
          <a:p>
            <a:pPr marL="360000" lvl="1" indent="-288000">
              <a:lnSpc>
                <a:spcPts val="3000"/>
              </a:lnSpc>
              <a:spcBef>
                <a:spcPts val="600"/>
              </a:spcBef>
              <a:buSzPct val="80000"/>
              <a:buFont typeface="Wingdings 2" pitchFamily="18" charset="2"/>
              <a:buChar char=""/>
              <a:defRPr/>
            </a:pPr>
            <a:r>
              <a:rPr lang="en-GB" sz="2000" dirty="0">
                <a:cs typeface="Arial" charset="0"/>
              </a:rPr>
              <a:t>Researchers are interested in the </a:t>
            </a:r>
            <a:r>
              <a:rPr lang="en-GB" sz="2000" dirty="0">
                <a:solidFill>
                  <a:srgbClr val="C00000"/>
                </a:solidFill>
              </a:rPr>
              <a:t>metacognitive</a:t>
            </a:r>
            <a:r>
              <a:rPr lang="en-GB" sz="2000" dirty="0">
                <a:cs typeface="Arial" charset="0"/>
              </a:rPr>
              <a:t> aspect because of its relationship with other aspects as the </a:t>
            </a:r>
            <a:r>
              <a:rPr lang="en-GB" sz="2000" dirty="0">
                <a:solidFill>
                  <a:srgbClr val="008E40"/>
                </a:solidFill>
              </a:rPr>
              <a:t>cognitive</a:t>
            </a:r>
            <a:r>
              <a:rPr lang="en-GB" sz="2000" dirty="0">
                <a:cs typeface="Arial" charset="0"/>
              </a:rPr>
              <a:t> </a:t>
            </a:r>
            <a:r>
              <a:rPr lang="en-GB" sz="2000" dirty="0" smtClean="0">
                <a:cs typeface="Arial" charset="0"/>
              </a:rPr>
              <a:t>and </a:t>
            </a:r>
            <a:r>
              <a:rPr lang="en-GB" sz="2000" dirty="0">
                <a:cs typeface="Arial" charset="0"/>
              </a:rPr>
              <a:t>the </a:t>
            </a:r>
            <a:r>
              <a:rPr lang="en-GB" sz="2000" dirty="0">
                <a:solidFill>
                  <a:srgbClr val="008E40"/>
                </a:solidFill>
              </a:rPr>
              <a:t>social</a:t>
            </a:r>
            <a:r>
              <a:rPr lang="en-GB" sz="2000" dirty="0">
                <a:cs typeface="Arial" charset="0"/>
              </a:rPr>
              <a:t> and </a:t>
            </a:r>
            <a:r>
              <a:rPr lang="en-GB" sz="2000" dirty="0">
                <a:solidFill>
                  <a:srgbClr val="008E40"/>
                </a:solidFill>
              </a:rPr>
              <a:t>affective</a:t>
            </a:r>
            <a:r>
              <a:rPr lang="en-GB" sz="2000" dirty="0">
                <a:cs typeface="Arial" charset="0"/>
              </a:rPr>
              <a:t> </a:t>
            </a:r>
            <a:r>
              <a:rPr lang="en-GB" sz="2000" dirty="0" smtClean="0">
                <a:cs typeface="Arial" charset="0"/>
              </a:rPr>
              <a:t>aspects.</a:t>
            </a:r>
          </a:p>
          <a:p>
            <a:pPr marL="360000" lvl="1" indent="-288000">
              <a:lnSpc>
                <a:spcPts val="3000"/>
              </a:lnSpc>
              <a:spcBef>
                <a:spcPts val="600"/>
              </a:spcBef>
              <a:buSzPct val="80000"/>
              <a:buFont typeface="Wingdings 2" pitchFamily="18" charset="2"/>
              <a:buChar char=""/>
              <a:defRPr/>
            </a:pPr>
            <a:r>
              <a:rPr lang="en-GB" sz="2000" dirty="0">
                <a:solidFill>
                  <a:srgbClr val="C00000"/>
                </a:solidFill>
              </a:rPr>
              <a:t>Metacognition</a:t>
            </a:r>
            <a:r>
              <a:rPr lang="en-GB" sz="2000" dirty="0" smtClean="0">
                <a:cs typeface="Arial" charset="0"/>
              </a:rPr>
              <a:t> </a:t>
            </a:r>
            <a:r>
              <a:rPr lang="en-GB" sz="2000" dirty="0">
                <a:solidFill>
                  <a:srgbClr val="C00000"/>
                </a:solidFill>
              </a:rPr>
              <a:t>makes</a:t>
            </a:r>
            <a:r>
              <a:rPr lang="en-GB" sz="2000" dirty="0">
                <a:cs typeface="Arial" charset="0"/>
              </a:rPr>
              <a:t> </a:t>
            </a:r>
            <a:r>
              <a:rPr lang="en-GB" sz="2000" dirty="0">
                <a:solidFill>
                  <a:srgbClr val="C00000"/>
                </a:solidFill>
              </a:rPr>
              <a:t>students</a:t>
            </a:r>
            <a:r>
              <a:rPr lang="en-GB" sz="2000" dirty="0">
                <a:cs typeface="Arial" charset="0"/>
              </a:rPr>
              <a:t> </a:t>
            </a:r>
            <a:r>
              <a:rPr lang="en-GB" sz="2000" dirty="0">
                <a:solidFill>
                  <a:srgbClr val="008E40"/>
                </a:solidFill>
              </a:rPr>
              <a:t>aware</a:t>
            </a:r>
            <a:r>
              <a:rPr lang="en-GB" sz="2000" dirty="0">
                <a:cs typeface="Arial" charset="0"/>
              </a:rPr>
              <a:t> </a:t>
            </a:r>
            <a:r>
              <a:rPr lang="en-GB" sz="2000" dirty="0">
                <a:solidFill>
                  <a:srgbClr val="008E40"/>
                </a:solidFill>
              </a:rPr>
              <a:t>of</a:t>
            </a:r>
            <a:r>
              <a:rPr lang="en-GB" sz="2000" dirty="0">
                <a:cs typeface="Arial" charset="0"/>
              </a:rPr>
              <a:t> </a:t>
            </a:r>
            <a:r>
              <a:rPr lang="en-GB" sz="2000" dirty="0">
                <a:solidFill>
                  <a:srgbClr val="008E40"/>
                </a:solidFill>
              </a:rPr>
              <a:t>their</a:t>
            </a:r>
            <a:r>
              <a:rPr lang="en-GB" sz="2000" dirty="0">
                <a:cs typeface="Arial" charset="0"/>
              </a:rPr>
              <a:t> </a:t>
            </a:r>
            <a:r>
              <a:rPr lang="en-GB" sz="2000" dirty="0">
                <a:solidFill>
                  <a:srgbClr val="008E40"/>
                </a:solidFill>
              </a:rPr>
              <a:t>learning</a:t>
            </a:r>
            <a:r>
              <a:rPr lang="en-GB" sz="2000" dirty="0">
                <a:cs typeface="Arial" charset="0"/>
              </a:rPr>
              <a:t>. This awareness supports the </a:t>
            </a:r>
            <a:r>
              <a:rPr lang="en-GB" sz="2000" dirty="0">
                <a:solidFill>
                  <a:srgbClr val="008E40"/>
                </a:solidFill>
              </a:rPr>
              <a:t>internalization</a:t>
            </a:r>
            <a:r>
              <a:rPr lang="en-GB" sz="2000" dirty="0">
                <a:cs typeface="Arial" charset="0"/>
              </a:rPr>
              <a:t> of what one </a:t>
            </a:r>
            <a:r>
              <a:rPr lang="en-GB" sz="2000" dirty="0" smtClean="0">
                <a:cs typeface="Arial" charset="0"/>
              </a:rPr>
              <a:t>learns, </a:t>
            </a:r>
            <a:r>
              <a:rPr lang="en-GB" sz="2000" dirty="0">
                <a:cs typeface="Arial" charset="0"/>
              </a:rPr>
              <a:t>and makes him/her consider carefully how to </a:t>
            </a:r>
            <a:r>
              <a:rPr lang="en-GB" sz="2000" dirty="0">
                <a:solidFill>
                  <a:srgbClr val="008E40"/>
                </a:solidFill>
              </a:rPr>
              <a:t>solve</a:t>
            </a:r>
            <a:r>
              <a:rPr lang="en-GB" sz="2000" dirty="0">
                <a:cs typeface="Arial" charset="0"/>
              </a:rPr>
              <a:t> </a:t>
            </a:r>
            <a:r>
              <a:rPr lang="en-GB" sz="2000" dirty="0">
                <a:solidFill>
                  <a:srgbClr val="008E40"/>
                </a:solidFill>
              </a:rPr>
              <a:t>problems</a:t>
            </a:r>
            <a:r>
              <a:rPr lang="en-GB" sz="2000" dirty="0">
                <a:cs typeface="Arial" charset="0"/>
              </a:rPr>
              <a:t> posed in the classroom. </a:t>
            </a:r>
            <a:endParaRPr lang="en-GB" sz="2000" dirty="0" smtClean="0">
              <a:cs typeface="Arial" charset="0"/>
            </a:endParaRPr>
          </a:p>
          <a:p>
            <a:pPr marL="360000" lvl="1" indent="-288000">
              <a:lnSpc>
                <a:spcPts val="3000"/>
              </a:lnSpc>
              <a:spcBef>
                <a:spcPts val="600"/>
              </a:spcBef>
              <a:buSzPct val="80000"/>
              <a:buFont typeface="Wingdings 2" pitchFamily="18" charset="2"/>
              <a:buChar char=""/>
              <a:defRPr/>
            </a:pPr>
            <a:r>
              <a:rPr lang="en-GB" sz="2000" dirty="0" smtClean="0">
                <a:cs typeface="Arial" charset="0"/>
              </a:rPr>
              <a:t>In </a:t>
            </a:r>
            <a:r>
              <a:rPr lang="en-GB" sz="2000" dirty="0">
                <a:cs typeface="Arial" charset="0"/>
              </a:rPr>
              <a:t>the </a:t>
            </a:r>
            <a:r>
              <a:rPr lang="en-GB" sz="2000" dirty="0">
                <a:solidFill>
                  <a:srgbClr val="C00000"/>
                </a:solidFill>
              </a:rPr>
              <a:t>PD</a:t>
            </a:r>
            <a:r>
              <a:rPr lang="en-GB" sz="2000" dirty="0">
                <a:cs typeface="Arial" charset="0"/>
              </a:rPr>
              <a:t> </a:t>
            </a:r>
            <a:r>
              <a:rPr lang="en-GB" sz="2000" dirty="0">
                <a:solidFill>
                  <a:srgbClr val="C00000"/>
                </a:solidFill>
              </a:rPr>
              <a:t>program</a:t>
            </a:r>
            <a:r>
              <a:rPr lang="en-GB" sz="2000" dirty="0">
                <a:cs typeface="Arial" charset="0"/>
              </a:rPr>
              <a:t> that the present study accompanies, we intended to </a:t>
            </a:r>
            <a:r>
              <a:rPr lang="en-GB" sz="2000" dirty="0">
                <a:solidFill>
                  <a:srgbClr val="008E40"/>
                </a:solidFill>
              </a:rPr>
              <a:t>develop</a:t>
            </a:r>
            <a:r>
              <a:rPr lang="en-GB" sz="2000" dirty="0">
                <a:cs typeface="Arial" charset="0"/>
              </a:rPr>
              <a:t> the </a:t>
            </a:r>
            <a:r>
              <a:rPr lang="en-GB" sz="2000" dirty="0">
                <a:solidFill>
                  <a:srgbClr val="008E40"/>
                </a:solidFill>
                <a:cs typeface="Arial" charset="0"/>
              </a:rPr>
              <a:t>metacognitive skills </a:t>
            </a:r>
            <a:r>
              <a:rPr lang="en-GB" sz="2000" dirty="0">
                <a:cs typeface="Arial" charset="0"/>
              </a:rPr>
              <a:t>of </a:t>
            </a:r>
            <a:r>
              <a:rPr lang="en-GB" sz="2000" dirty="0">
                <a:solidFill>
                  <a:srgbClr val="C00000"/>
                </a:solidFill>
              </a:rPr>
              <a:t>mathematics</a:t>
            </a:r>
            <a:r>
              <a:rPr lang="en-GB" sz="2000" dirty="0">
                <a:cs typeface="Arial" charset="0"/>
              </a:rPr>
              <a:t> </a:t>
            </a:r>
            <a:r>
              <a:rPr lang="en-GB" sz="2000" dirty="0">
                <a:solidFill>
                  <a:srgbClr val="C00000"/>
                </a:solidFill>
              </a:rPr>
              <a:t>pre-service</a:t>
            </a:r>
            <a:r>
              <a:rPr lang="en-GB" sz="2000" dirty="0">
                <a:cs typeface="Arial" charset="0"/>
              </a:rPr>
              <a:t> </a:t>
            </a:r>
            <a:r>
              <a:rPr lang="en-GB" sz="2000" dirty="0">
                <a:solidFill>
                  <a:srgbClr val="C00000"/>
                </a:solidFill>
              </a:rPr>
              <a:t>teachers</a:t>
            </a:r>
            <a:r>
              <a:rPr lang="en-GB" sz="2000" dirty="0">
                <a:cs typeface="Arial" charset="0"/>
              </a:rPr>
              <a:t> </a:t>
            </a:r>
            <a:r>
              <a:rPr lang="en-GB" sz="2000" dirty="0">
                <a:solidFill>
                  <a:srgbClr val="008E40"/>
                </a:solidFill>
              </a:rPr>
              <a:t>as</a:t>
            </a:r>
            <a:r>
              <a:rPr lang="en-GB" sz="2000" dirty="0">
                <a:cs typeface="Arial" charset="0"/>
              </a:rPr>
              <a:t> </a:t>
            </a:r>
            <a:r>
              <a:rPr lang="en-GB" sz="2000" dirty="0">
                <a:solidFill>
                  <a:srgbClr val="008E40"/>
                </a:solidFill>
                <a:cs typeface="Arial" charset="0"/>
              </a:rPr>
              <a:t>learners</a:t>
            </a:r>
            <a:r>
              <a:rPr lang="en-GB" sz="2000" dirty="0">
                <a:cs typeface="Arial" charset="0"/>
              </a:rPr>
              <a:t> and </a:t>
            </a:r>
            <a:r>
              <a:rPr lang="en-GB" sz="2000" dirty="0">
                <a:solidFill>
                  <a:srgbClr val="008E40"/>
                </a:solidFill>
                <a:cs typeface="Arial" charset="0"/>
              </a:rPr>
              <a:t>teachers</a:t>
            </a:r>
            <a:r>
              <a:rPr lang="en-GB" sz="2000" dirty="0">
                <a:cs typeface="Arial" charset="0"/>
              </a:rPr>
              <a:t> of </a:t>
            </a:r>
            <a:r>
              <a:rPr lang="en-GB" sz="2000" dirty="0" smtClean="0">
                <a:cs typeface="Arial" charset="0"/>
              </a:rPr>
              <a:t>mathematics, </a:t>
            </a:r>
            <a:r>
              <a:rPr lang="en-GB" sz="2000" dirty="0"/>
              <a:t>through utilizing </a:t>
            </a:r>
            <a:r>
              <a:rPr lang="en-GB" sz="2000" dirty="0">
                <a:solidFill>
                  <a:srgbClr val="008E40"/>
                </a:solidFill>
              </a:rPr>
              <a:t>mobile technologies </a:t>
            </a:r>
            <a:r>
              <a:rPr lang="en-GB" sz="2000" dirty="0"/>
              <a:t>and </a:t>
            </a:r>
            <a:r>
              <a:rPr lang="en-GB" sz="2000" dirty="0">
                <a:solidFill>
                  <a:srgbClr val="008E40"/>
                </a:solidFill>
              </a:rPr>
              <a:t>collaborative</a:t>
            </a:r>
            <a:r>
              <a:rPr lang="en-GB" sz="2000" dirty="0"/>
              <a:t> </a:t>
            </a:r>
            <a:r>
              <a:rPr lang="en-GB" sz="2000" dirty="0">
                <a:solidFill>
                  <a:srgbClr val="008E40"/>
                </a:solidFill>
              </a:rPr>
              <a:t>learning</a:t>
            </a:r>
            <a:r>
              <a:rPr lang="en-GB" sz="2000" dirty="0" smtClean="0"/>
              <a:t>.</a:t>
            </a:r>
            <a:r>
              <a:rPr lang="en-GB" sz="2000" dirty="0" smtClean="0">
                <a:cs typeface="Arial" charset="0"/>
              </a:rPr>
              <a:t> </a:t>
            </a:r>
            <a:endParaRPr lang="en-US" sz="2000" dirty="0">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Appendix</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641406" cy="4800600"/>
          </a:xfrm>
        </p:spPr>
        <p:txBody>
          <a:bodyPr/>
          <a:lstStyle/>
          <a:p>
            <a:pPr marL="360000" lvl="1" indent="-288000">
              <a:lnSpc>
                <a:spcPts val="3000"/>
              </a:lnSpc>
              <a:spcBef>
                <a:spcPts val="600"/>
              </a:spcBef>
              <a:buSzPct val="80000"/>
              <a:buFont typeface="Wingdings 2" pitchFamily="18" charset="2"/>
              <a:buChar char=""/>
              <a:defRPr/>
            </a:pPr>
            <a:r>
              <a:rPr lang="en-GB" sz="2000" b="1" dirty="0"/>
              <a:t>The pre-service teachers' metacognitive processes when </a:t>
            </a:r>
            <a:r>
              <a:rPr lang="en-GB" sz="2000" b="1" dirty="0" smtClean="0"/>
              <a:t>designing activity </a:t>
            </a:r>
            <a:r>
              <a:rPr lang="en-GB" sz="2000" b="1" dirty="0"/>
              <a:t>and </a:t>
            </a:r>
            <a:r>
              <a:rPr lang="en-GB" sz="2000" b="1" dirty="0" smtClean="0"/>
              <a:t>teaching it to </a:t>
            </a:r>
            <a:r>
              <a:rPr lang="en-GB" sz="2000" b="1" dirty="0"/>
              <a:t>middle school students</a:t>
            </a:r>
            <a:endParaRPr lang="en-US" sz="2000" dirty="0"/>
          </a:p>
          <a:p>
            <a:pPr marL="360000" lvl="1" indent="-288000">
              <a:lnSpc>
                <a:spcPts val="3000"/>
              </a:lnSpc>
              <a:spcBef>
                <a:spcPts val="600"/>
              </a:spcBef>
              <a:buSzPct val="80000"/>
              <a:buFont typeface="Wingdings 2" pitchFamily="18" charset="2"/>
              <a:buChar char=""/>
              <a:defRPr/>
            </a:pPr>
            <a:r>
              <a:rPr lang="en-US" sz="2000" dirty="0" smtClean="0">
                <a:solidFill>
                  <a:srgbClr val="000000"/>
                </a:solidFill>
              </a:rPr>
              <a:t>After </a:t>
            </a:r>
            <a:r>
              <a:rPr lang="en-US" sz="2000" dirty="0">
                <a:solidFill>
                  <a:srgbClr val="000000"/>
                </a:solidFill>
              </a:rPr>
              <a:t>the preparation and implementation of </a:t>
            </a:r>
            <a:r>
              <a:rPr lang="en-US" sz="2000" dirty="0" smtClean="0">
                <a:solidFill>
                  <a:srgbClr val="000000"/>
                </a:solidFill>
              </a:rPr>
              <a:t>the activity prepared by their pedagogical supervisors, </a:t>
            </a:r>
            <a:r>
              <a:rPr lang="en-US" sz="2000" dirty="0">
                <a:solidFill>
                  <a:srgbClr val="000000"/>
                </a:solidFill>
              </a:rPr>
              <a:t>the pre-service teachers were required to work in groups of 4-5 members to design more activities of this type. Finally, each group of pre-service teachers was requested to choose an activity of those they designed earlier by themselves, and to implement it with a group of students. </a:t>
            </a:r>
          </a:p>
        </p:txBody>
      </p:sp>
    </p:spTree>
    <p:extLst>
      <p:ext uri="{BB962C8B-B14F-4D97-AF65-F5344CB8AC3E}">
        <p14:creationId xmlns:p14="http://schemas.microsoft.com/office/powerpoint/2010/main" val="673446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Theoretical Overview</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497763" cy="4800600"/>
          </a:xfrm>
        </p:spPr>
        <p:txBody>
          <a:bodyPr/>
          <a:lstStyle/>
          <a:p>
            <a:pPr marL="360000" lvl="1" indent="-288000">
              <a:lnSpc>
                <a:spcPts val="3000"/>
              </a:lnSpc>
              <a:spcBef>
                <a:spcPts val="600"/>
              </a:spcBef>
              <a:buSzPct val="80000"/>
              <a:buFont typeface="Wingdings 2" pitchFamily="18" charset="2"/>
              <a:buChar char=""/>
              <a:defRPr/>
            </a:pPr>
            <a:r>
              <a:rPr lang="en-US" sz="2000" dirty="0">
                <a:cs typeface="Arial" charset="0"/>
              </a:rPr>
              <a:t>Researchers looked at </a:t>
            </a:r>
            <a:r>
              <a:rPr lang="en-US" sz="2000" dirty="0">
                <a:solidFill>
                  <a:srgbClr val="C00000"/>
                </a:solidFill>
              </a:rPr>
              <a:t>metacognition</a:t>
            </a:r>
            <a:r>
              <a:rPr lang="en-US" sz="2000" dirty="0">
                <a:cs typeface="Arial" charset="0"/>
              </a:rPr>
              <a:t> as </a:t>
            </a:r>
            <a:r>
              <a:rPr lang="en-US" sz="2000" dirty="0">
                <a:solidFill>
                  <a:srgbClr val="008E40"/>
                </a:solidFill>
              </a:rPr>
              <a:t>cognition</a:t>
            </a:r>
            <a:r>
              <a:rPr lang="en-US" sz="2000" dirty="0">
                <a:cs typeface="Arial" charset="0"/>
              </a:rPr>
              <a:t> </a:t>
            </a:r>
            <a:r>
              <a:rPr lang="en-US" sz="2000" dirty="0">
                <a:solidFill>
                  <a:srgbClr val="008E40"/>
                </a:solidFill>
              </a:rPr>
              <a:t>about</a:t>
            </a:r>
            <a:r>
              <a:rPr lang="en-US" sz="2000" dirty="0">
                <a:cs typeface="Arial" charset="0"/>
              </a:rPr>
              <a:t> </a:t>
            </a:r>
            <a:r>
              <a:rPr lang="en-US" sz="2000" dirty="0">
                <a:solidFill>
                  <a:srgbClr val="008E40"/>
                </a:solidFill>
              </a:rPr>
              <a:t>cognition</a:t>
            </a:r>
            <a:r>
              <a:rPr lang="en-US" sz="2000" dirty="0">
                <a:cs typeface="Arial" charset="0"/>
              </a:rPr>
              <a:t> or </a:t>
            </a:r>
            <a:r>
              <a:rPr lang="en-US" sz="2000" dirty="0">
                <a:solidFill>
                  <a:srgbClr val="008E40"/>
                </a:solidFill>
              </a:rPr>
              <a:t>knowledge</a:t>
            </a:r>
            <a:r>
              <a:rPr lang="en-US" sz="2000" dirty="0">
                <a:cs typeface="Arial" charset="0"/>
              </a:rPr>
              <a:t> </a:t>
            </a:r>
            <a:r>
              <a:rPr lang="en-US" sz="2000" dirty="0">
                <a:solidFill>
                  <a:srgbClr val="008E40"/>
                </a:solidFill>
              </a:rPr>
              <a:t>about</a:t>
            </a:r>
            <a:r>
              <a:rPr lang="en-US" sz="2000" dirty="0">
                <a:cs typeface="Arial" charset="0"/>
              </a:rPr>
              <a:t> </a:t>
            </a:r>
            <a:r>
              <a:rPr lang="en-US" sz="2000" dirty="0">
                <a:solidFill>
                  <a:srgbClr val="008E40"/>
                </a:solidFill>
              </a:rPr>
              <a:t>knowledge</a:t>
            </a:r>
            <a:r>
              <a:rPr lang="en-US" sz="2000" dirty="0">
                <a:cs typeface="Arial" charset="0"/>
              </a:rPr>
              <a:t> </a:t>
            </a:r>
            <a:endParaRPr lang="en-US" sz="2000" dirty="0" smtClean="0">
              <a:cs typeface="Arial" charset="0"/>
            </a:endParaRPr>
          </a:p>
          <a:p>
            <a:pPr marL="360000" lvl="1" indent="-288000">
              <a:lnSpc>
                <a:spcPts val="3000"/>
              </a:lnSpc>
              <a:spcBef>
                <a:spcPts val="600"/>
              </a:spcBef>
              <a:buSzPct val="80000"/>
              <a:buFont typeface="Wingdings 2" pitchFamily="18" charset="2"/>
              <a:buChar char=""/>
              <a:defRPr/>
            </a:pPr>
            <a:r>
              <a:rPr lang="en-US" sz="2000" dirty="0">
                <a:solidFill>
                  <a:srgbClr val="C00000"/>
                </a:solidFill>
              </a:rPr>
              <a:t>Metacognition</a:t>
            </a:r>
            <a:r>
              <a:rPr lang="en-US" sz="2000" dirty="0" smtClean="0">
                <a:cs typeface="Arial" charset="0"/>
              </a:rPr>
              <a:t> </a:t>
            </a:r>
            <a:r>
              <a:rPr lang="en-US" sz="2000" dirty="0">
                <a:solidFill>
                  <a:srgbClr val="C00000"/>
                </a:solidFill>
              </a:rPr>
              <a:t>refers</a:t>
            </a:r>
            <a:r>
              <a:rPr lang="en-US" sz="2000" dirty="0" smtClean="0">
                <a:cs typeface="Arial" charset="0"/>
              </a:rPr>
              <a:t> </a:t>
            </a:r>
            <a:r>
              <a:rPr lang="en-US" sz="2000" dirty="0">
                <a:cs typeface="Arial" charset="0"/>
              </a:rPr>
              <a:t>to the individual's </a:t>
            </a:r>
            <a:r>
              <a:rPr lang="en-US" sz="2000" dirty="0">
                <a:solidFill>
                  <a:srgbClr val="008E40"/>
                </a:solidFill>
              </a:rPr>
              <a:t>awareness</a:t>
            </a:r>
            <a:r>
              <a:rPr lang="en-US" sz="2000" dirty="0">
                <a:cs typeface="Arial" charset="0"/>
              </a:rPr>
              <a:t>, </a:t>
            </a:r>
            <a:r>
              <a:rPr lang="en-US" sz="2000" dirty="0">
                <a:solidFill>
                  <a:srgbClr val="008E40"/>
                </a:solidFill>
              </a:rPr>
              <a:t>consideration</a:t>
            </a:r>
            <a:r>
              <a:rPr lang="en-US" sz="2000" dirty="0">
                <a:cs typeface="Arial" charset="0"/>
              </a:rPr>
              <a:t> and </a:t>
            </a:r>
            <a:r>
              <a:rPr lang="en-US" sz="2000" dirty="0">
                <a:solidFill>
                  <a:srgbClr val="008E40"/>
                </a:solidFill>
              </a:rPr>
              <a:t>control</a:t>
            </a:r>
            <a:r>
              <a:rPr lang="en-US" sz="2000" dirty="0">
                <a:cs typeface="Arial" charset="0"/>
              </a:rPr>
              <a:t> of his or her </a:t>
            </a:r>
            <a:r>
              <a:rPr lang="en-US" sz="2000" dirty="0">
                <a:solidFill>
                  <a:srgbClr val="008E40"/>
                </a:solidFill>
              </a:rPr>
              <a:t>own</a:t>
            </a:r>
            <a:r>
              <a:rPr lang="en-US" sz="2000" dirty="0">
                <a:cs typeface="Arial" charset="0"/>
              </a:rPr>
              <a:t> </a:t>
            </a:r>
            <a:r>
              <a:rPr lang="en-US" sz="2000" dirty="0">
                <a:solidFill>
                  <a:srgbClr val="008E40"/>
                </a:solidFill>
              </a:rPr>
              <a:t>cognitive</a:t>
            </a:r>
            <a:r>
              <a:rPr lang="en-US" sz="2000" dirty="0">
                <a:cs typeface="Arial" charset="0"/>
              </a:rPr>
              <a:t> </a:t>
            </a:r>
            <a:r>
              <a:rPr lang="en-US" sz="2000" dirty="0">
                <a:solidFill>
                  <a:srgbClr val="008E40"/>
                </a:solidFill>
              </a:rPr>
              <a:t>processes</a:t>
            </a:r>
            <a:r>
              <a:rPr lang="en-US" sz="2000" dirty="0">
                <a:cs typeface="Arial" charset="0"/>
              </a:rPr>
              <a:t> and </a:t>
            </a:r>
            <a:r>
              <a:rPr lang="en-US" sz="2000" dirty="0">
                <a:solidFill>
                  <a:srgbClr val="008E40"/>
                </a:solidFill>
              </a:rPr>
              <a:t>strategies</a:t>
            </a:r>
            <a:r>
              <a:rPr lang="en-US" sz="2000" dirty="0" smtClean="0">
                <a:cs typeface="Arial" charset="0"/>
              </a:rPr>
              <a:t>.</a:t>
            </a:r>
          </a:p>
          <a:p>
            <a:pPr marL="360000" lvl="1" indent="-288000">
              <a:lnSpc>
                <a:spcPts val="3000"/>
              </a:lnSpc>
              <a:spcBef>
                <a:spcPts val="600"/>
              </a:spcBef>
              <a:buSzPct val="80000"/>
              <a:buFont typeface="Wingdings 2" pitchFamily="18" charset="2"/>
              <a:buChar char=""/>
              <a:defRPr/>
            </a:pPr>
            <a:r>
              <a:rPr lang="en-GB" sz="2000" dirty="0"/>
              <a:t>M</a:t>
            </a:r>
            <a:r>
              <a:rPr lang="en-GB" sz="2000" dirty="0" smtClean="0"/>
              <a:t>ost </a:t>
            </a:r>
            <a:r>
              <a:rPr lang="en-GB" sz="2000" dirty="0">
                <a:solidFill>
                  <a:srgbClr val="008E40"/>
                </a:solidFill>
              </a:rPr>
              <a:t>common distinction </a:t>
            </a:r>
            <a:r>
              <a:rPr lang="en-GB" sz="2000" dirty="0"/>
              <a:t>in</a:t>
            </a:r>
            <a:r>
              <a:rPr lang="en-GB" sz="2000" dirty="0">
                <a:solidFill>
                  <a:srgbClr val="008E40"/>
                </a:solidFill>
              </a:rPr>
              <a:t> </a:t>
            </a:r>
            <a:r>
              <a:rPr lang="en-GB" sz="2000" dirty="0"/>
              <a:t>metacognition distinguishes between </a:t>
            </a:r>
            <a:r>
              <a:rPr lang="en-GB" sz="2000" dirty="0">
                <a:solidFill>
                  <a:srgbClr val="C00000"/>
                </a:solidFill>
              </a:rPr>
              <a:t>metacognitive</a:t>
            </a:r>
            <a:r>
              <a:rPr lang="en-GB" sz="2000" dirty="0"/>
              <a:t> </a:t>
            </a:r>
            <a:r>
              <a:rPr lang="en-GB" sz="2000" dirty="0">
                <a:solidFill>
                  <a:srgbClr val="C00000"/>
                </a:solidFill>
              </a:rPr>
              <a:t>knowledge</a:t>
            </a:r>
            <a:r>
              <a:rPr lang="en-GB" sz="2000" dirty="0"/>
              <a:t> and </a:t>
            </a:r>
            <a:r>
              <a:rPr lang="en-GB" sz="2000" dirty="0">
                <a:solidFill>
                  <a:srgbClr val="C00000"/>
                </a:solidFill>
              </a:rPr>
              <a:t>metacognitive</a:t>
            </a:r>
            <a:r>
              <a:rPr lang="en-GB" sz="2000" dirty="0"/>
              <a:t> </a:t>
            </a:r>
            <a:r>
              <a:rPr lang="en-GB" sz="2000" dirty="0">
                <a:solidFill>
                  <a:srgbClr val="C00000"/>
                </a:solidFill>
              </a:rPr>
              <a:t>skills</a:t>
            </a:r>
            <a:r>
              <a:rPr lang="en-GB" sz="2000" dirty="0" smtClean="0"/>
              <a:t>.</a:t>
            </a:r>
          </a:p>
          <a:p>
            <a:pPr marL="360000" lvl="1" indent="-288000">
              <a:lnSpc>
                <a:spcPts val="3000"/>
              </a:lnSpc>
              <a:spcBef>
                <a:spcPts val="600"/>
              </a:spcBef>
              <a:buSzPct val="80000"/>
              <a:buFont typeface="Wingdings 2" pitchFamily="18" charset="2"/>
              <a:buChar char=""/>
              <a:defRPr/>
            </a:pPr>
            <a:r>
              <a:rPr lang="en-US" sz="2000" dirty="0">
                <a:cs typeface="Arial" charset="0"/>
              </a:rPr>
              <a:t>Davidson and Steinberg (1998) described a theoretical framework that includes the following </a:t>
            </a:r>
            <a:r>
              <a:rPr lang="en-US" sz="2000" dirty="0">
                <a:solidFill>
                  <a:srgbClr val="C00000"/>
                </a:solidFill>
                <a:cs typeface="Arial" charset="0"/>
              </a:rPr>
              <a:t>metacognitive skills</a:t>
            </a:r>
            <a:r>
              <a:rPr lang="en-US" sz="2000" dirty="0">
                <a:cs typeface="Arial" charset="0"/>
              </a:rPr>
              <a:t>: </a:t>
            </a:r>
            <a:endParaRPr lang="en-US" sz="2000" dirty="0" smtClean="0">
              <a:cs typeface="Arial" charset="0"/>
            </a:endParaRPr>
          </a:p>
          <a:p>
            <a:pPr marL="360000" lvl="1" indent="-288000">
              <a:lnSpc>
                <a:spcPts val="3000"/>
              </a:lnSpc>
              <a:spcBef>
                <a:spcPts val="600"/>
              </a:spcBef>
              <a:buSzPct val="80000"/>
              <a:buFont typeface="Wingdings 2" pitchFamily="18" charset="2"/>
              <a:buChar char=""/>
              <a:defRPr/>
            </a:pPr>
            <a:r>
              <a:rPr lang="en-US" sz="2000" dirty="0">
                <a:solidFill>
                  <a:srgbClr val="008E40"/>
                </a:solidFill>
              </a:rPr>
              <a:t>Encoding</a:t>
            </a:r>
            <a:r>
              <a:rPr lang="en-US" sz="2000" dirty="0">
                <a:cs typeface="Arial" charset="0"/>
              </a:rPr>
              <a:t>, </a:t>
            </a:r>
            <a:r>
              <a:rPr lang="en-US" sz="2000" dirty="0">
                <a:solidFill>
                  <a:srgbClr val="008E40"/>
                </a:solidFill>
              </a:rPr>
              <a:t>representation</a:t>
            </a:r>
            <a:r>
              <a:rPr lang="en-US" sz="2000" dirty="0">
                <a:cs typeface="Arial" charset="0"/>
              </a:rPr>
              <a:t>, </a:t>
            </a:r>
            <a:r>
              <a:rPr lang="en-US" sz="2000" dirty="0">
                <a:solidFill>
                  <a:srgbClr val="008E40"/>
                </a:solidFill>
              </a:rPr>
              <a:t>decomposition</a:t>
            </a:r>
            <a:r>
              <a:rPr lang="en-US" sz="2000" dirty="0">
                <a:cs typeface="Arial" charset="0"/>
              </a:rPr>
              <a:t>, </a:t>
            </a:r>
            <a:r>
              <a:rPr lang="en-US" sz="2000" dirty="0">
                <a:solidFill>
                  <a:srgbClr val="008E40"/>
                </a:solidFill>
              </a:rPr>
              <a:t>planning</a:t>
            </a:r>
            <a:r>
              <a:rPr lang="en-US" sz="2000" dirty="0">
                <a:cs typeface="Arial" charset="0"/>
              </a:rPr>
              <a:t>, </a:t>
            </a:r>
            <a:r>
              <a:rPr lang="en-US" sz="2000" dirty="0">
                <a:solidFill>
                  <a:srgbClr val="008E40"/>
                </a:solidFill>
              </a:rPr>
              <a:t>selecting</a:t>
            </a:r>
            <a:r>
              <a:rPr lang="en-US" sz="2000" dirty="0">
                <a:cs typeface="Arial" charset="0"/>
              </a:rPr>
              <a:t> </a:t>
            </a:r>
            <a:r>
              <a:rPr lang="en-US" sz="2000" dirty="0">
                <a:solidFill>
                  <a:srgbClr val="008E40"/>
                </a:solidFill>
              </a:rPr>
              <a:t>strategy</a:t>
            </a:r>
            <a:r>
              <a:rPr lang="en-US" sz="2000" dirty="0">
                <a:cs typeface="Arial" charset="0"/>
              </a:rPr>
              <a:t>, </a:t>
            </a:r>
            <a:r>
              <a:rPr lang="en-US" sz="2000" dirty="0">
                <a:solidFill>
                  <a:srgbClr val="008E40"/>
                </a:solidFill>
              </a:rPr>
              <a:t>monitoring</a:t>
            </a:r>
            <a:r>
              <a:rPr lang="en-US" sz="2000" dirty="0">
                <a:cs typeface="Arial" charset="0"/>
              </a:rPr>
              <a:t>, </a:t>
            </a:r>
            <a:r>
              <a:rPr lang="en-US" sz="2000" dirty="0">
                <a:solidFill>
                  <a:srgbClr val="008E40"/>
                </a:solidFill>
              </a:rPr>
              <a:t>evaluating</a:t>
            </a:r>
            <a:r>
              <a:rPr lang="en-US" sz="2000" dirty="0">
                <a:cs typeface="Arial" charset="0"/>
              </a:rPr>
              <a:t> and </a:t>
            </a:r>
            <a:r>
              <a:rPr lang="en-US" sz="2000" dirty="0">
                <a:solidFill>
                  <a:srgbClr val="008E40"/>
                </a:solidFill>
              </a:rPr>
              <a:t>suggesting</a:t>
            </a:r>
            <a:r>
              <a:rPr lang="en-US" sz="2000" dirty="0">
                <a:cs typeface="Arial" charset="0"/>
              </a:rPr>
              <a:t> </a:t>
            </a:r>
            <a:r>
              <a:rPr lang="en-US" sz="2000" dirty="0">
                <a:solidFill>
                  <a:srgbClr val="008E40"/>
                </a:solidFill>
              </a:rPr>
              <a:t>other</a:t>
            </a:r>
            <a:r>
              <a:rPr lang="en-US" sz="2000" dirty="0">
                <a:cs typeface="Arial" charset="0"/>
              </a:rPr>
              <a:t> </a:t>
            </a:r>
            <a:r>
              <a:rPr lang="en-US" sz="2000" dirty="0">
                <a:solidFill>
                  <a:srgbClr val="008E40"/>
                </a:solidFill>
              </a:rPr>
              <a:t>strategies</a:t>
            </a:r>
            <a:r>
              <a:rPr lang="en-US" sz="2000" dirty="0">
                <a:cs typeface="Arial" charset="0"/>
              </a:rPr>
              <a:t>. </a:t>
            </a:r>
          </a:p>
          <a:p>
            <a:pPr marL="360000" lvl="1" indent="-288000">
              <a:lnSpc>
                <a:spcPts val="3000"/>
              </a:lnSpc>
              <a:spcBef>
                <a:spcPts val="600"/>
              </a:spcBef>
              <a:buSzPct val="80000"/>
              <a:buFont typeface="Wingdings 2" pitchFamily="18" charset="2"/>
              <a:buChar char=""/>
              <a:defRPr/>
            </a:pPr>
            <a:endParaRPr lang="en-GB" sz="2000" dirty="0" smtClean="0"/>
          </a:p>
        </p:txBody>
      </p:sp>
    </p:spTree>
    <p:extLst>
      <p:ext uri="{BB962C8B-B14F-4D97-AF65-F5344CB8AC3E}">
        <p14:creationId xmlns:p14="http://schemas.microsoft.com/office/powerpoint/2010/main" val="116231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a:solidFill>
                  <a:schemeClr val="tx2">
                    <a:satMod val="130000"/>
                  </a:schemeClr>
                </a:solidFill>
              </a:rPr>
              <a:t>Theoretical Overview</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497763" cy="4800600"/>
          </a:xfrm>
        </p:spPr>
        <p:txBody>
          <a:bodyPr/>
          <a:lstStyle/>
          <a:p>
            <a:pPr marL="360000" lvl="1" indent="-288000">
              <a:lnSpc>
                <a:spcPts val="3000"/>
              </a:lnSpc>
              <a:spcBef>
                <a:spcPts val="600"/>
              </a:spcBef>
              <a:buSzPct val="80000"/>
              <a:buFont typeface="Wingdings 2" pitchFamily="18" charset="2"/>
              <a:buChar char=""/>
              <a:defRPr/>
            </a:pPr>
            <a:r>
              <a:rPr lang="en-GB" sz="2000" dirty="0" err="1" smtClean="0"/>
              <a:t>Schoenfeld</a:t>
            </a:r>
            <a:r>
              <a:rPr lang="en-GB" sz="2000" dirty="0" smtClean="0"/>
              <a:t> </a:t>
            </a:r>
            <a:r>
              <a:rPr lang="en-GB" sz="2000" dirty="0"/>
              <a:t>(1992) describes </a:t>
            </a:r>
            <a:r>
              <a:rPr lang="en-GB" sz="2000" dirty="0">
                <a:solidFill>
                  <a:srgbClr val="008E40"/>
                </a:solidFill>
              </a:rPr>
              <a:t>ways</a:t>
            </a:r>
            <a:r>
              <a:rPr lang="en-GB" sz="2000" dirty="0"/>
              <a:t> for students to </a:t>
            </a:r>
            <a:r>
              <a:rPr lang="en-GB" sz="2000" dirty="0">
                <a:solidFill>
                  <a:srgbClr val="008E40"/>
                </a:solidFill>
              </a:rPr>
              <a:t>practice</a:t>
            </a:r>
            <a:r>
              <a:rPr lang="en-GB" sz="2000" dirty="0"/>
              <a:t> </a:t>
            </a:r>
            <a:r>
              <a:rPr lang="en-GB" sz="2000" dirty="0">
                <a:solidFill>
                  <a:srgbClr val="008E40"/>
                </a:solidFill>
              </a:rPr>
              <a:t>monitoring</a:t>
            </a:r>
            <a:r>
              <a:rPr lang="en-GB" sz="2000" dirty="0"/>
              <a:t> and </a:t>
            </a:r>
            <a:r>
              <a:rPr lang="en-GB" sz="2000" dirty="0">
                <a:solidFill>
                  <a:srgbClr val="008E40"/>
                </a:solidFill>
              </a:rPr>
              <a:t>evaluating</a:t>
            </a:r>
            <a:r>
              <a:rPr lang="en-GB" sz="2000" dirty="0"/>
              <a:t> their performance on math problems. For example, </a:t>
            </a:r>
            <a:r>
              <a:rPr lang="en-GB" sz="2000" dirty="0">
                <a:solidFill>
                  <a:srgbClr val="008E40"/>
                </a:solidFill>
              </a:rPr>
              <a:t>pause</a:t>
            </a:r>
            <a:r>
              <a:rPr lang="en-GB" sz="2000" dirty="0"/>
              <a:t> frequently during problem solving to </a:t>
            </a:r>
            <a:r>
              <a:rPr lang="en-GB" sz="2000" dirty="0">
                <a:solidFill>
                  <a:srgbClr val="008E40"/>
                </a:solidFill>
              </a:rPr>
              <a:t>ask</a:t>
            </a:r>
            <a:r>
              <a:rPr lang="en-GB" sz="2000" dirty="0"/>
              <a:t> </a:t>
            </a:r>
            <a:r>
              <a:rPr lang="en-GB" sz="2000" dirty="0">
                <a:solidFill>
                  <a:srgbClr val="008E40"/>
                </a:solidFill>
              </a:rPr>
              <a:t>themselves</a:t>
            </a:r>
            <a:r>
              <a:rPr lang="en-GB" sz="2000" dirty="0"/>
              <a:t> </a:t>
            </a:r>
            <a:r>
              <a:rPr lang="en-GB" sz="2000" dirty="0">
                <a:solidFill>
                  <a:srgbClr val="008E40"/>
                </a:solidFill>
              </a:rPr>
              <a:t>questions</a:t>
            </a:r>
            <a:r>
              <a:rPr lang="en-GB" sz="2000" dirty="0"/>
              <a:t> such as “What am I doing right now</a:t>
            </a:r>
            <a:r>
              <a:rPr lang="en-GB" sz="2000" dirty="0" smtClean="0"/>
              <a:t>?”</a:t>
            </a:r>
          </a:p>
          <a:p>
            <a:pPr marL="360000" lvl="1" indent="-288000">
              <a:lnSpc>
                <a:spcPts val="3000"/>
              </a:lnSpc>
              <a:spcBef>
                <a:spcPts val="600"/>
              </a:spcBef>
              <a:buSzPct val="80000"/>
              <a:buFont typeface="Wingdings 2" pitchFamily="18" charset="2"/>
              <a:buChar char=""/>
              <a:defRPr/>
            </a:pPr>
            <a:r>
              <a:rPr lang="en-US" sz="2000" dirty="0">
                <a:solidFill>
                  <a:srgbClr val="008E40"/>
                </a:solidFill>
              </a:rPr>
              <a:t>Mobile</a:t>
            </a:r>
            <a:r>
              <a:rPr lang="en-US" sz="2000" dirty="0">
                <a:cs typeface="Arial" charset="0"/>
              </a:rPr>
              <a:t> </a:t>
            </a:r>
            <a:r>
              <a:rPr lang="en-US" sz="2000" dirty="0">
                <a:solidFill>
                  <a:srgbClr val="008E40"/>
                </a:solidFill>
              </a:rPr>
              <a:t>technologies</a:t>
            </a:r>
            <a:r>
              <a:rPr lang="en-US" sz="2000" dirty="0">
                <a:cs typeface="Arial" charset="0"/>
              </a:rPr>
              <a:t> could be </a:t>
            </a:r>
            <a:r>
              <a:rPr lang="en-US" sz="2000" dirty="0">
                <a:solidFill>
                  <a:srgbClr val="008E40"/>
                </a:solidFill>
                <a:cs typeface="Arial" charset="0"/>
              </a:rPr>
              <a:t>utilized</a:t>
            </a:r>
            <a:r>
              <a:rPr lang="en-US" sz="2000" dirty="0">
                <a:cs typeface="Arial" charset="0"/>
              </a:rPr>
              <a:t> as proper </a:t>
            </a:r>
            <a:r>
              <a:rPr lang="en-US" sz="2000" dirty="0">
                <a:solidFill>
                  <a:srgbClr val="008E40"/>
                </a:solidFill>
                <a:cs typeface="Arial" charset="0"/>
              </a:rPr>
              <a:t>strategies</a:t>
            </a:r>
            <a:r>
              <a:rPr lang="en-US" sz="2000" dirty="0">
                <a:cs typeface="Arial" charset="0"/>
              </a:rPr>
              <a:t> for mathematics measurements and investigation in solving real life problems</a:t>
            </a:r>
            <a:r>
              <a:rPr lang="en-US" sz="2000" dirty="0" smtClean="0">
                <a:cs typeface="Arial" charset="0"/>
              </a:rPr>
              <a:t>. </a:t>
            </a:r>
            <a:r>
              <a:rPr lang="en-US" sz="2000" dirty="0" smtClean="0">
                <a:solidFill>
                  <a:srgbClr val="C00000"/>
                </a:solidFill>
                <a:cs typeface="Arial" charset="0"/>
              </a:rPr>
              <a:t>Therefore</a:t>
            </a:r>
            <a:r>
              <a:rPr lang="en-US" sz="2000" dirty="0" smtClean="0">
                <a:cs typeface="Arial" charset="0"/>
              </a:rPr>
              <a:t>, in </a:t>
            </a:r>
            <a:r>
              <a:rPr lang="en-US" sz="2000" dirty="0">
                <a:cs typeface="Arial" charset="0"/>
              </a:rPr>
              <a:t>the present research, we encouraged </a:t>
            </a:r>
            <a:r>
              <a:rPr lang="en-US" sz="2000" dirty="0" smtClean="0">
                <a:cs typeface="Arial" charset="0"/>
              </a:rPr>
              <a:t>the </a:t>
            </a:r>
            <a:r>
              <a:rPr lang="en-US" sz="2000" dirty="0" smtClean="0">
                <a:solidFill>
                  <a:srgbClr val="008E40"/>
                </a:solidFill>
                <a:cs typeface="Arial" charset="0"/>
              </a:rPr>
              <a:t>use of mobile </a:t>
            </a:r>
            <a:r>
              <a:rPr lang="en-US" sz="2000" dirty="0">
                <a:solidFill>
                  <a:srgbClr val="008E40"/>
                </a:solidFill>
                <a:cs typeface="Arial" charset="0"/>
              </a:rPr>
              <a:t>technologies </a:t>
            </a:r>
            <a:r>
              <a:rPr lang="en-US" sz="2000" dirty="0">
                <a:cs typeface="Arial" charset="0"/>
              </a:rPr>
              <a:t>in </a:t>
            </a:r>
            <a:r>
              <a:rPr lang="en-US" sz="2000" dirty="0" smtClean="0">
                <a:cs typeface="Arial" charset="0"/>
              </a:rPr>
              <a:t>metacognitive </a:t>
            </a:r>
            <a:r>
              <a:rPr lang="en-US" sz="2000" dirty="0">
                <a:cs typeface="Arial" charset="0"/>
              </a:rPr>
              <a:t>processes, especially </a:t>
            </a:r>
            <a:r>
              <a:rPr lang="en-US" sz="2000" dirty="0">
                <a:solidFill>
                  <a:srgbClr val="008E40"/>
                </a:solidFill>
                <a:cs typeface="Arial" charset="0"/>
              </a:rPr>
              <a:t>as</a:t>
            </a:r>
            <a:r>
              <a:rPr lang="en-US" sz="2000" dirty="0">
                <a:cs typeface="Arial" charset="0"/>
              </a:rPr>
              <a:t> </a:t>
            </a:r>
            <a:r>
              <a:rPr lang="en-US" sz="2000" dirty="0">
                <a:solidFill>
                  <a:srgbClr val="008E40"/>
                </a:solidFill>
                <a:cs typeface="Arial" charset="0"/>
              </a:rPr>
              <a:t>strategies</a:t>
            </a:r>
            <a:r>
              <a:rPr lang="en-US" sz="2000" dirty="0">
                <a:cs typeface="Arial" charset="0"/>
              </a:rPr>
              <a:t> for solving real life mathematical problems. </a:t>
            </a:r>
            <a:r>
              <a:rPr lang="en-GB" sz="2000" dirty="0" smtClean="0"/>
              <a:t> </a:t>
            </a:r>
            <a:endParaRPr lang="en-US" sz="2000" dirty="0" smtClean="0">
              <a:cs typeface="Arial" charset="0"/>
            </a:endParaRPr>
          </a:p>
        </p:txBody>
      </p:sp>
    </p:spTree>
    <p:extLst>
      <p:ext uri="{BB962C8B-B14F-4D97-AF65-F5344CB8AC3E}">
        <p14:creationId xmlns:p14="http://schemas.microsoft.com/office/powerpoint/2010/main" val="2644777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Context</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497763" cy="4800600"/>
          </a:xfrm>
        </p:spPr>
        <p:txBody>
          <a:bodyPr/>
          <a:lstStyle/>
          <a:p>
            <a:pPr marL="360000" lvl="1" indent="-288000">
              <a:lnSpc>
                <a:spcPts val="3000"/>
              </a:lnSpc>
              <a:spcBef>
                <a:spcPts val="600"/>
              </a:spcBef>
              <a:buSzPct val="80000"/>
              <a:buFont typeface="Wingdings 2" pitchFamily="18" charset="2"/>
              <a:buChar char=""/>
              <a:defRPr/>
            </a:pPr>
            <a:r>
              <a:rPr lang="en-GB" sz="2000" dirty="0"/>
              <a:t>This </a:t>
            </a:r>
            <a:r>
              <a:rPr lang="en-GB" sz="2000" dirty="0">
                <a:solidFill>
                  <a:srgbClr val="C00000"/>
                </a:solidFill>
              </a:rPr>
              <a:t>PD</a:t>
            </a:r>
            <a:r>
              <a:rPr lang="en-GB" sz="2000" dirty="0"/>
              <a:t> </a:t>
            </a:r>
            <a:r>
              <a:rPr lang="en-GB" sz="2000" dirty="0">
                <a:solidFill>
                  <a:srgbClr val="C00000"/>
                </a:solidFill>
              </a:rPr>
              <a:t>program</a:t>
            </a:r>
            <a:r>
              <a:rPr lang="en-GB" sz="2000" dirty="0"/>
              <a:t> was </a:t>
            </a:r>
            <a:r>
              <a:rPr lang="en-GB" sz="2000" dirty="0">
                <a:solidFill>
                  <a:srgbClr val="C00000"/>
                </a:solidFill>
              </a:rPr>
              <a:t>held</a:t>
            </a:r>
            <a:r>
              <a:rPr lang="en-GB" sz="2000" dirty="0"/>
              <a:t> for a </a:t>
            </a:r>
            <a:r>
              <a:rPr lang="en-GB" sz="2000" dirty="0">
                <a:solidFill>
                  <a:srgbClr val="008E40"/>
                </a:solidFill>
              </a:rPr>
              <a:t>full academic year 2016-2017</a:t>
            </a:r>
            <a:r>
              <a:rPr lang="en-GB" sz="2000" dirty="0"/>
              <a:t>. </a:t>
            </a:r>
            <a:r>
              <a:rPr lang="en-GB" sz="2000" dirty="0" smtClean="0">
                <a:solidFill>
                  <a:srgbClr val="008E40"/>
                </a:solidFill>
              </a:rPr>
              <a:t>Twenty-four </a:t>
            </a:r>
            <a:r>
              <a:rPr lang="en-GB" sz="2000" dirty="0">
                <a:solidFill>
                  <a:srgbClr val="008E40"/>
                </a:solidFill>
              </a:rPr>
              <a:t>pre-service teachers </a:t>
            </a:r>
            <a:r>
              <a:rPr lang="en-GB" sz="2000" dirty="0"/>
              <a:t>participated in the PD program. They were in their </a:t>
            </a:r>
            <a:r>
              <a:rPr lang="en-GB" sz="2000" dirty="0">
                <a:solidFill>
                  <a:srgbClr val="008E40"/>
                </a:solidFill>
              </a:rPr>
              <a:t>third academic year </a:t>
            </a:r>
            <a:r>
              <a:rPr lang="en-GB" sz="2000" dirty="0">
                <a:solidFill>
                  <a:srgbClr val="000000"/>
                </a:solidFill>
              </a:rPr>
              <a:t>majoring in </a:t>
            </a:r>
            <a:r>
              <a:rPr lang="en-GB" sz="2000" dirty="0">
                <a:solidFill>
                  <a:srgbClr val="008E40"/>
                </a:solidFill>
              </a:rPr>
              <a:t>teaching mathematics </a:t>
            </a:r>
            <a:r>
              <a:rPr lang="en-GB" sz="2000" dirty="0">
                <a:solidFill>
                  <a:srgbClr val="000000"/>
                </a:solidFill>
              </a:rPr>
              <a:t>and</a:t>
            </a:r>
            <a:r>
              <a:rPr lang="en-GB" sz="2000" dirty="0">
                <a:solidFill>
                  <a:srgbClr val="008E40"/>
                </a:solidFill>
              </a:rPr>
              <a:t> computer science </a:t>
            </a:r>
            <a:r>
              <a:rPr lang="en-GB" sz="2000" dirty="0"/>
              <a:t>in </a:t>
            </a:r>
            <a:r>
              <a:rPr lang="en-GB" sz="2000" dirty="0">
                <a:solidFill>
                  <a:srgbClr val="008E40"/>
                </a:solidFill>
              </a:rPr>
              <a:t>middle schools</a:t>
            </a:r>
            <a:r>
              <a:rPr lang="en-GB" sz="2000" dirty="0"/>
              <a:t>. </a:t>
            </a:r>
            <a:endParaRPr lang="en-GB" sz="2000" dirty="0" smtClean="0"/>
          </a:p>
          <a:p>
            <a:pPr marL="360000" lvl="1" indent="-288000">
              <a:lnSpc>
                <a:spcPts val="3000"/>
              </a:lnSpc>
              <a:spcBef>
                <a:spcPts val="600"/>
              </a:spcBef>
              <a:buSzPct val="80000"/>
              <a:buFont typeface="Wingdings 2" pitchFamily="18" charset="2"/>
              <a:buChar char=""/>
              <a:defRPr/>
            </a:pPr>
            <a:r>
              <a:rPr lang="en-GB" sz="2000" dirty="0"/>
              <a:t>To </a:t>
            </a:r>
            <a:r>
              <a:rPr lang="en-GB" sz="2000" dirty="0" smtClean="0"/>
              <a:t>facilitate </a:t>
            </a:r>
            <a:r>
              <a:rPr lang="en-GB" sz="2000" dirty="0" smtClean="0">
                <a:solidFill>
                  <a:srgbClr val="C00000"/>
                </a:solidFill>
              </a:rPr>
              <a:t>collaboration</a:t>
            </a:r>
            <a:r>
              <a:rPr lang="en-GB" sz="2000" dirty="0" smtClean="0"/>
              <a:t>, </a:t>
            </a:r>
            <a:r>
              <a:rPr lang="en-GB" sz="2000" dirty="0"/>
              <a:t>the pre-service teachers utilized the forums in </a:t>
            </a:r>
            <a:r>
              <a:rPr lang="en-GB" sz="2000" dirty="0">
                <a:solidFill>
                  <a:srgbClr val="008E40"/>
                </a:solidFill>
              </a:rPr>
              <a:t>Edmodo</a:t>
            </a:r>
            <a:r>
              <a:rPr lang="en-GB" sz="2000" dirty="0"/>
              <a:t> – an </a:t>
            </a:r>
            <a:r>
              <a:rPr lang="en-GB" sz="2000" dirty="0">
                <a:solidFill>
                  <a:srgbClr val="008E40"/>
                </a:solidFill>
              </a:rPr>
              <a:t>educational social network site</a:t>
            </a:r>
            <a:r>
              <a:rPr lang="en-GB" sz="2000" dirty="0"/>
              <a:t>, to discuss their preparation and implementation of the mathematics activities</a:t>
            </a:r>
            <a:r>
              <a:rPr lang="en-GB" sz="2000" dirty="0" smtClean="0"/>
              <a:t>.</a:t>
            </a:r>
          </a:p>
          <a:p>
            <a:pPr marL="360000" lvl="1" indent="-288000">
              <a:lnSpc>
                <a:spcPts val="3000"/>
              </a:lnSpc>
              <a:spcBef>
                <a:spcPts val="600"/>
              </a:spcBef>
              <a:buSzPct val="80000"/>
              <a:buFont typeface="Wingdings 2" pitchFamily="18" charset="2"/>
              <a:buChar char=""/>
              <a:defRPr/>
            </a:pPr>
            <a:r>
              <a:rPr lang="en-GB" sz="2000" dirty="0"/>
              <a:t>The </a:t>
            </a:r>
            <a:r>
              <a:rPr lang="en-GB" sz="2000" dirty="0">
                <a:solidFill>
                  <a:srgbClr val="C00000"/>
                </a:solidFill>
              </a:rPr>
              <a:t>data tools </a:t>
            </a:r>
            <a:r>
              <a:rPr lang="en-GB" sz="2000" dirty="0"/>
              <a:t>were the pre-service teachers’ </a:t>
            </a:r>
            <a:r>
              <a:rPr lang="en-GB" sz="2000" dirty="0">
                <a:solidFill>
                  <a:srgbClr val="008E40"/>
                </a:solidFill>
              </a:rPr>
              <a:t>texts</a:t>
            </a:r>
            <a:r>
              <a:rPr lang="en-GB" sz="2000" dirty="0"/>
              <a:t> for the </a:t>
            </a:r>
            <a:r>
              <a:rPr lang="en-GB" sz="2000" dirty="0">
                <a:solidFill>
                  <a:srgbClr val="008E40"/>
                </a:solidFill>
              </a:rPr>
              <a:t>solutions</a:t>
            </a:r>
            <a:r>
              <a:rPr lang="en-GB" sz="2000" dirty="0"/>
              <a:t> of the </a:t>
            </a:r>
            <a:r>
              <a:rPr lang="en-GB" sz="2000" dirty="0">
                <a:solidFill>
                  <a:srgbClr val="008E40"/>
                </a:solidFill>
              </a:rPr>
              <a:t>activities</a:t>
            </a:r>
            <a:r>
              <a:rPr lang="en-GB" sz="2000" dirty="0" smtClean="0"/>
              <a:t>, and the </a:t>
            </a:r>
            <a:r>
              <a:rPr lang="en-GB" sz="2000" dirty="0">
                <a:solidFill>
                  <a:srgbClr val="008E40"/>
                </a:solidFill>
              </a:rPr>
              <a:t>discussion</a:t>
            </a:r>
            <a:r>
              <a:rPr lang="en-GB" sz="2000" dirty="0" smtClean="0"/>
              <a:t> </a:t>
            </a:r>
            <a:r>
              <a:rPr lang="en-GB" sz="2000" dirty="0">
                <a:solidFill>
                  <a:srgbClr val="008E40"/>
                </a:solidFill>
              </a:rPr>
              <a:t>texts</a:t>
            </a:r>
            <a:r>
              <a:rPr lang="en-GB" sz="2000" dirty="0"/>
              <a:t> in </a:t>
            </a:r>
            <a:r>
              <a:rPr lang="en-GB" sz="2000" dirty="0">
                <a:solidFill>
                  <a:srgbClr val="008E40"/>
                </a:solidFill>
              </a:rPr>
              <a:t>Edmodo</a:t>
            </a:r>
            <a:r>
              <a:rPr lang="en-GB" sz="2000" dirty="0" smtClean="0"/>
              <a:t>. </a:t>
            </a:r>
            <a:endParaRPr lang="en-US" sz="2000" dirty="0"/>
          </a:p>
          <a:p>
            <a:pPr marL="360000" lvl="1" indent="-288000">
              <a:lnSpc>
                <a:spcPts val="3000"/>
              </a:lnSpc>
              <a:spcBef>
                <a:spcPts val="600"/>
              </a:spcBef>
              <a:buSzPct val="80000"/>
              <a:buFont typeface="Wingdings 2" pitchFamily="18" charset="2"/>
              <a:buChar char=""/>
              <a:defRPr/>
            </a:pPr>
            <a:r>
              <a:rPr lang="en-GB" sz="2000" dirty="0"/>
              <a:t>To </a:t>
            </a:r>
            <a:r>
              <a:rPr lang="en-GB" sz="2000" dirty="0" err="1">
                <a:solidFill>
                  <a:srgbClr val="C00000"/>
                </a:solidFill>
              </a:rPr>
              <a:t>analyze</a:t>
            </a:r>
            <a:r>
              <a:rPr lang="en-GB" sz="2000" dirty="0"/>
              <a:t> the texts, we used inductive and deductive </a:t>
            </a:r>
            <a:r>
              <a:rPr lang="en-GB" sz="2000" dirty="0">
                <a:solidFill>
                  <a:srgbClr val="008E40"/>
                </a:solidFill>
              </a:rPr>
              <a:t>qualitative content analysis</a:t>
            </a:r>
            <a:r>
              <a:rPr lang="en-GB" sz="2000" dirty="0"/>
              <a:t>. </a:t>
            </a:r>
            <a:endParaRPr lang="en-US" sz="2000" dirty="0"/>
          </a:p>
          <a:p>
            <a:pPr marL="360000" lvl="1" indent="-288000">
              <a:lnSpc>
                <a:spcPts val="3000"/>
              </a:lnSpc>
              <a:spcBef>
                <a:spcPts val="600"/>
              </a:spcBef>
              <a:buSzPct val="80000"/>
              <a:buFont typeface="Wingdings 2" pitchFamily="18" charset="2"/>
              <a:buChar char=""/>
              <a:defRPr/>
            </a:pPr>
            <a:endParaRPr lang="en-GB" sz="2000" dirty="0"/>
          </a:p>
          <a:p>
            <a:pPr marL="360000" lvl="1" indent="-288000">
              <a:lnSpc>
                <a:spcPts val="3000"/>
              </a:lnSpc>
              <a:spcBef>
                <a:spcPts val="600"/>
              </a:spcBef>
              <a:buSzPct val="80000"/>
              <a:buFont typeface="Wingdings 2" pitchFamily="18" charset="2"/>
              <a:buChar char=""/>
              <a:defRPr/>
            </a:pPr>
            <a:endParaRPr lang="en-GB" sz="2000" dirty="0" smtClean="0"/>
          </a:p>
          <a:p>
            <a:pPr marL="360000" lvl="1" indent="-288000">
              <a:lnSpc>
                <a:spcPts val="3000"/>
              </a:lnSpc>
              <a:spcBef>
                <a:spcPts val="600"/>
              </a:spcBef>
              <a:buSzPct val="80000"/>
              <a:buFont typeface="Wingdings 2" pitchFamily="18" charset="2"/>
              <a:buChar char=""/>
              <a:defRPr/>
            </a:pPr>
            <a:endParaRPr lang="en-GB" sz="2000" dirty="0" smtClean="0"/>
          </a:p>
        </p:txBody>
      </p:sp>
    </p:spTree>
    <p:extLst>
      <p:ext uri="{BB962C8B-B14F-4D97-AF65-F5344CB8AC3E}">
        <p14:creationId xmlns:p14="http://schemas.microsoft.com/office/powerpoint/2010/main" val="6042069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Findings</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497763" cy="4800600"/>
          </a:xfrm>
        </p:spPr>
        <p:txBody>
          <a:bodyPr/>
          <a:lstStyle/>
          <a:p>
            <a:pPr marL="360000" lvl="1" indent="-288000">
              <a:lnSpc>
                <a:spcPts val="3000"/>
              </a:lnSpc>
              <a:spcBef>
                <a:spcPts val="600"/>
              </a:spcBef>
              <a:buSzPct val="80000"/>
              <a:buFont typeface="Wingdings 2" pitchFamily="18" charset="2"/>
              <a:buChar char=""/>
              <a:defRPr/>
            </a:pPr>
            <a:r>
              <a:rPr lang="en-GB" sz="2000" dirty="0" smtClean="0"/>
              <a:t>The </a:t>
            </a:r>
            <a:r>
              <a:rPr lang="en-GB" sz="2000" dirty="0"/>
              <a:t>findings </a:t>
            </a:r>
            <a:r>
              <a:rPr lang="en-GB" sz="2000" dirty="0">
                <a:solidFill>
                  <a:srgbClr val="008E40"/>
                </a:solidFill>
              </a:rPr>
              <a:t>report</a:t>
            </a:r>
            <a:r>
              <a:rPr lang="en-GB" sz="2000" dirty="0"/>
              <a:t> the participating pre-service teachers’ </a:t>
            </a:r>
            <a:r>
              <a:rPr lang="en-GB" sz="2000" dirty="0">
                <a:solidFill>
                  <a:srgbClr val="C00000"/>
                </a:solidFill>
              </a:rPr>
              <a:t>metacognitive </a:t>
            </a:r>
            <a:r>
              <a:rPr lang="en-GB" sz="2000" dirty="0" smtClean="0">
                <a:solidFill>
                  <a:srgbClr val="C00000"/>
                </a:solidFill>
              </a:rPr>
              <a:t>activity: </a:t>
            </a:r>
          </a:p>
          <a:p>
            <a:pPr marL="360000" lvl="1" indent="-288000">
              <a:lnSpc>
                <a:spcPts val="3000"/>
              </a:lnSpc>
              <a:spcBef>
                <a:spcPts val="600"/>
              </a:spcBef>
              <a:buSzPct val="80000"/>
              <a:buFont typeface="Wingdings 2" pitchFamily="18" charset="2"/>
              <a:buChar char=""/>
              <a:defRPr/>
            </a:pPr>
            <a:r>
              <a:rPr lang="en-GB" sz="2000" dirty="0" smtClean="0">
                <a:solidFill>
                  <a:srgbClr val="C00000"/>
                </a:solidFill>
              </a:rPr>
              <a:t>First</a:t>
            </a:r>
            <a:r>
              <a:rPr lang="en-GB" sz="2000" dirty="0"/>
              <a:t>, they practiced using metacognitive skills, </a:t>
            </a:r>
            <a:r>
              <a:rPr lang="en-GB" sz="2000" dirty="0">
                <a:solidFill>
                  <a:srgbClr val="008E40"/>
                </a:solidFill>
              </a:rPr>
              <a:t>as</a:t>
            </a:r>
            <a:r>
              <a:rPr lang="en-GB" sz="2000" dirty="0"/>
              <a:t> </a:t>
            </a:r>
            <a:r>
              <a:rPr lang="en-GB" sz="2000" dirty="0">
                <a:solidFill>
                  <a:srgbClr val="008E40"/>
                </a:solidFill>
              </a:rPr>
              <a:t>learners</a:t>
            </a:r>
            <a:r>
              <a:rPr lang="en-GB" sz="2000" dirty="0"/>
              <a:t>, to solve an authentic mathematical problem </a:t>
            </a:r>
            <a:r>
              <a:rPr lang="en-GB" sz="2000" dirty="0">
                <a:solidFill>
                  <a:srgbClr val="008E40"/>
                </a:solidFill>
              </a:rPr>
              <a:t>prepared</a:t>
            </a:r>
            <a:r>
              <a:rPr lang="en-GB" sz="2000" dirty="0"/>
              <a:t> by their </a:t>
            </a:r>
            <a:r>
              <a:rPr lang="en-GB" sz="2000" dirty="0">
                <a:solidFill>
                  <a:srgbClr val="008E40"/>
                </a:solidFill>
              </a:rPr>
              <a:t>pedagogical</a:t>
            </a:r>
            <a:r>
              <a:rPr lang="en-GB" sz="2000" dirty="0"/>
              <a:t> </a:t>
            </a:r>
            <a:r>
              <a:rPr lang="en-GB" sz="2000" dirty="0">
                <a:solidFill>
                  <a:srgbClr val="008E40"/>
                </a:solidFill>
              </a:rPr>
              <a:t>supervisors</a:t>
            </a:r>
            <a:r>
              <a:rPr lang="en-GB" sz="2000" dirty="0"/>
              <a:t>. </a:t>
            </a:r>
            <a:endParaRPr lang="en-GB" sz="2000" dirty="0" smtClean="0"/>
          </a:p>
          <a:p>
            <a:pPr marL="360000" lvl="1" indent="-288000">
              <a:lnSpc>
                <a:spcPts val="3000"/>
              </a:lnSpc>
              <a:spcBef>
                <a:spcPts val="600"/>
              </a:spcBef>
              <a:buSzPct val="80000"/>
              <a:buFont typeface="Wingdings 2" pitchFamily="18" charset="2"/>
              <a:buChar char=""/>
              <a:defRPr/>
            </a:pPr>
            <a:r>
              <a:rPr lang="en-GB" sz="2000" dirty="0">
                <a:solidFill>
                  <a:srgbClr val="C00000"/>
                </a:solidFill>
              </a:rPr>
              <a:t>Second</a:t>
            </a:r>
            <a:r>
              <a:rPr lang="en-GB" sz="2000" dirty="0"/>
              <a:t>, they used metacognitive skills, </a:t>
            </a:r>
            <a:r>
              <a:rPr lang="en-GB" sz="2000" dirty="0">
                <a:solidFill>
                  <a:srgbClr val="008E40"/>
                </a:solidFill>
              </a:rPr>
              <a:t>as</a:t>
            </a:r>
            <a:r>
              <a:rPr lang="en-GB" sz="2000" dirty="0"/>
              <a:t> </a:t>
            </a:r>
            <a:r>
              <a:rPr lang="en-GB" sz="2000" dirty="0">
                <a:solidFill>
                  <a:srgbClr val="008E40"/>
                </a:solidFill>
              </a:rPr>
              <a:t>teachers</a:t>
            </a:r>
            <a:r>
              <a:rPr lang="en-GB" sz="2000" dirty="0"/>
              <a:t>, in the </a:t>
            </a:r>
            <a:r>
              <a:rPr lang="en-GB" sz="2000" dirty="0">
                <a:solidFill>
                  <a:srgbClr val="008E40"/>
                </a:solidFill>
              </a:rPr>
              <a:t>preparation</a:t>
            </a:r>
            <a:r>
              <a:rPr lang="en-GB" sz="2000" dirty="0"/>
              <a:t> of authentic mathematical </a:t>
            </a:r>
            <a:r>
              <a:rPr lang="en-GB" sz="2000" dirty="0">
                <a:solidFill>
                  <a:srgbClr val="008E40"/>
                </a:solidFill>
              </a:rPr>
              <a:t>activities</a:t>
            </a:r>
            <a:r>
              <a:rPr lang="en-GB" sz="2000" dirty="0"/>
              <a:t> that use mobile devices. </a:t>
            </a:r>
            <a:endParaRPr lang="en-GB" sz="2000" dirty="0" smtClean="0"/>
          </a:p>
          <a:p>
            <a:pPr marL="360000" lvl="1" indent="-288000">
              <a:lnSpc>
                <a:spcPts val="3000"/>
              </a:lnSpc>
              <a:spcBef>
                <a:spcPts val="600"/>
              </a:spcBef>
              <a:buSzPct val="80000"/>
              <a:buFont typeface="Wingdings 2" pitchFamily="18" charset="2"/>
              <a:buChar char=""/>
              <a:defRPr/>
            </a:pPr>
            <a:r>
              <a:rPr lang="en-GB" sz="2000" dirty="0">
                <a:solidFill>
                  <a:srgbClr val="C00000"/>
                </a:solidFill>
              </a:rPr>
              <a:t>Finally</a:t>
            </a:r>
            <a:r>
              <a:rPr lang="en-GB" sz="2000" dirty="0"/>
              <a:t>, it reports the pre-service teachers' metacognitive processes when </a:t>
            </a:r>
            <a:r>
              <a:rPr lang="en-GB" sz="2000" dirty="0">
                <a:solidFill>
                  <a:srgbClr val="008E40"/>
                </a:solidFill>
              </a:rPr>
              <a:t>implementing</a:t>
            </a:r>
            <a:r>
              <a:rPr lang="en-GB" sz="2000" dirty="0"/>
              <a:t> the prepared activities in the middle school </a:t>
            </a:r>
            <a:r>
              <a:rPr lang="en-GB" sz="2000" dirty="0">
                <a:solidFill>
                  <a:srgbClr val="008E40"/>
                </a:solidFill>
              </a:rPr>
              <a:t>with</a:t>
            </a:r>
            <a:r>
              <a:rPr lang="en-GB" sz="2000" dirty="0"/>
              <a:t> </a:t>
            </a:r>
            <a:r>
              <a:rPr lang="en-GB" sz="2000" dirty="0">
                <a:solidFill>
                  <a:srgbClr val="008E40"/>
                </a:solidFill>
              </a:rPr>
              <a:t>their</a:t>
            </a:r>
            <a:r>
              <a:rPr lang="en-GB" sz="2000" dirty="0"/>
              <a:t> </a:t>
            </a:r>
            <a:r>
              <a:rPr lang="en-GB" sz="2000" dirty="0" smtClean="0">
                <a:solidFill>
                  <a:srgbClr val="008E40"/>
                </a:solidFill>
              </a:rPr>
              <a:t>students, </a:t>
            </a:r>
            <a:r>
              <a:rPr lang="en-GB" sz="2000" dirty="0" smtClean="0">
                <a:solidFill>
                  <a:srgbClr val="000000"/>
                </a:solidFill>
              </a:rPr>
              <a:t>and</a:t>
            </a:r>
            <a:r>
              <a:rPr lang="en-GB" sz="2000" dirty="0" smtClean="0">
                <a:solidFill>
                  <a:srgbClr val="008E40"/>
                </a:solidFill>
              </a:rPr>
              <a:t> reflecting on this implementation</a:t>
            </a:r>
            <a:r>
              <a:rPr lang="en-GB" sz="2000" dirty="0" smtClean="0"/>
              <a:t>. </a:t>
            </a:r>
            <a:endParaRPr lang="en-US" sz="2000" dirty="0"/>
          </a:p>
        </p:txBody>
      </p:sp>
    </p:spTree>
    <p:extLst>
      <p:ext uri="{BB962C8B-B14F-4D97-AF65-F5344CB8AC3E}">
        <p14:creationId xmlns:p14="http://schemas.microsoft.com/office/powerpoint/2010/main" val="626765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Conclusion</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497763" cy="4800600"/>
          </a:xfrm>
        </p:spPr>
        <p:txBody>
          <a:bodyPr/>
          <a:lstStyle/>
          <a:p>
            <a:pPr marL="360000" lvl="1" indent="-288000">
              <a:lnSpc>
                <a:spcPts val="3000"/>
              </a:lnSpc>
              <a:spcBef>
                <a:spcPts val="600"/>
              </a:spcBef>
              <a:buSzPct val="80000"/>
              <a:buFont typeface="Wingdings 2" pitchFamily="18" charset="2"/>
              <a:buChar char=""/>
              <a:defRPr/>
            </a:pPr>
            <a:r>
              <a:rPr lang="en-GB" sz="2000" dirty="0" smtClean="0"/>
              <a:t>The </a:t>
            </a:r>
            <a:r>
              <a:rPr lang="en-GB" sz="2000" dirty="0"/>
              <a:t>research </a:t>
            </a:r>
            <a:r>
              <a:rPr lang="en-GB" sz="2000" dirty="0">
                <a:solidFill>
                  <a:srgbClr val="C00000"/>
                </a:solidFill>
              </a:rPr>
              <a:t>results indicate </a:t>
            </a:r>
            <a:r>
              <a:rPr lang="en-GB" sz="2000" dirty="0" smtClean="0"/>
              <a:t>that:</a:t>
            </a:r>
          </a:p>
          <a:p>
            <a:pPr marL="360000" lvl="1" indent="-288000">
              <a:lnSpc>
                <a:spcPts val="3000"/>
              </a:lnSpc>
              <a:spcBef>
                <a:spcPts val="600"/>
              </a:spcBef>
              <a:buSzPct val="80000"/>
              <a:buFont typeface="Wingdings 2" pitchFamily="18" charset="2"/>
              <a:buChar char=""/>
              <a:defRPr/>
            </a:pPr>
            <a:r>
              <a:rPr lang="en-GB" sz="2000" dirty="0" smtClean="0"/>
              <a:t>At </a:t>
            </a:r>
            <a:r>
              <a:rPr lang="en-GB" sz="2000" dirty="0"/>
              <a:t>the </a:t>
            </a:r>
            <a:r>
              <a:rPr lang="en-GB" sz="2000" dirty="0">
                <a:solidFill>
                  <a:srgbClr val="C00000"/>
                </a:solidFill>
              </a:rPr>
              <a:t>beginning</a:t>
            </a:r>
            <a:r>
              <a:rPr lang="en-GB" sz="2000" dirty="0"/>
              <a:t>, the pre-service teachers </a:t>
            </a:r>
            <a:r>
              <a:rPr lang="en-GB" sz="2000" dirty="0">
                <a:solidFill>
                  <a:srgbClr val="008E40"/>
                </a:solidFill>
              </a:rPr>
              <a:t>did not use metacognitive skills</a:t>
            </a:r>
            <a:r>
              <a:rPr lang="en-GB" sz="2000" dirty="0">
                <a:solidFill>
                  <a:srgbClr val="000000"/>
                </a:solidFill>
              </a:rPr>
              <a:t>,</a:t>
            </a:r>
            <a:r>
              <a:rPr lang="en-GB" sz="2000" dirty="0"/>
              <a:t> but, </a:t>
            </a:r>
            <a:r>
              <a:rPr lang="en-GB" sz="2000" dirty="0">
                <a:solidFill>
                  <a:srgbClr val="C00000"/>
                </a:solidFill>
              </a:rPr>
              <a:t>as a result of the preparation</a:t>
            </a:r>
            <a:r>
              <a:rPr lang="en-GB" sz="2000" dirty="0"/>
              <a:t>, they </a:t>
            </a:r>
            <a:r>
              <a:rPr lang="en-GB" sz="2000" dirty="0">
                <a:solidFill>
                  <a:srgbClr val="008E40"/>
                </a:solidFill>
              </a:rPr>
              <a:t>started</a:t>
            </a:r>
            <a:r>
              <a:rPr lang="en-GB" sz="2000" dirty="0"/>
              <a:t> to </a:t>
            </a:r>
            <a:r>
              <a:rPr lang="en-GB" sz="2000" dirty="0">
                <a:solidFill>
                  <a:srgbClr val="008E40"/>
                </a:solidFill>
              </a:rPr>
              <a:t>use</a:t>
            </a:r>
            <a:r>
              <a:rPr lang="en-GB" sz="2000" dirty="0"/>
              <a:t> </a:t>
            </a:r>
            <a:r>
              <a:rPr lang="en-GB" sz="2000" dirty="0">
                <a:solidFill>
                  <a:srgbClr val="008E40"/>
                </a:solidFill>
              </a:rPr>
              <a:t>these</a:t>
            </a:r>
            <a:r>
              <a:rPr lang="en-GB" sz="2000" dirty="0"/>
              <a:t> </a:t>
            </a:r>
            <a:r>
              <a:rPr lang="en-GB" sz="2000" dirty="0">
                <a:solidFill>
                  <a:srgbClr val="008E40"/>
                </a:solidFill>
              </a:rPr>
              <a:t>skills</a:t>
            </a:r>
            <a:r>
              <a:rPr lang="en-GB" sz="2000" dirty="0"/>
              <a:t> </a:t>
            </a:r>
            <a:r>
              <a:rPr lang="en-GB" sz="2000" dirty="0">
                <a:solidFill>
                  <a:srgbClr val="008E40"/>
                </a:solidFill>
              </a:rPr>
              <a:t>as</a:t>
            </a:r>
            <a:r>
              <a:rPr lang="en-GB" sz="2000" dirty="0"/>
              <a:t> </a:t>
            </a:r>
            <a:r>
              <a:rPr lang="en-GB" sz="2000" dirty="0">
                <a:solidFill>
                  <a:srgbClr val="008E40"/>
                </a:solidFill>
              </a:rPr>
              <a:t>learners</a:t>
            </a:r>
            <a:r>
              <a:rPr lang="en-GB" sz="2000" dirty="0"/>
              <a:t>, where this use </a:t>
            </a:r>
            <a:r>
              <a:rPr lang="en-GB" sz="2000" dirty="0">
                <a:solidFill>
                  <a:srgbClr val="008E40"/>
                </a:solidFill>
              </a:rPr>
              <a:t>utilized</a:t>
            </a:r>
            <a:r>
              <a:rPr lang="en-GB" sz="2000" dirty="0"/>
              <a:t> the </a:t>
            </a:r>
            <a:r>
              <a:rPr lang="en-GB" sz="2000" dirty="0">
                <a:solidFill>
                  <a:srgbClr val="008E40"/>
                </a:solidFill>
              </a:rPr>
              <a:t>mobile</a:t>
            </a:r>
            <a:r>
              <a:rPr lang="en-GB" sz="2000" dirty="0"/>
              <a:t> </a:t>
            </a:r>
            <a:r>
              <a:rPr lang="en-GB" sz="2000" dirty="0">
                <a:solidFill>
                  <a:srgbClr val="008E40"/>
                </a:solidFill>
              </a:rPr>
              <a:t>technologies</a:t>
            </a:r>
            <a:r>
              <a:rPr lang="en-GB" sz="2000" dirty="0"/>
              <a:t>. </a:t>
            </a:r>
            <a:endParaRPr lang="en-GB" sz="2000" dirty="0" smtClean="0"/>
          </a:p>
          <a:p>
            <a:pPr marL="360000" lvl="1" indent="-288000">
              <a:lnSpc>
                <a:spcPts val="3000"/>
              </a:lnSpc>
              <a:spcBef>
                <a:spcPts val="600"/>
              </a:spcBef>
              <a:buSzPct val="80000"/>
              <a:buFont typeface="Wingdings 2" pitchFamily="18" charset="2"/>
              <a:buChar char=""/>
              <a:defRPr/>
            </a:pPr>
            <a:r>
              <a:rPr lang="en-GB" sz="2000" dirty="0" smtClean="0"/>
              <a:t>In </a:t>
            </a:r>
            <a:r>
              <a:rPr lang="en-GB" sz="2000" dirty="0"/>
              <a:t>a </a:t>
            </a:r>
            <a:r>
              <a:rPr lang="en-GB" sz="2000" dirty="0">
                <a:solidFill>
                  <a:srgbClr val="C00000"/>
                </a:solidFill>
              </a:rPr>
              <a:t>later</a:t>
            </a:r>
            <a:r>
              <a:rPr lang="en-GB" sz="2000" dirty="0"/>
              <a:t> </a:t>
            </a:r>
            <a:r>
              <a:rPr lang="en-GB" sz="2000" dirty="0">
                <a:solidFill>
                  <a:srgbClr val="C00000"/>
                </a:solidFill>
              </a:rPr>
              <a:t>phase</a:t>
            </a:r>
            <a:r>
              <a:rPr lang="en-GB" sz="2000" dirty="0"/>
              <a:t>, the participating pre-service teachers </a:t>
            </a:r>
            <a:r>
              <a:rPr lang="en-GB" sz="2000" dirty="0">
                <a:solidFill>
                  <a:srgbClr val="008E40"/>
                </a:solidFill>
              </a:rPr>
              <a:t>used</a:t>
            </a:r>
            <a:r>
              <a:rPr lang="en-GB" sz="2000" dirty="0"/>
              <a:t> </a:t>
            </a:r>
            <a:r>
              <a:rPr lang="en-GB" sz="2000" dirty="0">
                <a:solidFill>
                  <a:srgbClr val="008E40"/>
                </a:solidFill>
              </a:rPr>
              <a:t>these</a:t>
            </a:r>
            <a:r>
              <a:rPr lang="en-GB" sz="2000" dirty="0"/>
              <a:t> </a:t>
            </a:r>
            <a:r>
              <a:rPr lang="en-GB" sz="2000" dirty="0">
                <a:solidFill>
                  <a:srgbClr val="008E40"/>
                </a:solidFill>
              </a:rPr>
              <a:t>skills</a:t>
            </a:r>
            <a:r>
              <a:rPr lang="en-GB" sz="2000" dirty="0"/>
              <a:t> </a:t>
            </a:r>
            <a:r>
              <a:rPr lang="en-GB" sz="2000" dirty="0">
                <a:solidFill>
                  <a:srgbClr val="008E40"/>
                </a:solidFill>
              </a:rPr>
              <a:t>as</a:t>
            </a:r>
            <a:r>
              <a:rPr lang="en-GB" sz="2000" dirty="0"/>
              <a:t> </a:t>
            </a:r>
            <a:r>
              <a:rPr lang="en-GB" sz="2000" dirty="0">
                <a:solidFill>
                  <a:srgbClr val="008E40"/>
                </a:solidFill>
              </a:rPr>
              <a:t>teachers</a:t>
            </a:r>
            <a:r>
              <a:rPr lang="en-GB" sz="2000" dirty="0"/>
              <a:t> to </a:t>
            </a:r>
            <a:r>
              <a:rPr lang="en-GB" sz="2000" dirty="0">
                <a:solidFill>
                  <a:srgbClr val="008E40"/>
                </a:solidFill>
              </a:rPr>
              <a:t>design</a:t>
            </a:r>
            <a:r>
              <a:rPr lang="en-GB" sz="2000" dirty="0"/>
              <a:t> </a:t>
            </a:r>
            <a:r>
              <a:rPr lang="en-GB" sz="2000" dirty="0">
                <a:solidFill>
                  <a:srgbClr val="008E40"/>
                </a:solidFill>
              </a:rPr>
              <a:t>activities</a:t>
            </a:r>
            <a:r>
              <a:rPr lang="en-GB" sz="2000" dirty="0"/>
              <a:t> and </a:t>
            </a:r>
            <a:r>
              <a:rPr lang="en-GB" sz="2000" dirty="0">
                <a:solidFill>
                  <a:srgbClr val="008E40"/>
                </a:solidFill>
              </a:rPr>
              <a:t>encourage</a:t>
            </a:r>
            <a:r>
              <a:rPr lang="en-GB" sz="2000" dirty="0"/>
              <a:t> </a:t>
            </a:r>
            <a:r>
              <a:rPr lang="en-GB" sz="2000" dirty="0">
                <a:solidFill>
                  <a:srgbClr val="008E40"/>
                </a:solidFill>
              </a:rPr>
              <a:t>their</a:t>
            </a:r>
            <a:r>
              <a:rPr lang="en-GB" sz="2000" dirty="0"/>
              <a:t> </a:t>
            </a:r>
            <a:r>
              <a:rPr lang="en-GB" sz="2000" dirty="0">
                <a:solidFill>
                  <a:srgbClr val="008E40"/>
                </a:solidFill>
              </a:rPr>
              <a:t>students</a:t>
            </a:r>
            <a:r>
              <a:rPr lang="en-GB" sz="2000" dirty="0"/>
              <a:t> to </a:t>
            </a:r>
            <a:r>
              <a:rPr lang="en-GB" sz="2000" dirty="0">
                <a:solidFill>
                  <a:srgbClr val="008E40"/>
                </a:solidFill>
              </a:rPr>
              <a:t>use</a:t>
            </a:r>
            <a:r>
              <a:rPr lang="en-GB" sz="2000" dirty="0"/>
              <a:t> </a:t>
            </a:r>
            <a:r>
              <a:rPr lang="en-GB" sz="2000" dirty="0">
                <a:solidFill>
                  <a:srgbClr val="008E40"/>
                </a:solidFill>
              </a:rPr>
              <a:t>metacognitive</a:t>
            </a:r>
            <a:r>
              <a:rPr lang="en-GB" sz="2000" dirty="0"/>
              <a:t> </a:t>
            </a:r>
            <a:r>
              <a:rPr lang="en-GB" sz="2000" dirty="0">
                <a:solidFill>
                  <a:srgbClr val="008E40"/>
                </a:solidFill>
              </a:rPr>
              <a:t>skills</a:t>
            </a:r>
            <a:r>
              <a:rPr lang="en-GB" sz="2000" dirty="0"/>
              <a:t> while </a:t>
            </a:r>
            <a:r>
              <a:rPr lang="en-GB" sz="2000" dirty="0">
                <a:solidFill>
                  <a:srgbClr val="008E40"/>
                </a:solidFill>
              </a:rPr>
              <a:t>performing</a:t>
            </a:r>
            <a:r>
              <a:rPr lang="en-GB" sz="2000" dirty="0"/>
              <a:t> them. </a:t>
            </a:r>
            <a:endParaRPr lang="en-GB" sz="2000" dirty="0" smtClean="0"/>
          </a:p>
          <a:p>
            <a:pPr marL="360000" lvl="1" indent="-288000">
              <a:lnSpc>
                <a:spcPts val="3000"/>
              </a:lnSpc>
              <a:spcBef>
                <a:spcPts val="600"/>
              </a:spcBef>
              <a:buSzPct val="80000"/>
              <a:buFont typeface="Wingdings 2" pitchFamily="18" charset="2"/>
              <a:buChar char=""/>
              <a:defRPr/>
            </a:pPr>
            <a:r>
              <a:rPr lang="en-GB" sz="2000" dirty="0" smtClean="0"/>
              <a:t>These </a:t>
            </a:r>
            <a:r>
              <a:rPr lang="en-GB" sz="2000" dirty="0">
                <a:solidFill>
                  <a:srgbClr val="C00000"/>
                </a:solidFill>
              </a:rPr>
              <a:t>results indicate that metacognitive skills </a:t>
            </a:r>
            <a:r>
              <a:rPr lang="en-GB" sz="2000" dirty="0"/>
              <a:t>for </a:t>
            </a:r>
            <a:r>
              <a:rPr lang="en-GB" sz="2000" dirty="0">
                <a:solidFill>
                  <a:srgbClr val="C00000"/>
                </a:solidFill>
              </a:rPr>
              <a:t>learning</a:t>
            </a:r>
            <a:r>
              <a:rPr lang="en-GB" sz="2000" dirty="0"/>
              <a:t> and </a:t>
            </a:r>
            <a:r>
              <a:rPr lang="en-GB" sz="2000" dirty="0">
                <a:solidFill>
                  <a:srgbClr val="C00000"/>
                </a:solidFill>
              </a:rPr>
              <a:t>teaching</a:t>
            </a:r>
            <a:r>
              <a:rPr lang="en-GB" sz="2000" dirty="0"/>
              <a:t> </a:t>
            </a:r>
            <a:r>
              <a:rPr lang="en-GB" sz="2000" dirty="0">
                <a:solidFill>
                  <a:srgbClr val="008E40"/>
                </a:solidFill>
              </a:rPr>
              <a:t>could be learned </a:t>
            </a:r>
            <a:r>
              <a:rPr lang="en-GB" sz="2000" dirty="0"/>
              <a:t>and </a:t>
            </a:r>
            <a:r>
              <a:rPr lang="en-GB" sz="2000" dirty="0">
                <a:solidFill>
                  <a:srgbClr val="008E40"/>
                </a:solidFill>
              </a:rPr>
              <a:t>adopted</a:t>
            </a:r>
            <a:r>
              <a:rPr lang="en-GB" sz="2000" dirty="0"/>
              <a:t> by </a:t>
            </a:r>
            <a:r>
              <a:rPr lang="en-GB" sz="2000" dirty="0" smtClean="0"/>
              <a:t>teachers.</a:t>
            </a:r>
            <a:endParaRPr lang="en-US" sz="2000" dirty="0"/>
          </a:p>
        </p:txBody>
      </p:sp>
    </p:spTree>
    <p:extLst>
      <p:ext uri="{BB962C8B-B14F-4D97-AF65-F5344CB8AC3E}">
        <p14:creationId xmlns:p14="http://schemas.microsoft.com/office/powerpoint/2010/main" val="7386784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AutoShape 4">
            <a:hlinkClick r:id="" action="ppaction://hlinkshowjump?jump=endshow" highlightClick="1"/>
          </p:cNvPr>
          <p:cNvSpPr>
            <a:spLocks noChangeArrowheads="1"/>
          </p:cNvSpPr>
          <p:nvPr/>
        </p:nvSpPr>
        <p:spPr bwMode="auto">
          <a:xfrm>
            <a:off x="3995738" y="5229200"/>
            <a:ext cx="1944687" cy="792163"/>
          </a:xfrm>
          <a:prstGeom prst="actionButtonBlank">
            <a:avLst/>
          </a:prstGeom>
          <a:solidFill>
            <a:srgbClr val="000066"/>
          </a:solidFill>
          <a:ln w="9525">
            <a:noFill/>
            <a:miter lim="800000"/>
            <a:headEnd/>
            <a:tailEnd/>
          </a:ln>
        </p:spPr>
        <p:txBody>
          <a:bodyPr wrap="none" anchor="ctr"/>
          <a:lstStyle/>
          <a:p>
            <a:pPr algn="l" rtl="0" eaLnBrk="0" hangingPunct="0"/>
            <a:endParaRPr kumimoji="1" lang="he-IL" sz="2400">
              <a:latin typeface="Times New Roman" pitchFamily="18" charset="0"/>
              <a:cs typeface="David" pitchFamily="2" charset="-79"/>
            </a:endParaRPr>
          </a:p>
        </p:txBody>
      </p:sp>
      <p:sp>
        <p:nvSpPr>
          <p:cNvPr id="52228" name="Text Box 5">
            <a:hlinkClick r:id="" action="ppaction://hlinkshowjump?jump=endshow"/>
          </p:cNvPr>
          <p:cNvSpPr txBox="1">
            <a:spLocks noChangeArrowheads="1"/>
          </p:cNvSpPr>
          <p:nvPr/>
        </p:nvSpPr>
        <p:spPr bwMode="auto">
          <a:xfrm>
            <a:off x="4212257" y="5376838"/>
            <a:ext cx="1439863" cy="519112"/>
          </a:xfrm>
          <a:prstGeom prst="rect">
            <a:avLst/>
          </a:prstGeom>
          <a:solidFill>
            <a:srgbClr val="000066"/>
          </a:solidFill>
          <a:ln w="12700" cap="sq">
            <a:noFill/>
            <a:miter lim="800000"/>
            <a:headEnd type="none" w="sm" len="sm"/>
            <a:tailEnd type="none" w="sm" len="sm"/>
          </a:ln>
        </p:spPr>
        <p:txBody>
          <a:bodyPr>
            <a:spAutoFit/>
          </a:bodyPr>
          <a:lstStyle/>
          <a:p>
            <a:pPr algn="ctr" rtl="0" eaLnBrk="0" fontAlgn="auto" hangingPunct="0">
              <a:spcBef>
                <a:spcPct val="50000"/>
              </a:spcBef>
              <a:spcAft>
                <a:spcPts val="0"/>
              </a:spcAft>
              <a:defRPr/>
            </a:pPr>
            <a:r>
              <a:rPr kumimoji="1" lang="en-US" sz="2800" b="1" dirty="0">
                <a:solidFill>
                  <a:srgbClr val="FEA0B4"/>
                </a:solidFill>
                <a:effectLst>
                  <a:outerShdw blurRad="38100" dist="38100" dir="2700000" algn="tl">
                    <a:srgbClr val="000000"/>
                  </a:outerShdw>
                </a:effectLst>
                <a:latin typeface="Times New Roman" pitchFamily="18" charset="0"/>
                <a:cs typeface="David" pitchFamily="2" charset="-79"/>
              </a:rPr>
              <a:t>End</a:t>
            </a:r>
          </a:p>
        </p:txBody>
      </p:sp>
      <p:sp>
        <p:nvSpPr>
          <p:cNvPr id="6" name="Text Box 4"/>
          <p:cNvSpPr txBox="1">
            <a:spLocks noChangeArrowheads="1"/>
          </p:cNvSpPr>
          <p:nvPr/>
        </p:nvSpPr>
        <p:spPr bwMode="auto">
          <a:xfrm>
            <a:off x="1187624" y="2214563"/>
            <a:ext cx="7704856" cy="2591479"/>
          </a:xfrm>
          <a:prstGeom prst="rect">
            <a:avLst/>
          </a:prstGeom>
          <a:noFill/>
          <a:ln w="12700" cap="sq">
            <a:noFill/>
            <a:miter lim="800000"/>
            <a:headEnd type="none" w="sm" len="sm"/>
            <a:tailEnd type="none" w="sm" len="sm"/>
          </a:ln>
          <a:effectLst/>
        </p:spPr>
        <p:txBody>
          <a:bodyPr wrap="square">
            <a:spAutoFit/>
          </a:bodyPr>
          <a:lstStyle/>
          <a:p>
            <a:pPr algn="ctr" rtl="0" eaLnBrk="0" fontAlgn="auto" hangingPunct="0">
              <a:spcBef>
                <a:spcPct val="50000"/>
              </a:spcBef>
              <a:spcAft>
                <a:spcPts val="0"/>
              </a:spcAft>
              <a:defRPr/>
            </a:pPr>
            <a:r>
              <a:rPr lang="en-US" sz="3200" b="1" dirty="0">
                <a:solidFill>
                  <a:srgbClr val="CC3300"/>
                </a:solidFill>
                <a:effectLst>
                  <a:outerShdw blurRad="38100" dist="38100" dir="2700000" algn="tl">
                    <a:srgbClr val="000000"/>
                  </a:outerShdw>
                </a:effectLst>
              </a:rPr>
              <a:t>Thanks for your attention</a:t>
            </a:r>
          </a:p>
          <a:p>
            <a:pPr algn="ctr" rtl="0" eaLnBrk="0" fontAlgn="auto" hangingPunct="0">
              <a:spcBef>
                <a:spcPct val="50000"/>
              </a:spcBef>
              <a:spcAft>
                <a:spcPts val="0"/>
              </a:spcAft>
              <a:defRPr/>
            </a:pPr>
            <a:endParaRPr kumimoji="1" lang="en-US" sz="2400" b="1" dirty="0">
              <a:latin typeface="Times New Roman" pitchFamily="18" charset="0"/>
              <a:cs typeface="David" pitchFamily="2" charset="-79"/>
            </a:endParaRPr>
          </a:p>
          <a:p>
            <a:pPr algn="ctr" rtl="0" eaLnBrk="0" fontAlgn="auto" hangingPunct="0">
              <a:lnSpc>
                <a:spcPct val="120000"/>
              </a:lnSpc>
              <a:spcBef>
                <a:spcPts val="0"/>
              </a:spcBef>
              <a:spcAft>
                <a:spcPts val="0"/>
              </a:spcAft>
              <a:buClr>
                <a:schemeClr val="accent2"/>
              </a:buClr>
              <a:buSzPct val="80000"/>
              <a:defRPr/>
            </a:pPr>
            <a:r>
              <a:rPr kumimoji="1" lang="en-US" sz="2000" b="1" dirty="0" err="1">
                <a:solidFill>
                  <a:schemeClr val="bg2">
                    <a:lumMod val="50000"/>
                  </a:schemeClr>
                </a:solidFill>
                <a:latin typeface="Times New Roman" pitchFamily="18" charset="0"/>
              </a:rPr>
              <a:t>Nimer</a:t>
            </a:r>
            <a:r>
              <a:rPr kumimoji="1" lang="en-US" sz="2000" b="1" dirty="0">
                <a:solidFill>
                  <a:schemeClr val="bg2">
                    <a:lumMod val="50000"/>
                  </a:schemeClr>
                </a:solidFill>
                <a:latin typeface="Times New Roman" pitchFamily="18" charset="0"/>
              </a:rPr>
              <a:t> Baya'a</a:t>
            </a:r>
            <a:r>
              <a:rPr kumimoji="1" lang="en-US" sz="2000" b="1" baseline="30000" dirty="0">
                <a:solidFill>
                  <a:schemeClr val="bg2">
                    <a:lumMod val="50000"/>
                  </a:schemeClr>
                </a:solidFill>
                <a:latin typeface="Times New Roman" pitchFamily="18" charset="0"/>
              </a:rPr>
              <a:t>1</a:t>
            </a:r>
            <a:r>
              <a:rPr kumimoji="1" lang="en-US" sz="2000" b="1" dirty="0">
                <a:solidFill>
                  <a:schemeClr val="bg2">
                    <a:lumMod val="50000"/>
                  </a:schemeClr>
                </a:solidFill>
                <a:latin typeface="Times New Roman" pitchFamily="18" charset="0"/>
              </a:rPr>
              <a:t> </a:t>
            </a:r>
            <a:r>
              <a:rPr kumimoji="1" lang="en-US" sz="2000" b="1" dirty="0" smtClean="0">
                <a:solidFill>
                  <a:schemeClr val="bg2">
                    <a:lumMod val="50000"/>
                  </a:schemeClr>
                </a:solidFill>
                <a:latin typeface="Times New Roman" pitchFamily="18" charset="0"/>
              </a:rPr>
              <a:t>  </a:t>
            </a:r>
            <a:r>
              <a:rPr kumimoji="1" lang="en-US" sz="2000" b="1" dirty="0" err="1" smtClean="0">
                <a:solidFill>
                  <a:schemeClr val="bg2">
                    <a:lumMod val="50000"/>
                  </a:schemeClr>
                </a:solidFill>
                <a:latin typeface="Times New Roman" pitchFamily="18" charset="0"/>
              </a:rPr>
              <a:t>Wajeeh</a:t>
            </a:r>
            <a:r>
              <a:rPr kumimoji="1" lang="en-US" sz="2000" b="1" dirty="0" smtClean="0">
                <a:solidFill>
                  <a:schemeClr val="bg2">
                    <a:lumMod val="50000"/>
                  </a:schemeClr>
                </a:solidFill>
                <a:latin typeface="Times New Roman" pitchFamily="18" charset="0"/>
              </a:rPr>
              <a:t> </a:t>
            </a:r>
            <a:r>
              <a:rPr kumimoji="1" lang="en-US" sz="2000" b="1" dirty="0">
                <a:solidFill>
                  <a:schemeClr val="bg2">
                    <a:lumMod val="50000"/>
                  </a:schemeClr>
                </a:solidFill>
                <a:latin typeface="Times New Roman" pitchFamily="18" charset="0"/>
              </a:rPr>
              <a:t>Daher</a:t>
            </a:r>
            <a:r>
              <a:rPr kumimoji="1" lang="en-US" sz="2000" b="1" baseline="30000" dirty="0">
                <a:solidFill>
                  <a:schemeClr val="bg2">
                    <a:lumMod val="50000"/>
                  </a:schemeClr>
                </a:solidFill>
                <a:latin typeface="Times New Roman" pitchFamily="18" charset="0"/>
              </a:rPr>
              <a:t>1,2</a:t>
            </a:r>
            <a:r>
              <a:rPr kumimoji="1" lang="en-US" sz="2000" b="1" dirty="0">
                <a:solidFill>
                  <a:schemeClr val="bg2">
                    <a:lumMod val="50000"/>
                  </a:schemeClr>
                </a:solidFill>
                <a:latin typeface="Times New Roman" pitchFamily="18" charset="0"/>
              </a:rPr>
              <a:t>	</a:t>
            </a:r>
            <a:r>
              <a:rPr kumimoji="1" lang="en-US" sz="2000" b="1" dirty="0" smtClean="0">
                <a:solidFill>
                  <a:schemeClr val="bg2">
                    <a:lumMod val="50000"/>
                  </a:schemeClr>
                </a:solidFill>
                <a:latin typeface="Times New Roman" pitchFamily="18" charset="0"/>
              </a:rPr>
              <a:t> </a:t>
            </a:r>
            <a:r>
              <a:rPr kumimoji="1" lang="en-US" sz="2000" b="1" dirty="0" err="1" smtClean="0">
                <a:solidFill>
                  <a:schemeClr val="bg2">
                    <a:lumMod val="50000"/>
                  </a:schemeClr>
                </a:solidFill>
                <a:latin typeface="Times New Roman" pitchFamily="18" charset="0"/>
              </a:rPr>
              <a:t>Otman</a:t>
            </a:r>
            <a:r>
              <a:rPr kumimoji="1" lang="en-US" sz="2000" b="1" dirty="0" smtClean="0">
                <a:solidFill>
                  <a:schemeClr val="bg2">
                    <a:lumMod val="50000"/>
                  </a:schemeClr>
                </a:solidFill>
                <a:latin typeface="Times New Roman" pitchFamily="18" charset="0"/>
              </a:rPr>
              <a:t> </a:t>
            </a:r>
            <a:r>
              <a:rPr kumimoji="1" lang="en-US" sz="2000" b="1" dirty="0">
                <a:solidFill>
                  <a:schemeClr val="bg2">
                    <a:lumMod val="50000"/>
                  </a:schemeClr>
                </a:solidFill>
                <a:latin typeface="Times New Roman" pitchFamily="18" charset="0"/>
              </a:rPr>
              <a:t>Jaber</a:t>
            </a:r>
            <a:r>
              <a:rPr kumimoji="1" lang="en-US" sz="2000" b="1" baseline="30000" dirty="0">
                <a:solidFill>
                  <a:schemeClr val="bg2">
                    <a:lumMod val="50000"/>
                  </a:schemeClr>
                </a:solidFill>
                <a:latin typeface="Times New Roman" pitchFamily="18" charset="0"/>
              </a:rPr>
              <a:t>1</a:t>
            </a:r>
            <a:r>
              <a:rPr kumimoji="1" lang="en-US" sz="2000" b="1" dirty="0">
                <a:solidFill>
                  <a:schemeClr val="bg2">
                    <a:lumMod val="50000"/>
                  </a:schemeClr>
                </a:solidFill>
                <a:latin typeface="Times New Roman" pitchFamily="18" charset="0"/>
              </a:rPr>
              <a:t>   </a:t>
            </a:r>
            <a:r>
              <a:rPr kumimoji="1" lang="en-US" sz="2000" b="1" dirty="0" err="1" smtClean="0">
                <a:solidFill>
                  <a:schemeClr val="bg2">
                    <a:lumMod val="50000"/>
                  </a:schemeClr>
                </a:solidFill>
                <a:latin typeface="Times New Roman" pitchFamily="18" charset="0"/>
              </a:rPr>
              <a:t>Ahlam</a:t>
            </a:r>
            <a:r>
              <a:rPr kumimoji="1" lang="en-US" sz="2000" b="1" dirty="0" smtClean="0">
                <a:solidFill>
                  <a:schemeClr val="bg2">
                    <a:lumMod val="50000"/>
                  </a:schemeClr>
                </a:solidFill>
                <a:latin typeface="Times New Roman" pitchFamily="18" charset="0"/>
              </a:rPr>
              <a:t> Anabousy</a:t>
            </a:r>
            <a:r>
              <a:rPr kumimoji="1" lang="en-US" sz="2000" b="1" baseline="30000" dirty="0" smtClean="0">
                <a:solidFill>
                  <a:schemeClr val="bg2">
                    <a:lumMod val="50000"/>
                  </a:schemeClr>
                </a:solidFill>
                <a:latin typeface="Times New Roman" pitchFamily="18" charset="0"/>
              </a:rPr>
              <a:t>1</a:t>
            </a:r>
            <a:endParaRPr kumimoji="1" lang="en-US" sz="2000" b="1" baseline="30000" dirty="0">
              <a:solidFill>
                <a:schemeClr val="bg2">
                  <a:lumMod val="50000"/>
                </a:schemeClr>
              </a:solidFill>
              <a:latin typeface="Times New Roman" pitchFamily="18" charset="0"/>
            </a:endParaRPr>
          </a:p>
          <a:p>
            <a:pPr algn="ctr" rtl="0" eaLnBrk="0" fontAlgn="auto" hangingPunct="0">
              <a:lnSpc>
                <a:spcPct val="120000"/>
              </a:lnSpc>
              <a:spcBef>
                <a:spcPts val="0"/>
              </a:spcBef>
              <a:spcAft>
                <a:spcPts val="0"/>
              </a:spcAft>
              <a:buClr>
                <a:schemeClr val="accent2"/>
              </a:buClr>
              <a:buSzPct val="80000"/>
              <a:defRPr/>
            </a:pPr>
            <a:endParaRPr kumimoji="1" lang="en-US" sz="2000" b="1" baseline="30000" dirty="0" smtClean="0">
              <a:solidFill>
                <a:schemeClr val="bg2">
                  <a:lumMod val="50000"/>
                </a:schemeClr>
              </a:solidFill>
              <a:latin typeface="Times New Roman" pitchFamily="18" charset="0"/>
            </a:endParaRPr>
          </a:p>
          <a:p>
            <a:pPr algn="ctr" rtl="0" eaLnBrk="0" fontAlgn="auto" hangingPunct="0">
              <a:lnSpc>
                <a:spcPct val="120000"/>
              </a:lnSpc>
              <a:spcBef>
                <a:spcPts val="0"/>
              </a:spcBef>
              <a:spcAft>
                <a:spcPts val="0"/>
              </a:spcAft>
              <a:buClr>
                <a:schemeClr val="accent2"/>
              </a:buClr>
              <a:buSzPct val="80000"/>
              <a:defRPr/>
            </a:pPr>
            <a:endParaRPr kumimoji="1" lang="en-US" sz="2000" b="1" baseline="30000" dirty="0">
              <a:solidFill>
                <a:schemeClr val="bg2">
                  <a:lumMod val="50000"/>
                </a:schemeClr>
              </a:solidFill>
              <a:latin typeface="Times New Roman" pitchFamily="18" charset="0"/>
            </a:endParaRPr>
          </a:p>
          <a:p>
            <a:pPr algn="ctr" rtl="0" eaLnBrk="0" fontAlgn="auto" hangingPunct="0">
              <a:lnSpc>
                <a:spcPct val="120000"/>
              </a:lnSpc>
              <a:spcBef>
                <a:spcPts val="0"/>
              </a:spcBef>
              <a:spcAft>
                <a:spcPts val="0"/>
              </a:spcAft>
              <a:buClr>
                <a:schemeClr val="accent2"/>
              </a:buClr>
              <a:buSzPct val="80000"/>
              <a:defRPr/>
            </a:pPr>
            <a:r>
              <a:rPr kumimoji="1" lang="en-US" sz="1600" b="1" dirty="0">
                <a:solidFill>
                  <a:schemeClr val="bg2">
                    <a:lumMod val="75000"/>
                  </a:schemeClr>
                </a:solidFill>
                <a:latin typeface="Times New Roman" pitchFamily="18" charset="0"/>
              </a:rPr>
              <a:t>1- Al-</a:t>
            </a:r>
            <a:r>
              <a:rPr kumimoji="1" lang="en-US" sz="1600" b="1" dirty="0" err="1">
                <a:solidFill>
                  <a:schemeClr val="bg2">
                    <a:lumMod val="75000"/>
                  </a:schemeClr>
                </a:solidFill>
                <a:latin typeface="Times New Roman" pitchFamily="18" charset="0"/>
              </a:rPr>
              <a:t>Qasemi</a:t>
            </a:r>
            <a:r>
              <a:rPr kumimoji="1" lang="en-US" sz="1600" b="1" dirty="0">
                <a:solidFill>
                  <a:schemeClr val="bg2">
                    <a:lumMod val="75000"/>
                  </a:schemeClr>
                </a:solidFill>
                <a:latin typeface="Times New Roman" pitchFamily="18" charset="0"/>
              </a:rPr>
              <a:t> Academic College of </a:t>
            </a:r>
            <a:r>
              <a:rPr kumimoji="1" lang="en-US" sz="1600" b="1" dirty="0" smtClean="0">
                <a:solidFill>
                  <a:schemeClr val="bg2">
                    <a:lumMod val="75000"/>
                  </a:schemeClr>
                </a:solidFill>
                <a:latin typeface="Times New Roman" pitchFamily="18" charset="0"/>
              </a:rPr>
              <a:t>Education</a:t>
            </a:r>
          </a:p>
          <a:p>
            <a:pPr algn="ctr" rtl="0" eaLnBrk="0" fontAlgn="auto" hangingPunct="0">
              <a:lnSpc>
                <a:spcPct val="120000"/>
              </a:lnSpc>
              <a:spcBef>
                <a:spcPts val="0"/>
              </a:spcBef>
              <a:spcAft>
                <a:spcPts val="0"/>
              </a:spcAft>
              <a:buClr>
                <a:schemeClr val="accent2"/>
              </a:buClr>
              <a:buSzPct val="80000"/>
              <a:defRPr/>
            </a:pPr>
            <a:r>
              <a:rPr kumimoji="1" lang="en-US" sz="1600" b="1" dirty="0" smtClean="0">
                <a:solidFill>
                  <a:schemeClr val="bg2">
                    <a:lumMod val="75000"/>
                  </a:schemeClr>
                </a:solidFill>
                <a:latin typeface="Times New Roman" pitchFamily="18" charset="0"/>
              </a:rPr>
              <a:t>2- </a:t>
            </a:r>
            <a:r>
              <a:rPr kumimoji="1" lang="en-US" sz="1600" b="1" dirty="0">
                <a:solidFill>
                  <a:schemeClr val="bg2">
                    <a:lumMod val="75000"/>
                  </a:schemeClr>
                </a:solidFill>
                <a:latin typeface="Times New Roman" pitchFamily="18" charset="0"/>
              </a:rPr>
              <a:t>An-</a:t>
            </a:r>
            <a:r>
              <a:rPr kumimoji="1" lang="en-US" sz="1600" b="1" dirty="0" err="1">
                <a:solidFill>
                  <a:schemeClr val="bg2">
                    <a:lumMod val="75000"/>
                  </a:schemeClr>
                </a:solidFill>
                <a:latin typeface="Times New Roman" pitchFamily="18" charset="0"/>
              </a:rPr>
              <a:t>Najah</a:t>
            </a:r>
            <a:r>
              <a:rPr kumimoji="1" lang="en-US" sz="1600" b="1" dirty="0">
                <a:solidFill>
                  <a:schemeClr val="bg2">
                    <a:lumMod val="75000"/>
                  </a:schemeClr>
                </a:solidFill>
                <a:latin typeface="Times New Roman" pitchFamily="18" charset="0"/>
              </a:rPr>
              <a:t> National </a:t>
            </a:r>
            <a:r>
              <a:rPr kumimoji="1" lang="en-US" sz="1600" b="1" dirty="0" smtClean="0">
                <a:solidFill>
                  <a:schemeClr val="bg2">
                    <a:lumMod val="75000"/>
                  </a:schemeClr>
                </a:solidFill>
                <a:latin typeface="Times New Roman" pitchFamily="18" charset="0"/>
              </a:rPr>
              <a:t>University</a:t>
            </a:r>
            <a:endParaRPr kumimoji="1" lang="en-US" sz="2400" dirty="0">
              <a:latin typeface="Times New Roman" pitchFamily="18" charset="0"/>
              <a:cs typeface="David" pitchFamily="2" charset="-79"/>
            </a:endParaRPr>
          </a:p>
        </p:txBody>
      </p:sp>
    </p:spTree>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1106488" y="274638"/>
            <a:ext cx="7497762" cy="1143000"/>
          </a:xfrm>
        </p:spPr>
        <p:txBody>
          <a:bodyPr/>
          <a:lstStyle/>
          <a:p>
            <a:pPr fontAlgn="auto">
              <a:spcAft>
                <a:spcPts val="0"/>
              </a:spcAft>
              <a:defRPr/>
            </a:pPr>
            <a:r>
              <a:rPr lang="en-US" sz="3600" dirty="0" smtClean="0">
                <a:solidFill>
                  <a:schemeClr val="tx2">
                    <a:satMod val="130000"/>
                  </a:schemeClr>
                </a:solidFill>
              </a:rPr>
              <a:t>Appendix</a:t>
            </a:r>
            <a:endParaRPr lang="he-IL" sz="3600" dirty="0">
              <a:solidFill>
                <a:schemeClr val="tx2">
                  <a:satMod val="130000"/>
                </a:schemeClr>
              </a:solidFill>
            </a:endParaRPr>
          </a:p>
        </p:txBody>
      </p:sp>
      <p:sp>
        <p:nvSpPr>
          <p:cNvPr id="16386" name="מציין מיקום תוכן 2"/>
          <p:cNvSpPr>
            <a:spLocks noGrp="1"/>
          </p:cNvSpPr>
          <p:nvPr>
            <p:ph idx="1"/>
          </p:nvPr>
        </p:nvSpPr>
        <p:spPr>
          <a:xfrm>
            <a:off x="1035050" y="1447800"/>
            <a:ext cx="7497763" cy="4800600"/>
          </a:xfrm>
        </p:spPr>
        <p:txBody>
          <a:bodyPr/>
          <a:lstStyle/>
          <a:p>
            <a:pPr marL="360000" lvl="1" indent="-288000">
              <a:lnSpc>
                <a:spcPts val="3000"/>
              </a:lnSpc>
              <a:spcBef>
                <a:spcPts val="600"/>
              </a:spcBef>
              <a:buSzPct val="80000"/>
              <a:buFont typeface="Wingdings 2" pitchFamily="18" charset="2"/>
              <a:buChar char=""/>
              <a:defRPr/>
            </a:pPr>
            <a:r>
              <a:rPr lang="en-US" sz="2000" b="1" dirty="0"/>
              <a:t>The pre-service teachers' metacognitive activity as </a:t>
            </a:r>
            <a:r>
              <a:rPr lang="en-US" sz="2000" b="1" dirty="0" smtClean="0"/>
              <a:t>learners</a:t>
            </a:r>
          </a:p>
          <a:p>
            <a:pPr marL="360000" lvl="1" indent="-288000">
              <a:lnSpc>
                <a:spcPts val="3000"/>
              </a:lnSpc>
              <a:spcBef>
                <a:spcPts val="600"/>
              </a:spcBef>
              <a:buSzPct val="80000"/>
              <a:buFont typeface="Wingdings 2" pitchFamily="18" charset="2"/>
              <a:buChar char=""/>
              <a:defRPr/>
            </a:pPr>
            <a:r>
              <a:rPr lang="en-GB" sz="2000" dirty="0" smtClean="0">
                <a:solidFill>
                  <a:srgbClr val="008E40"/>
                </a:solidFill>
              </a:rPr>
              <a:t>At </a:t>
            </a:r>
            <a:r>
              <a:rPr lang="en-GB" sz="2000" dirty="0">
                <a:solidFill>
                  <a:srgbClr val="008E40"/>
                </a:solidFill>
              </a:rPr>
              <a:t>the beginning </a:t>
            </a:r>
            <a:r>
              <a:rPr lang="en-GB" sz="2000" dirty="0"/>
              <a:t>and in the first activity, when the pre-service teachers were requested to </a:t>
            </a:r>
            <a:r>
              <a:rPr lang="en-GB" sz="2000" dirty="0">
                <a:solidFill>
                  <a:srgbClr val="C00000"/>
                </a:solidFill>
              </a:rPr>
              <a:t>build a plan for measuring the height of a tree</a:t>
            </a:r>
            <a:r>
              <a:rPr lang="en-GB" sz="2000" dirty="0"/>
              <a:t>, they did not mention any technological tools that would help them in measuring the tree height. They suggested using a stick, but could not elaborate on the process of the solution</a:t>
            </a:r>
            <a:r>
              <a:rPr lang="en-GB" sz="2000" dirty="0" smtClean="0"/>
              <a:t>.</a:t>
            </a:r>
          </a:p>
          <a:p>
            <a:pPr marL="360000" lvl="1" indent="-288000">
              <a:lnSpc>
                <a:spcPts val="3000"/>
              </a:lnSpc>
              <a:spcBef>
                <a:spcPts val="600"/>
              </a:spcBef>
              <a:buSzPct val="80000"/>
              <a:buFont typeface="Wingdings 2" pitchFamily="18" charset="2"/>
              <a:buChar char=""/>
              <a:defRPr/>
            </a:pPr>
            <a:r>
              <a:rPr lang="en-GB" sz="2000" dirty="0">
                <a:solidFill>
                  <a:srgbClr val="008E40"/>
                </a:solidFill>
              </a:rPr>
              <a:t>While, in the following activities</a:t>
            </a:r>
            <a:r>
              <a:rPr lang="en-GB" sz="2000" dirty="0"/>
              <a:t>, </a:t>
            </a:r>
            <a:r>
              <a:rPr lang="en-GB" sz="2000" dirty="0" smtClean="0"/>
              <a:t>they </a:t>
            </a:r>
            <a:r>
              <a:rPr lang="en-GB" sz="2000" dirty="0"/>
              <a:t>suggested </a:t>
            </a:r>
            <a:r>
              <a:rPr lang="en-GB" sz="2000" dirty="0" smtClean="0"/>
              <a:t>plans </a:t>
            </a:r>
            <a:r>
              <a:rPr lang="en-GB" sz="2000" dirty="0"/>
              <a:t>that demonstrated their awareness of the metacognitive processes </a:t>
            </a:r>
            <a:r>
              <a:rPr lang="en-GB" sz="2000" dirty="0" smtClean="0"/>
              <a:t>needed. </a:t>
            </a:r>
            <a:endParaRPr lang="en-US" sz="2000" dirty="0"/>
          </a:p>
        </p:txBody>
      </p:sp>
    </p:spTree>
    <p:extLst>
      <p:ext uri="{BB962C8B-B14F-4D97-AF65-F5344CB8AC3E}">
        <p14:creationId xmlns:p14="http://schemas.microsoft.com/office/powerpoint/2010/main" val="15223090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מפנה השמש">
  <a:themeElements>
    <a:clrScheme name="אופק">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מפנה השמש">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מפנה השמש">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2697</TotalTime>
  <Words>1574</Words>
  <Application>Microsoft Office PowerPoint</Application>
  <PresentationFormat>‫הצגה על המסך (4:3)</PresentationFormat>
  <Paragraphs>104</Paragraphs>
  <Slides>20</Slides>
  <Notes>19</Notes>
  <HiddenSlides>0</HiddenSlides>
  <MMClips>0</MMClips>
  <ScaleCrop>false</ScaleCrop>
  <HeadingPairs>
    <vt:vector size="4" baseType="variant">
      <vt:variant>
        <vt:lpstr>ערכת נושא</vt:lpstr>
      </vt:variant>
      <vt:variant>
        <vt:i4>1</vt:i4>
      </vt:variant>
      <vt:variant>
        <vt:lpstr>כותרות שקופיות</vt:lpstr>
      </vt:variant>
      <vt:variant>
        <vt:i4>20</vt:i4>
      </vt:variant>
    </vt:vector>
  </HeadingPairs>
  <TitlesOfParts>
    <vt:vector size="21" baseType="lpstr">
      <vt:lpstr>מפנה השמש</vt:lpstr>
      <vt:lpstr>Educating Pre-Service Teachers in Metacognitive Activities</vt:lpstr>
      <vt:lpstr>Motivation for the Paper</vt:lpstr>
      <vt:lpstr>Theoretical Overview</vt:lpstr>
      <vt:lpstr>Theoretical Overview</vt:lpstr>
      <vt:lpstr>Context</vt:lpstr>
      <vt:lpstr>Findings</vt:lpstr>
      <vt:lpstr>Conclusion</vt:lpstr>
      <vt:lpstr>מצגת של PowerPoint</vt:lpstr>
      <vt:lpstr>Appendix</vt:lpstr>
      <vt:lpstr>Appendix</vt:lpstr>
      <vt:lpstr>Appendix</vt:lpstr>
      <vt:lpstr>Appendix</vt:lpstr>
      <vt:lpstr>Appendix</vt:lpstr>
      <vt:lpstr>Appendix</vt:lpstr>
      <vt:lpstr>Appendix</vt:lpstr>
      <vt:lpstr>Appendix</vt:lpstr>
      <vt:lpstr>Appendix</vt:lpstr>
      <vt:lpstr>Appendix</vt:lpstr>
      <vt:lpstr>Appendix</vt:lpstr>
      <vt:lpstr>Appendix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moe</dc:creator>
  <cp:lastModifiedBy>User</cp:lastModifiedBy>
  <cp:revision>251</cp:revision>
  <cp:lastPrinted>2018-09-02T11:58:47Z</cp:lastPrinted>
  <dcterms:created xsi:type="dcterms:W3CDTF">2012-06-03T09:46:22Z</dcterms:created>
  <dcterms:modified xsi:type="dcterms:W3CDTF">2018-09-02T12:00:06Z</dcterms:modified>
</cp:coreProperties>
</file>