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notesMasterIdLst>
    <p:notesMasterId r:id="rId32"/>
  </p:notesMasterIdLst>
  <p:sldIdLst>
    <p:sldId id="256" r:id="rId2"/>
    <p:sldId id="365" r:id="rId3"/>
    <p:sldId id="363" r:id="rId4"/>
    <p:sldId id="388" r:id="rId5"/>
    <p:sldId id="389" r:id="rId6"/>
    <p:sldId id="390" r:id="rId7"/>
    <p:sldId id="391" r:id="rId8"/>
    <p:sldId id="394" r:id="rId9"/>
    <p:sldId id="369" r:id="rId10"/>
    <p:sldId id="370" r:id="rId11"/>
    <p:sldId id="371" r:id="rId12"/>
    <p:sldId id="396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98" r:id="rId21"/>
    <p:sldId id="379" r:id="rId22"/>
    <p:sldId id="381" r:id="rId23"/>
    <p:sldId id="383" r:id="rId24"/>
    <p:sldId id="380" r:id="rId25"/>
    <p:sldId id="384" r:id="rId26"/>
    <p:sldId id="385" r:id="rId27"/>
    <p:sldId id="386" r:id="rId28"/>
    <p:sldId id="387" r:id="rId29"/>
    <p:sldId id="399" r:id="rId30"/>
    <p:sldId id="266" r:id="rId3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E8505"/>
    <a:srgbClr val="C49500"/>
    <a:srgbClr val="EECF12"/>
    <a:srgbClr val="003300"/>
    <a:srgbClr val="A57617"/>
    <a:srgbClr val="008E40"/>
    <a:srgbClr val="FFC000"/>
    <a:srgbClr val="00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09" autoAdjust="0"/>
    <p:restoredTop sz="94622" autoAdjust="0"/>
  </p:normalViewPr>
  <p:slideViewPr>
    <p:cSldViewPr snapToGrid="0">
      <p:cViewPr varScale="1">
        <p:scale>
          <a:sx n="70" d="100"/>
          <a:sy n="70" d="100"/>
        </p:scale>
        <p:origin x="42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12" d="100"/>
          <a:sy n="112" d="100"/>
        </p:scale>
        <p:origin x="1380" y="-165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C1D9774-4E59-4AE0-BF3E-5C74FF19EAF6}" type="datetimeFigureOut">
              <a:rPr lang="he-IL" smtClean="0"/>
              <a:pPr/>
              <a:t>כ"ד/תמוז/תשע"ח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14290F-2C9C-4775-B710-7367A318F9B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61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This study was conducted </a:t>
            </a:r>
            <a:r>
              <a:rPr lang="en-US" dirty="0" smtClean="0">
                <a:solidFill>
                  <a:srgbClr val="006600"/>
                </a:solidFill>
              </a:rPr>
              <a:t>by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err="1">
                <a:solidFill>
                  <a:srgbClr val="006600"/>
                </a:solidFill>
              </a:rPr>
              <a:t>Nimer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Baya’a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– the presenter – head of graduate studies at Al-</a:t>
            </a:r>
            <a:r>
              <a:rPr lang="en-US" dirty="0" err="1"/>
              <a:t>Qasemi</a:t>
            </a:r>
            <a:r>
              <a:rPr lang="en-US" dirty="0"/>
              <a:t> Academic College of Education, </a:t>
            </a:r>
            <a:r>
              <a:rPr lang="en-US" dirty="0" err="1"/>
              <a:t>Baqa</a:t>
            </a:r>
            <a:r>
              <a:rPr lang="en-US" dirty="0"/>
              <a:t>-El-</a:t>
            </a:r>
            <a:r>
              <a:rPr lang="en-US" dirty="0" err="1"/>
              <a:t>Gharbia</a:t>
            </a:r>
            <a:r>
              <a:rPr lang="en-US" dirty="0"/>
              <a:t>, Israel</a:t>
            </a:r>
            <a:r>
              <a:rPr lang="en-US" dirty="0" smtClean="0"/>
              <a:t>; </a:t>
            </a:r>
          </a:p>
          <a:p>
            <a:pPr algn="l" rtl="0"/>
            <a:r>
              <a:rPr lang="en-US" dirty="0" err="1">
                <a:solidFill>
                  <a:srgbClr val="006600"/>
                </a:solidFill>
              </a:rPr>
              <a:t>Wajeeh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Daher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/>
              <a:t>head of the Mathematics Education program in the </a:t>
            </a:r>
            <a:r>
              <a:rPr lang="en-US" dirty="0"/>
              <a:t>graduate studies at Al-</a:t>
            </a:r>
            <a:r>
              <a:rPr lang="en-US" dirty="0" err="1"/>
              <a:t>Qasemi</a:t>
            </a:r>
            <a:r>
              <a:rPr lang="en-US" dirty="0"/>
              <a:t> </a:t>
            </a:r>
            <a:r>
              <a:rPr lang="en-US" dirty="0" smtClean="0"/>
              <a:t>and Associate Professor at An-</a:t>
            </a:r>
            <a:r>
              <a:rPr lang="en-US" dirty="0" err="1" smtClean="0"/>
              <a:t>Najah</a:t>
            </a:r>
            <a:r>
              <a:rPr lang="en-US" dirty="0" smtClean="0"/>
              <a:t> </a:t>
            </a:r>
            <a:r>
              <a:rPr lang="en-US" dirty="0"/>
              <a:t>National University, Nablus, </a:t>
            </a:r>
            <a:r>
              <a:rPr lang="en-US" dirty="0" smtClean="0"/>
              <a:t>Palestine;</a:t>
            </a:r>
          </a:p>
          <a:p>
            <a:pPr algn="l" rtl="0"/>
            <a:r>
              <a:rPr lang="en-US" dirty="0">
                <a:solidFill>
                  <a:srgbClr val="006600"/>
                </a:solidFill>
              </a:rPr>
              <a:t>Dania Abo-</a:t>
            </a:r>
            <a:r>
              <a:rPr lang="en-US" dirty="0" err="1">
                <a:solidFill>
                  <a:srgbClr val="006600"/>
                </a:solidFill>
              </a:rPr>
              <a:t>Mokh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/>
              <a:t>graduate </a:t>
            </a:r>
            <a:r>
              <a:rPr lang="en-US" dirty="0"/>
              <a:t>of the Mathematics Education program in the graduate studies at Al-</a:t>
            </a:r>
            <a:r>
              <a:rPr lang="en-US" dirty="0" err="1"/>
              <a:t>Qasemi</a:t>
            </a:r>
            <a:r>
              <a:rPr lang="en-US" dirty="0"/>
              <a:t> </a:t>
            </a:r>
            <a:r>
              <a:rPr lang="en-US" dirty="0" smtClean="0"/>
              <a:t>who could not join us because of personal commitments;</a:t>
            </a:r>
          </a:p>
          <a:p>
            <a:pPr algn="l" rtl="0"/>
            <a:r>
              <a:rPr lang="en-US" dirty="0" err="1">
                <a:solidFill>
                  <a:srgbClr val="006600"/>
                </a:solidFill>
              </a:rPr>
              <a:t>Ahlam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err="1">
                <a:solidFill>
                  <a:srgbClr val="006600"/>
                </a:solidFill>
              </a:rPr>
              <a:t>Anabousy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/>
              <a:t>graduate of </a:t>
            </a:r>
            <a:r>
              <a:rPr lang="en-US" dirty="0"/>
              <a:t>Al-</a:t>
            </a:r>
            <a:r>
              <a:rPr lang="en-US" dirty="0" err="1"/>
              <a:t>Qasemi</a:t>
            </a:r>
            <a:r>
              <a:rPr lang="en-US" dirty="0"/>
              <a:t> </a:t>
            </a:r>
            <a:r>
              <a:rPr lang="en-US" dirty="0" smtClean="0"/>
              <a:t>and Ph.D. student at Tel-Aviv University, Israel.</a:t>
            </a:r>
          </a:p>
          <a:p>
            <a:pPr algn="l" rtl="0"/>
            <a:r>
              <a:rPr lang="en-US" dirty="0" smtClean="0"/>
              <a:t>We prepared this presentation in response to the </a:t>
            </a:r>
            <a:r>
              <a:rPr lang="en-US" dirty="0">
                <a:solidFill>
                  <a:srgbClr val="006600"/>
                </a:solidFill>
              </a:rPr>
              <a:t>comments of the article reviewers</a:t>
            </a:r>
            <a:r>
              <a:rPr lang="en-US" dirty="0" smtClean="0"/>
              <a:t>, taking into consideration the issues that they recommended to be clarified, such as the description of the </a:t>
            </a:r>
            <a:r>
              <a:rPr lang="en-US" dirty="0">
                <a:solidFill>
                  <a:srgbClr val="006600"/>
                </a:solidFill>
              </a:rPr>
              <a:t>preparation model </a:t>
            </a:r>
            <a:r>
              <a:rPr lang="en-US" dirty="0" smtClean="0"/>
              <a:t>of our pre-service teachers for constructing activities based on </a:t>
            </a:r>
            <a:r>
              <a:rPr lang="en-US" dirty="0" err="1" smtClean="0"/>
              <a:t>GeoGebra</a:t>
            </a:r>
            <a:r>
              <a:rPr lang="en-US" dirty="0" smtClean="0"/>
              <a:t> and HOTS.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endParaRPr lang="en-US" dirty="0"/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1151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2412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The idea of this study </a:t>
            </a:r>
            <a:r>
              <a:rPr lang="en-US" dirty="0" smtClean="0"/>
              <a:t>started when the </a:t>
            </a:r>
            <a:r>
              <a:rPr lang="en-US" dirty="0">
                <a:solidFill>
                  <a:srgbClr val="006600"/>
                </a:solidFill>
              </a:rPr>
              <a:t>Ministry of Education </a:t>
            </a:r>
            <a:r>
              <a:rPr lang="en-US" dirty="0" smtClean="0"/>
              <a:t>in Israel published a document with the title “</a:t>
            </a:r>
            <a:r>
              <a:rPr lang="en-US" dirty="0">
                <a:solidFill>
                  <a:srgbClr val="006600"/>
                </a:solidFill>
              </a:rPr>
              <a:t>Strategies for </a:t>
            </a:r>
            <a:r>
              <a:rPr lang="en-US" dirty="0" smtClean="0">
                <a:solidFill>
                  <a:srgbClr val="006600"/>
                </a:solidFill>
              </a:rPr>
              <a:t>High </a:t>
            </a:r>
            <a:r>
              <a:rPr lang="en-US" dirty="0">
                <a:solidFill>
                  <a:srgbClr val="006600"/>
                </a:solidFill>
              </a:rPr>
              <a:t>Order Thinking </a:t>
            </a:r>
            <a:r>
              <a:rPr lang="en-US" dirty="0" smtClean="0"/>
              <a:t>- A guiding document for national and local curriculum planners and developers of teaching materials”.</a:t>
            </a:r>
          </a:p>
          <a:p>
            <a:pPr algn="l" rtl="0"/>
            <a:r>
              <a:rPr lang="en-US" dirty="0" smtClean="0"/>
              <a:t>The authors of this document stated that they reviewed several articles of studies on </a:t>
            </a:r>
            <a:r>
              <a:rPr lang="en-US" dirty="0" smtClean="0">
                <a:solidFill>
                  <a:srgbClr val="006600"/>
                </a:solidFill>
              </a:rPr>
              <a:t>creative and critical thinking</a:t>
            </a:r>
            <a:r>
              <a:rPr lang="en-US" dirty="0" smtClean="0"/>
              <a:t>, and pinpointed the </a:t>
            </a:r>
            <a:r>
              <a:rPr lang="en-US" dirty="0" smtClean="0">
                <a:solidFill>
                  <a:srgbClr val="006600"/>
                </a:solidFill>
              </a:rPr>
              <a:t>major high order thinking skills </a:t>
            </a:r>
            <a:r>
              <a:rPr lang="en-US" dirty="0" smtClean="0"/>
              <a:t>that occurred in these studies. They gave examples of how to integrate these skills in developing teaching materials for various </a:t>
            </a:r>
            <a:r>
              <a:rPr lang="en-US" dirty="0" smtClean="0">
                <a:solidFill>
                  <a:srgbClr val="0E8505"/>
                </a:solidFill>
              </a:rPr>
              <a:t>teaching methods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The question that we intended to answer in this study is:</a:t>
            </a:r>
          </a:p>
          <a:p>
            <a:pPr algn="l" rtl="0"/>
            <a:r>
              <a:rPr lang="en-AU" dirty="0">
                <a:solidFill>
                  <a:srgbClr val="006600"/>
                </a:solidFill>
              </a:rPr>
              <a:t>Would </a:t>
            </a:r>
            <a:r>
              <a:rPr lang="en-AU" dirty="0" smtClean="0">
                <a:solidFill>
                  <a:srgbClr val="006600"/>
                </a:solidFill>
              </a:rPr>
              <a:t>the implementation of such </a:t>
            </a:r>
            <a:r>
              <a:rPr lang="en-US" dirty="0">
                <a:solidFill>
                  <a:srgbClr val="006600"/>
                </a:solidFill>
              </a:rPr>
              <a:t>teaching </a:t>
            </a:r>
            <a:r>
              <a:rPr lang="en-US" dirty="0" smtClean="0">
                <a:solidFill>
                  <a:srgbClr val="006600"/>
                </a:solidFill>
              </a:rPr>
              <a:t>materials, </a:t>
            </a:r>
            <a:r>
              <a:rPr lang="en-AU" dirty="0" smtClean="0">
                <a:solidFill>
                  <a:srgbClr val="006600"/>
                </a:solidFill>
              </a:rPr>
              <a:t>that stimulate HOTS among the students, affect positively the development of their creative thinking</a:t>
            </a:r>
            <a:r>
              <a:rPr lang="en-AU" dirty="0" smtClean="0"/>
              <a:t>? We concentrated especially on two teaching methods that we are </a:t>
            </a:r>
            <a:r>
              <a:rPr lang="en-AU" dirty="0"/>
              <a:t>often </a:t>
            </a:r>
            <a:r>
              <a:rPr lang="en-AU" dirty="0" smtClean="0"/>
              <a:t>encourage our pre-service teachers to use in teaching mathematics: </a:t>
            </a:r>
            <a:r>
              <a:rPr lang="en-AU" dirty="0" smtClean="0">
                <a:solidFill>
                  <a:srgbClr val="006600"/>
                </a:solidFill>
              </a:rPr>
              <a:t>Investigating and exploring </a:t>
            </a:r>
            <a:r>
              <a:rPr lang="en-AU" dirty="0" smtClean="0"/>
              <a:t>and </a:t>
            </a:r>
            <a:r>
              <a:rPr lang="en-AU" dirty="0" smtClean="0">
                <a:solidFill>
                  <a:srgbClr val="006600"/>
                </a:solidFill>
              </a:rPr>
              <a:t>constructing a concept</a:t>
            </a:r>
            <a:r>
              <a:rPr lang="en-AU" dirty="0" smtClean="0"/>
              <a:t>.</a:t>
            </a:r>
            <a:endParaRPr lang="en-US" dirty="0"/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283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0672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351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In a previous study </a:t>
            </a:r>
            <a:r>
              <a:rPr lang="en-US" dirty="0" smtClean="0"/>
              <a:t>accompanying our practical training we wanted to develop our pre-service teachers professionally in </a:t>
            </a:r>
            <a:r>
              <a:rPr lang="en-US" dirty="0">
                <a:solidFill>
                  <a:srgbClr val="006600"/>
                </a:solidFill>
              </a:rPr>
              <a:t>designing mathematical activities that integrate HOTS in two teaching methods</a:t>
            </a:r>
            <a:r>
              <a:rPr lang="en-US" dirty="0" smtClean="0"/>
              <a:t>: Investigating and exploring mathematical relations and constructing mathematical concepts/objects. These activities were based on applets that our pre-service teachers developed in </a:t>
            </a:r>
            <a:r>
              <a:rPr lang="en-US" dirty="0" err="1" smtClean="0"/>
              <a:t>GeoGebra</a:t>
            </a:r>
            <a:r>
              <a:rPr lang="en-US" dirty="0" smtClean="0"/>
              <a:t> to investigate and explore mathematical relations, or processes to construct mathematical </a:t>
            </a:r>
            <a:r>
              <a:rPr lang="en-US" dirty="0"/>
              <a:t>concepts/objects </a:t>
            </a:r>
            <a:r>
              <a:rPr lang="en-US" dirty="0" smtClean="0"/>
              <a:t>in </a:t>
            </a:r>
            <a:r>
              <a:rPr lang="en-US" dirty="0" err="1" smtClean="0"/>
              <a:t>GeoGebra</a:t>
            </a:r>
            <a:r>
              <a:rPr lang="en-US" dirty="0" smtClean="0"/>
              <a:t> and recognize the main characteristics of </a:t>
            </a:r>
            <a:r>
              <a:rPr lang="en-US" dirty="0"/>
              <a:t>these concepts/objects. </a:t>
            </a:r>
            <a:r>
              <a:rPr lang="en-US" dirty="0" smtClean="0"/>
              <a:t>These activities included tasks that stimulate students’ HOTS.</a:t>
            </a:r>
          </a:p>
          <a:p>
            <a:pPr algn="l" rtl="0"/>
            <a:r>
              <a:rPr lang="en-US" dirty="0" smtClean="0">
                <a:solidFill>
                  <a:srgbClr val="006600"/>
                </a:solidFill>
              </a:rPr>
              <a:t>Through this professional development program</a:t>
            </a:r>
            <a:r>
              <a:rPr lang="en-US" dirty="0" smtClean="0"/>
              <a:t>, we arrived to a model for preparing such activities. Each pre-service teacher had to complete all the six components of the model when designing an activity.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453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952E58D-36B5-437A-BB02-626A62E125F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7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We described this preparation model in a previous article that was presented </a:t>
            </a:r>
            <a:r>
              <a:rPr lang="en-US" dirty="0" smtClean="0"/>
              <a:t>in ICIE 2015 in Prague and published later in the same year </a:t>
            </a:r>
            <a:r>
              <a:rPr lang="en-US" dirty="0"/>
              <a:t>in </a:t>
            </a:r>
            <a:r>
              <a:rPr lang="en-US" i="1" dirty="0"/>
              <a:t>World Academy of Science, Engineering and Technology, International Journal of Social, Behavioral, Educational, Economic, Business and Industrial </a:t>
            </a:r>
            <a:r>
              <a:rPr lang="en-US" i="1" dirty="0" smtClean="0"/>
              <a:t>Engineering. </a:t>
            </a:r>
          </a:p>
          <a:p>
            <a:pPr algn="l" rtl="0"/>
            <a:r>
              <a:rPr lang="en-US" dirty="0" smtClean="0"/>
              <a:t>We suggested in that study, as future research, </a:t>
            </a:r>
            <a:r>
              <a:rPr lang="en-US" dirty="0" smtClean="0">
                <a:solidFill>
                  <a:srgbClr val="006600"/>
                </a:solidFill>
              </a:rPr>
              <a:t>to investigate the effect of implementing a teaching unit based on activities constructed according to this model on developing </a:t>
            </a:r>
            <a:r>
              <a:rPr lang="en-US" dirty="0">
                <a:solidFill>
                  <a:srgbClr val="006600"/>
                </a:solidFill>
              </a:rPr>
              <a:t>students</a:t>
            </a:r>
            <a:r>
              <a:rPr lang="en-US" dirty="0" smtClean="0">
                <a:solidFill>
                  <a:srgbClr val="006600"/>
                </a:solidFill>
              </a:rPr>
              <a:t>’ creative thinking.</a:t>
            </a:r>
          </a:p>
          <a:p>
            <a:pPr algn="l" rtl="0"/>
            <a:r>
              <a:rPr lang="en-US" dirty="0" smtClean="0"/>
              <a:t>One of our mathematics in-service teachers in the mathematics education </a:t>
            </a:r>
            <a:r>
              <a:rPr lang="en-US" dirty="0"/>
              <a:t>masters </a:t>
            </a:r>
            <a:r>
              <a:rPr lang="en-US" dirty="0" smtClean="0"/>
              <a:t>program developed such unit and implemented it with 9</a:t>
            </a:r>
            <a:r>
              <a:rPr lang="en-US" baseline="30000" dirty="0" smtClean="0"/>
              <a:t>th</a:t>
            </a:r>
            <a:r>
              <a:rPr lang="en-US" dirty="0" smtClean="0"/>
              <a:t> graders in a secondary school.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87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We described this preparation model in a previous article that was presented </a:t>
            </a:r>
            <a:r>
              <a:rPr lang="en-US" dirty="0" smtClean="0"/>
              <a:t>in ICIE 2015 in Prague and published later in the same year </a:t>
            </a:r>
            <a:r>
              <a:rPr lang="en-US" dirty="0"/>
              <a:t>in </a:t>
            </a:r>
            <a:r>
              <a:rPr lang="en-US" i="1" dirty="0"/>
              <a:t>World Academy of Science, Engineering and Technology, International Journal of Social, Behavioral, Educational, Economic, Business and Industrial </a:t>
            </a:r>
            <a:r>
              <a:rPr lang="en-US" i="1" dirty="0" smtClean="0"/>
              <a:t>Engineering. </a:t>
            </a:r>
          </a:p>
          <a:p>
            <a:pPr algn="l" rtl="0"/>
            <a:r>
              <a:rPr lang="en-US" dirty="0" smtClean="0"/>
              <a:t>We suggested in that study, as future research, </a:t>
            </a:r>
            <a:r>
              <a:rPr lang="en-US" dirty="0" smtClean="0">
                <a:solidFill>
                  <a:srgbClr val="006600"/>
                </a:solidFill>
              </a:rPr>
              <a:t>to investigate the effect of implementing a teaching unit based on activities constructed according to this model on developing </a:t>
            </a:r>
            <a:r>
              <a:rPr lang="en-US" dirty="0">
                <a:solidFill>
                  <a:srgbClr val="006600"/>
                </a:solidFill>
              </a:rPr>
              <a:t>students</a:t>
            </a:r>
            <a:r>
              <a:rPr lang="en-US" dirty="0" smtClean="0">
                <a:solidFill>
                  <a:srgbClr val="006600"/>
                </a:solidFill>
              </a:rPr>
              <a:t>’ creative thinking.</a:t>
            </a:r>
          </a:p>
          <a:p>
            <a:pPr algn="l" rtl="0"/>
            <a:r>
              <a:rPr lang="en-US" dirty="0" smtClean="0"/>
              <a:t>One of our mathematics in-service teachers in the mathematics education </a:t>
            </a:r>
            <a:r>
              <a:rPr lang="en-US" dirty="0"/>
              <a:t>masters </a:t>
            </a:r>
            <a:r>
              <a:rPr lang="en-US" dirty="0" smtClean="0"/>
              <a:t>program developed such unit and implemented it with 9</a:t>
            </a:r>
            <a:r>
              <a:rPr lang="en-US" baseline="30000" dirty="0" smtClean="0"/>
              <a:t>th</a:t>
            </a:r>
            <a:r>
              <a:rPr lang="en-US" dirty="0" smtClean="0"/>
              <a:t> graders in a secondary school.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064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We described this preparation model in a previous article that was presented </a:t>
            </a:r>
            <a:r>
              <a:rPr lang="en-US" dirty="0" smtClean="0"/>
              <a:t>in ICIE 2015 in Prague and published later in the same year </a:t>
            </a:r>
            <a:r>
              <a:rPr lang="en-US" dirty="0"/>
              <a:t>in </a:t>
            </a:r>
            <a:r>
              <a:rPr lang="en-US" i="1" dirty="0"/>
              <a:t>World Academy of Science, Engineering and Technology, International Journal of Social, Behavioral, Educational, Economic, Business and Industrial </a:t>
            </a:r>
            <a:r>
              <a:rPr lang="en-US" i="1" dirty="0" smtClean="0"/>
              <a:t>Engineering. </a:t>
            </a:r>
          </a:p>
          <a:p>
            <a:pPr algn="l" rtl="0"/>
            <a:r>
              <a:rPr lang="en-US" dirty="0" smtClean="0"/>
              <a:t>We suggested in that study, as future research, </a:t>
            </a:r>
            <a:r>
              <a:rPr lang="en-US" dirty="0" smtClean="0">
                <a:solidFill>
                  <a:srgbClr val="006600"/>
                </a:solidFill>
              </a:rPr>
              <a:t>to investigate the effect of implementing a teaching unit based on activities constructed according to this model on developing </a:t>
            </a:r>
            <a:r>
              <a:rPr lang="en-US" dirty="0">
                <a:solidFill>
                  <a:srgbClr val="006600"/>
                </a:solidFill>
              </a:rPr>
              <a:t>students</a:t>
            </a:r>
            <a:r>
              <a:rPr lang="en-US" dirty="0" smtClean="0">
                <a:solidFill>
                  <a:srgbClr val="006600"/>
                </a:solidFill>
              </a:rPr>
              <a:t>’ creative thinking.</a:t>
            </a:r>
          </a:p>
          <a:p>
            <a:pPr algn="l" rtl="0"/>
            <a:r>
              <a:rPr lang="en-US" dirty="0" smtClean="0"/>
              <a:t>One of our mathematics in-service teachers in the mathematics education </a:t>
            </a:r>
            <a:r>
              <a:rPr lang="en-US" dirty="0"/>
              <a:t>masters </a:t>
            </a:r>
            <a:r>
              <a:rPr lang="en-US" dirty="0" smtClean="0"/>
              <a:t>program developed such unit and implemented it with 9</a:t>
            </a:r>
            <a:r>
              <a:rPr lang="en-US" baseline="30000" dirty="0" smtClean="0"/>
              <a:t>th</a:t>
            </a:r>
            <a:r>
              <a:rPr lang="en-US" dirty="0" smtClean="0"/>
              <a:t> graders in a secondary school.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41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We described this preparation model in a previous article that was presented </a:t>
            </a:r>
            <a:r>
              <a:rPr lang="en-US" dirty="0" smtClean="0"/>
              <a:t>in ICIE 2015 in Prague and published later in the same year </a:t>
            </a:r>
            <a:r>
              <a:rPr lang="en-US" dirty="0"/>
              <a:t>in </a:t>
            </a:r>
            <a:r>
              <a:rPr lang="en-US" i="1" dirty="0"/>
              <a:t>World Academy of Science, Engineering and Technology, International Journal of Social, Behavioral, Educational, Economic, Business and Industrial </a:t>
            </a:r>
            <a:r>
              <a:rPr lang="en-US" i="1" dirty="0" smtClean="0"/>
              <a:t>Engineering. </a:t>
            </a:r>
          </a:p>
          <a:p>
            <a:pPr algn="l" rtl="0"/>
            <a:r>
              <a:rPr lang="en-US" dirty="0" smtClean="0"/>
              <a:t>We suggested in that study, as future research, </a:t>
            </a:r>
            <a:r>
              <a:rPr lang="en-US" dirty="0" smtClean="0">
                <a:solidFill>
                  <a:srgbClr val="006600"/>
                </a:solidFill>
              </a:rPr>
              <a:t>to investigate the effect of implementing a teaching unit based on activities constructed according to this model on developing </a:t>
            </a:r>
            <a:r>
              <a:rPr lang="en-US" dirty="0">
                <a:solidFill>
                  <a:srgbClr val="006600"/>
                </a:solidFill>
              </a:rPr>
              <a:t>students</a:t>
            </a:r>
            <a:r>
              <a:rPr lang="en-US" dirty="0" smtClean="0">
                <a:solidFill>
                  <a:srgbClr val="006600"/>
                </a:solidFill>
              </a:rPr>
              <a:t>’ creative thinking.</a:t>
            </a:r>
          </a:p>
          <a:p>
            <a:pPr algn="l" rtl="0"/>
            <a:r>
              <a:rPr lang="en-US" dirty="0" smtClean="0"/>
              <a:t>One of our mathematics in-service teachers in the mathematics education </a:t>
            </a:r>
            <a:r>
              <a:rPr lang="en-US" dirty="0"/>
              <a:t>masters </a:t>
            </a:r>
            <a:r>
              <a:rPr lang="en-US" dirty="0" smtClean="0"/>
              <a:t>program developed such unit and implemented it with 9</a:t>
            </a:r>
            <a:r>
              <a:rPr lang="en-US" baseline="30000" dirty="0" smtClean="0"/>
              <a:t>th</a:t>
            </a:r>
            <a:r>
              <a:rPr lang="en-US" dirty="0" smtClean="0"/>
              <a:t> graders in a secondary school.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6060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006600"/>
                </a:solidFill>
              </a:rPr>
              <a:t>We described this preparation model in a previous article that was presented </a:t>
            </a:r>
            <a:r>
              <a:rPr lang="en-US" dirty="0" smtClean="0"/>
              <a:t>in ICIE 2015 in Prague and published later in the same year </a:t>
            </a:r>
            <a:r>
              <a:rPr lang="en-US" dirty="0"/>
              <a:t>in </a:t>
            </a:r>
            <a:r>
              <a:rPr lang="en-US" i="1" dirty="0"/>
              <a:t>World Academy of Science, Engineering and Technology, International Journal of Social, Behavioral, Educational, Economic, Business and Industrial </a:t>
            </a:r>
            <a:r>
              <a:rPr lang="en-US" i="1" dirty="0" smtClean="0"/>
              <a:t>Engineering. </a:t>
            </a:r>
          </a:p>
          <a:p>
            <a:pPr algn="l" rtl="0"/>
            <a:r>
              <a:rPr lang="en-US" dirty="0" smtClean="0"/>
              <a:t>We suggested in that study, as future research, </a:t>
            </a:r>
            <a:r>
              <a:rPr lang="en-US" dirty="0" smtClean="0">
                <a:solidFill>
                  <a:srgbClr val="006600"/>
                </a:solidFill>
              </a:rPr>
              <a:t>to investigate the effect of implementing a teaching unit based on activities constructed according to this model on developing </a:t>
            </a:r>
            <a:r>
              <a:rPr lang="en-US" dirty="0">
                <a:solidFill>
                  <a:srgbClr val="006600"/>
                </a:solidFill>
              </a:rPr>
              <a:t>students</a:t>
            </a:r>
            <a:r>
              <a:rPr lang="en-US" dirty="0" smtClean="0">
                <a:solidFill>
                  <a:srgbClr val="006600"/>
                </a:solidFill>
              </a:rPr>
              <a:t>’ creative thinking.</a:t>
            </a:r>
          </a:p>
          <a:p>
            <a:pPr algn="l" rtl="0"/>
            <a:r>
              <a:rPr lang="en-US" dirty="0" smtClean="0"/>
              <a:t>One of our mathematics in-service teachers in the mathematics education </a:t>
            </a:r>
            <a:r>
              <a:rPr lang="en-US" dirty="0"/>
              <a:t>masters </a:t>
            </a:r>
            <a:r>
              <a:rPr lang="en-US" dirty="0" smtClean="0"/>
              <a:t>program developed such unit and implemented it with 9</a:t>
            </a:r>
            <a:r>
              <a:rPr lang="en-US" baseline="30000" dirty="0" smtClean="0"/>
              <a:t>th</a:t>
            </a:r>
            <a:r>
              <a:rPr lang="en-US" dirty="0" smtClean="0"/>
              <a:t> graders in a secondary school.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667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290F-2C9C-4775-B710-7367A318F9B9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62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אליפסה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8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 sz="2800"/>
            </a:lvl1pPr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rtl="0">
              <a:defRPr sz="2400"/>
            </a:lvl1pPr>
            <a:lvl2pPr algn="l" rtl="0">
              <a:defRPr sz="2400"/>
            </a:lvl2pPr>
            <a:lvl3pPr algn="l" rtl="0">
              <a:defRPr sz="2400"/>
            </a:lvl3pPr>
            <a:lvl4pPr algn="l" rtl="0">
              <a:defRPr sz="2400"/>
            </a:lvl4pPr>
            <a:lvl5pPr algn="l" rtl="0">
              <a:defRPr sz="2400"/>
            </a:lvl5pPr>
            <a:extLst/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1184565" y="6308234"/>
            <a:ext cx="609600" cy="4762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extLst/>
          </a:lstStyle>
          <a:p>
            <a:fld id="{1B0BC62A-2650-40D6-B84B-917930815748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7" name="מלבן 4"/>
          <p:cNvSpPr/>
          <p:nvPr userDrawn="1"/>
        </p:nvSpPr>
        <p:spPr>
          <a:xfrm>
            <a:off x="1310505" y="6503376"/>
            <a:ext cx="9636170" cy="281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Nimer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Baya’a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,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Wajeeh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Daher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, Dania Abo-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Mokh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,</a:t>
            </a:r>
            <a:r>
              <a:rPr kumimoji="1" lang="en-US" sz="1200" b="1" baseline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baseline="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Ahlam</a:t>
            </a:r>
            <a:r>
              <a:rPr kumimoji="1" lang="en-US" sz="1200" b="1" baseline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baseline="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Anabousy</a:t>
            </a:r>
            <a:r>
              <a:rPr kumimoji="1" lang="en-US" sz="1200" b="1" baseline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,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Al-</a:t>
            </a:r>
            <a:r>
              <a:rPr kumimoji="1"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Qasemi</a:t>
            </a:r>
            <a:r>
              <a:rPr kumimoji="1"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 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Academic College</a:t>
            </a:r>
            <a:r>
              <a:rPr kumimoji="1"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Education  &amp; An-</a:t>
            </a:r>
            <a:r>
              <a:rPr kumimoji="1" lang="en-US" sz="1200" b="1" kern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Najah</a:t>
            </a:r>
            <a:r>
              <a:rPr kumimoji="1" lang="en-US" sz="12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National University</a:t>
            </a:r>
            <a:endParaRPr kumimoji="1" lang="he-IL" sz="1200" b="1" kern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6381328"/>
            <a:ext cx="12192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 sz="1800">
              <a:latin typeface="Arial" charset="0"/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1168400" y="-18211"/>
            <a:ext cx="12192000" cy="27776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   PME 42,  3 – 8,  July</a:t>
            </a:r>
            <a:r>
              <a:rPr kumimoji="1" lang="en-US" sz="1100" b="1" baseline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 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2018,   </a:t>
            </a:r>
            <a:r>
              <a:rPr kumimoji="1" 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Umeå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– Sweden </a:t>
            </a:r>
            <a:endParaRPr kumimoji="1" lang="en-US" sz="11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1" y="332656"/>
            <a:ext cx="12192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>
              <a:defRPr/>
            </a:pPr>
            <a:endParaRPr lang="he-IL" sz="1800" b="1" cap="none" spc="0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0" y="1268760"/>
            <a:ext cx="878429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e-IL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8" name="אליפסה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אליפסה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D3FF2-1024-40CA-BED6-FC9C5AEA18D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8" name="אליפסה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1" name="טבעת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2" name="מלבן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מלבן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184031" y="1128656"/>
            <a:ext cx="9020781" cy="1643527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ctr" rtl="0" eaLnBrk="0" hangingPunct="0">
              <a:lnSpc>
                <a:spcPct val="120000"/>
              </a:lnSpc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The Effectiveness of Integrating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GeoGebra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HOTS Activities on the Development of Creative Mathematical Thinking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84031" y="3573017"/>
            <a:ext cx="79660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 dirty="0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12046" y="3140968"/>
            <a:ext cx="767238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 </a:t>
            </a: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Daher</a:t>
            </a: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 Dania Abo-</a:t>
            </a: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Mokh</a:t>
            </a: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 </a:t>
            </a: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Ahlam</a:t>
            </a:r>
            <a:r>
              <a:rPr kumimoji="1"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Anabousy</a:t>
            </a:r>
            <a:endParaRPr kumimoji="1" lang="en-US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Al-</a:t>
            </a:r>
            <a:r>
              <a:rPr kumimoji="1" lang="en-US" sz="16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Academic College of Education, </a:t>
            </a:r>
            <a:r>
              <a:rPr kumimoji="1" lang="en-US" sz="16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Baqa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-El-</a:t>
            </a:r>
            <a:r>
              <a:rPr kumimoji="1" lang="en-US" sz="16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Gharbia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, Israel; </a:t>
            </a: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</a:pP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An-</a:t>
            </a:r>
            <a:r>
              <a:rPr kumimoji="1" lang="en-US" sz="16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National University, Nablus, Palestine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35560" y="4941168"/>
            <a:ext cx="8352928" cy="1152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42</a:t>
            </a:r>
            <a:r>
              <a:rPr kumimoji="1" lang="en-US" b="1" baseline="300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nd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 Annual Conference of the International Group for the</a:t>
            </a: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Psychology of Mathematics Education (PME 42) </a:t>
            </a: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3 – 8, July 2018,  </a:t>
            </a:r>
            <a:r>
              <a:rPr kumimoji="1" lang="en-US" sz="1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Umeå</a:t>
            </a:r>
            <a:r>
              <a:rPr kumimoji="1" lang="en-US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, Sweden</a:t>
            </a:r>
          </a:p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b="1" dirty="0">
              <a:solidFill>
                <a:srgbClr val="30218B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CONTEXT AND PARTICIPANTS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496327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06600"/>
                </a:solidFill>
              </a:rPr>
              <a:t>The decision </a:t>
            </a:r>
            <a:r>
              <a:rPr lang="en-US" dirty="0"/>
              <a:t>on which group is the </a:t>
            </a:r>
            <a:r>
              <a:rPr lang="en-US" dirty="0">
                <a:solidFill>
                  <a:srgbClr val="006600"/>
                </a:solidFill>
              </a:rPr>
              <a:t>experimental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one</a:t>
            </a:r>
            <a:r>
              <a:rPr lang="en-US" dirty="0"/>
              <a:t> was based on the </a:t>
            </a:r>
            <a:r>
              <a:rPr lang="en-US" dirty="0">
                <a:solidFill>
                  <a:srgbClr val="006600"/>
                </a:solidFill>
              </a:rPr>
              <a:t>creativity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pre-test</a:t>
            </a:r>
            <a:r>
              <a:rPr lang="en-US" dirty="0"/>
              <a:t> that yielded significant difference between the averages of the two groups scores in </a:t>
            </a:r>
            <a:r>
              <a:rPr lang="en-US" dirty="0">
                <a:solidFill>
                  <a:srgbClr val="006600"/>
                </a:solidFill>
              </a:rPr>
              <a:t>flexibility</a:t>
            </a:r>
            <a:r>
              <a:rPr lang="en-US" dirty="0"/>
              <a:t>. </a:t>
            </a:r>
            <a:endParaRPr lang="en-US" dirty="0" smtClean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/>
              <a:t>group with the </a:t>
            </a:r>
            <a:r>
              <a:rPr lang="en-US" dirty="0">
                <a:solidFill>
                  <a:srgbClr val="C00000"/>
                </a:solidFill>
              </a:rPr>
              <a:t>lower average in flexibility </a:t>
            </a:r>
            <a:r>
              <a:rPr lang="en-US" dirty="0"/>
              <a:t>was taken as the </a:t>
            </a:r>
            <a:r>
              <a:rPr lang="en-US" dirty="0">
                <a:solidFill>
                  <a:srgbClr val="006600"/>
                </a:solidFill>
              </a:rPr>
              <a:t>experimental</a:t>
            </a:r>
            <a:r>
              <a:rPr lang="en-US" dirty="0"/>
              <a:t> group (as shown later in the results).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99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21184" y="274638"/>
            <a:ext cx="8133166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PROCEDURE AND TEACHING UNIT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6" cy="4366146"/>
          </a:xfrm>
        </p:spPr>
        <p:txBody>
          <a:bodyPr>
            <a:normAutofit/>
          </a:bodyPr>
          <a:lstStyle/>
          <a:p>
            <a:pPr marL="72000" indent="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006600"/>
                </a:solidFill>
              </a:rPr>
              <a:t>teaching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unit</a:t>
            </a:r>
            <a:r>
              <a:rPr lang="en-US" dirty="0"/>
              <a:t> included </a:t>
            </a:r>
            <a:r>
              <a:rPr lang="en-US" dirty="0">
                <a:solidFill>
                  <a:srgbClr val="006600"/>
                </a:solidFill>
              </a:rPr>
              <a:t>six </a:t>
            </a:r>
            <a:r>
              <a:rPr lang="en-US" dirty="0" smtClean="0">
                <a:solidFill>
                  <a:srgbClr val="006600"/>
                </a:solidFill>
              </a:rPr>
              <a:t>lessons:</a:t>
            </a:r>
            <a:r>
              <a:rPr lang="en-US" dirty="0" smtClean="0"/>
              <a:t>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6600"/>
                </a:solidFill>
              </a:rPr>
              <a:t>T</a:t>
            </a:r>
            <a:r>
              <a:rPr lang="en-US" dirty="0" smtClean="0">
                <a:solidFill>
                  <a:srgbClr val="006600"/>
                </a:solidFill>
              </a:rPr>
              <a:t>hree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6600"/>
                </a:solidFill>
              </a:rPr>
              <a:t>algebra</a:t>
            </a:r>
            <a:r>
              <a:rPr lang="en-US" dirty="0"/>
              <a:t> lessons about the solution of a </a:t>
            </a:r>
            <a:r>
              <a:rPr lang="en-US" dirty="0">
                <a:solidFill>
                  <a:srgbClr val="006600"/>
                </a:solidFill>
              </a:rPr>
              <a:t>system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two</a:t>
            </a:r>
            <a:r>
              <a:rPr lang="en-US" dirty="0"/>
              <a:t> </a:t>
            </a:r>
            <a:r>
              <a:rPr lang="en-US" dirty="0" smtClean="0">
                <a:solidFill>
                  <a:srgbClr val="006600"/>
                </a:solidFill>
              </a:rPr>
              <a:t>equations:</a:t>
            </a:r>
            <a:r>
              <a:rPr lang="en-US" dirty="0" smtClean="0"/>
              <a:t> </a:t>
            </a:r>
          </a:p>
          <a:p>
            <a:pPr marL="634320" lvl="1" indent="-2880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Two linear equations, </a:t>
            </a:r>
          </a:p>
          <a:p>
            <a:pPr marL="634320" lvl="1" indent="-2880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Two quadratic equations, </a:t>
            </a:r>
          </a:p>
          <a:p>
            <a:pPr marL="634320" lvl="1" indent="-288000">
              <a:lnSpc>
                <a:spcPts val="2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One linear equation and one quadratic equation),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6600"/>
                </a:solidFill>
              </a:rPr>
              <a:t>Three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6600"/>
                </a:solidFill>
              </a:rPr>
              <a:t>geometry</a:t>
            </a:r>
            <a:r>
              <a:rPr lang="en-US" dirty="0"/>
              <a:t> lessons about </a:t>
            </a:r>
            <a:r>
              <a:rPr lang="en-US" dirty="0">
                <a:solidFill>
                  <a:srgbClr val="006600"/>
                </a:solidFill>
              </a:rPr>
              <a:t>circles</a:t>
            </a:r>
            <a:r>
              <a:rPr lang="en-US" dirty="0"/>
              <a:t>. 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41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21184" y="274638"/>
            <a:ext cx="8133166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PROCEDURE AND TEACHING UNIT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7561000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Each lesson in the teaching unit included </a:t>
            </a:r>
            <a:r>
              <a:rPr lang="en-US" dirty="0">
                <a:solidFill>
                  <a:srgbClr val="006600"/>
                </a:solidFill>
              </a:rPr>
              <a:t>activities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using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GeoGebra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that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stimulate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students'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high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order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thinking</a:t>
            </a:r>
            <a:r>
              <a:rPr lang="en-US" dirty="0"/>
              <a:t> </a:t>
            </a:r>
            <a:r>
              <a:rPr lang="en-US" dirty="0" smtClean="0">
                <a:solidFill>
                  <a:srgbClr val="006600"/>
                </a:solidFill>
              </a:rPr>
              <a:t>skills, </a:t>
            </a:r>
            <a:r>
              <a:rPr lang="en-US" dirty="0" smtClean="0">
                <a:solidFill>
                  <a:srgbClr val="C00000"/>
                </a:solidFill>
              </a:rPr>
              <a:t>using two types of teaching methods</a:t>
            </a:r>
            <a:r>
              <a:rPr lang="en-US" dirty="0" smtClean="0">
                <a:solidFill>
                  <a:srgbClr val="006600"/>
                </a:solidFill>
              </a:rPr>
              <a:t>:</a:t>
            </a:r>
          </a:p>
          <a:p>
            <a:pPr marL="634320" lvl="1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06600"/>
                </a:solidFill>
              </a:rPr>
              <a:t>Investigating</a:t>
            </a:r>
            <a:r>
              <a:rPr lang="en-US" dirty="0"/>
              <a:t> and </a:t>
            </a:r>
            <a:r>
              <a:rPr lang="en-US" dirty="0">
                <a:solidFill>
                  <a:srgbClr val="006600"/>
                </a:solidFill>
              </a:rPr>
              <a:t>exploring</a:t>
            </a:r>
            <a:r>
              <a:rPr lang="en-US" dirty="0"/>
              <a:t> mathematical </a:t>
            </a:r>
            <a:r>
              <a:rPr lang="en-US" dirty="0" smtClean="0"/>
              <a:t>relations</a:t>
            </a:r>
          </a:p>
          <a:p>
            <a:pPr marL="634320" lvl="1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solidFill>
                  <a:srgbClr val="006600"/>
                </a:solidFill>
              </a:rPr>
              <a:t>Constructing</a:t>
            </a:r>
            <a:r>
              <a:rPr lang="en-US" dirty="0" smtClean="0"/>
              <a:t> </a:t>
            </a:r>
            <a:r>
              <a:rPr lang="en-US" dirty="0"/>
              <a:t>mathematical concepts/objects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45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21184" y="274638"/>
            <a:ext cx="8201405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PROCEDURE AND TEACHING UNIT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8741986" cy="4861520"/>
          </a:xfrm>
        </p:spPr>
        <p:txBody>
          <a:bodyPr>
            <a:no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teaching unit was </a:t>
            </a:r>
            <a:r>
              <a:rPr lang="en-US" dirty="0">
                <a:solidFill>
                  <a:srgbClr val="006600"/>
                </a:solidFill>
              </a:rPr>
              <a:t>implemented</a:t>
            </a:r>
            <a:r>
              <a:rPr lang="en-US" dirty="0"/>
              <a:t> by </a:t>
            </a:r>
            <a:r>
              <a:rPr lang="en-US" dirty="0">
                <a:solidFill>
                  <a:srgbClr val="C00000"/>
                </a:solidFill>
              </a:rPr>
              <a:t>one of the researchers</a:t>
            </a:r>
            <a:r>
              <a:rPr lang="en-US" dirty="0"/>
              <a:t> in a </a:t>
            </a:r>
            <a:r>
              <a:rPr lang="en-US" dirty="0">
                <a:solidFill>
                  <a:srgbClr val="006600"/>
                </a:solidFill>
              </a:rPr>
              <a:t>computer lab </a:t>
            </a:r>
            <a:r>
              <a:rPr lang="en-US" dirty="0"/>
              <a:t>in the school for a period of </a:t>
            </a:r>
            <a:r>
              <a:rPr lang="en-US" dirty="0">
                <a:solidFill>
                  <a:srgbClr val="006600"/>
                </a:solidFill>
              </a:rPr>
              <a:t>ten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lessons</a:t>
            </a:r>
            <a:r>
              <a:rPr lang="en-US" dirty="0"/>
              <a:t>. </a:t>
            </a:r>
            <a:endParaRPr lang="en-US" dirty="0" smtClean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The </a:t>
            </a:r>
            <a:r>
              <a:rPr lang="en-US" dirty="0">
                <a:solidFill>
                  <a:srgbClr val="006600"/>
                </a:solidFill>
              </a:rPr>
              <a:t>control</a:t>
            </a:r>
            <a:r>
              <a:rPr lang="en-US" dirty="0"/>
              <a:t> group learned the </a:t>
            </a:r>
            <a:r>
              <a:rPr lang="en-US" dirty="0">
                <a:solidFill>
                  <a:srgbClr val="006600"/>
                </a:solidFill>
              </a:rPr>
              <a:t>same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unit</a:t>
            </a:r>
            <a:r>
              <a:rPr lang="en-US" dirty="0"/>
              <a:t> as in the </a:t>
            </a:r>
            <a:r>
              <a:rPr lang="en-US" dirty="0">
                <a:solidFill>
                  <a:srgbClr val="006600"/>
                </a:solidFill>
              </a:rPr>
              <a:t>formal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mathematics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book</a:t>
            </a:r>
            <a:r>
              <a:rPr lang="en-US" dirty="0" smtClean="0"/>
              <a:t>. This </a:t>
            </a:r>
            <a:r>
              <a:rPr lang="en-US" dirty="0"/>
              <a:t>was </a:t>
            </a:r>
            <a:r>
              <a:rPr lang="en-US" dirty="0">
                <a:solidFill>
                  <a:srgbClr val="006600"/>
                </a:solidFill>
              </a:rPr>
              <a:t>implemented</a:t>
            </a:r>
            <a:r>
              <a:rPr lang="en-US" dirty="0"/>
              <a:t> by their </a:t>
            </a:r>
            <a:r>
              <a:rPr lang="en-US" dirty="0">
                <a:solidFill>
                  <a:srgbClr val="C00000"/>
                </a:solidFill>
              </a:rPr>
              <a:t>regular mathematics teacher</a:t>
            </a:r>
            <a:r>
              <a:rPr lang="en-US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0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DATA COLLECTION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5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All the participants performed a </a:t>
            </a:r>
            <a:r>
              <a:rPr lang="en-US" dirty="0">
                <a:solidFill>
                  <a:srgbClr val="0E8505"/>
                </a:solidFill>
              </a:rPr>
              <a:t>pre-test</a:t>
            </a:r>
            <a:r>
              <a:rPr lang="en-US" dirty="0"/>
              <a:t> at the beginning of the experiment, which included </a:t>
            </a:r>
            <a:r>
              <a:rPr lang="en-US" dirty="0">
                <a:solidFill>
                  <a:srgbClr val="0E8505"/>
                </a:solidFill>
              </a:rPr>
              <a:t>seven multiple solution tasks</a:t>
            </a:r>
            <a:r>
              <a:rPr lang="en-US" dirty="0"/>
              <a:t>.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After the experiment, both groups performed a </a:t>
            </a:r>
            <a:r>
              <a:rPr lang="en-US" dirty="0">
                <a:solidFill>
                  <a:srgbClr val="0E8505"/>
                </a:solidFill>
              </a:rPr>
              <a:t>post-test</a:t>
            </a:r>
            <a:r>
              <a:rPr lang="en-US" dirty="0"/>
              <a:t>, which included </a:t>
            </a:r>
            <a:r>
              <a:rPr lang="en-US" dirty="0">
                <a:solidFill>
                  <a:srgbClr val="0E8505"/>
                </a:solidFill>
              </a:rPr>
              <a:t>also seven multiple solution tasks different from the pre-test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except for four tasks that were of the same type as in the pre-test</a:t>
            </a:r>
            <a:r>
              <a:rPr lang="en-US" dirty="0"/>
              <a:t>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15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DATA PROCESSING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5" cy="5007591"/>
          </a:xfrm>
        </p:spPr>
        <p:txBody>
          <a:bodyPr>
            <a:no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</a:t>
            </a:r>
            <a:r>
              <a:rPr lang="en-US" dirty="0">
                <a:solidFill>
                  <a:srgbClr val="006600"/>
                </a:solidFill>
              </a:rPr>
              <a:t>scoring</a:t>
            </a:r>
            <a:r>
              <a:rPr lang="en-US" dirty="0"/>
              <a:t> of the three components of </a:t>
            </a:r>
            <a:r>
              <a:rPr lang="en-US" dirty="0">
                <a:solidFill>
                  <a:srgbClr val="006600"/>
                </a:solidFill>
              </a:rPr>
              <a:t>creativity</a:t>
            </a:r>
            <a:r>
              <a:rPr lang="en-US" dirty="0"/>
              <a:t>; </a:t>
            </a:r>
            <a:r>
              <a:rPr lang="en-US" dirty="0">
                <a:solidFill>
                  <a:srgbClr val="006600"/>
                </a:solidFill>
              </a:rPr>
              <a:t>fluency</a:t>
            </a:r>
            <a:r>
              <a:rPr lang="en-US" dirty="0"/>
              <a:t>, </a:t>
            </a:r>
            <a:r>
              <a:rPr lang="en-US" dirty="0">
                <a:solidFill>
                  <a:srgbClr val="006600"/>
                </a:solidFill>
              </a:rPr>
              <a:t>flexibility</a:t>
            </a:r>
            <a:r>
              <a:rPr lang="en-US" dirty="0"/>
              <a:t> and </a:t>
            </a:r>
            <a:r>
              <a:rPr lang="en-US" dirty="0">
                <a:solidFill>
                  <a:srgbClr val="006600"/>
                </a:solidFill>
              </a:rPr>
              <a:t>originality</a:t>
            </a:r>
            <a:r>
              <a:rPr lang="en-US" dirty="0"/>
              <a:t> for the experimental and control groups, before and after the experiment, were calculated according to </a:t>
            </a:r>
            <a:r>
              <a:rPr lang="en-US" dirty="0">
                <a:solidFill>
                  <a:srgbClr val="006600"/>
                </a:solidFill>
              </a:rPr>
              <a:t>Liken</a:t>
            </a:r>
            <a:r>
              <a:rPr lang="en-US" dirty="0"/>
              <a:t> (</a:t>
            </a:r>
            <a:r>
              <a:rPr lang="en-US" dirty="0">
                <a:solidFill>
                  <a:srgbClr val="006600"/>
                </a:solidFill>
              </a:rPr>
              <a:t>2009</a:t>
            </a:r>
            <a:r>
              <a:rPr lang="en-US" dirty="0"/>
              <a:t>).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scores were analyzed using </a:t>
            </a:r>
            <a:r>
              <a:rPr lang="en-US" dirty="0">
                <a:solidFill>
                  <a:srgbClr val="006600"/>
                </a:solidFill>
              </a:rPr>
              <a:t>t-tests</a:t>
            </a:r>
            <a:r>
              <a:rPr lang="en-US" dirty="0"/>
              <a:t> to determine if there were significant differences </a:t>
            </a:r>
            <a:r>
              <a:rPr lang="en-US" dirty="0">
                <a:solidFill>
                  <a:srgbClr val="006600"/>
                </a:solidFill>
              </a:rPr>
              <a:t>between</a:t>
            </a:r>
            <a:r>
              <a:rPr lang="en-US" dirty="0"/>
              <a:t> the students' scores in the </a:t>
            </a:r>
            <a:r>
              <a:rPr lang="en-US" dirty="0">
                <a:solidFill>
                  <a:srgbClr val="006600"/>
                </a:solidFill>
              </a:rPr>
              <a:t>two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groups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before and after the experiment</a:t>
            </a:r>
            <a:r>
              <a:rPr lang="en-US" dirty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scores were also analyzed using </a:t>
            </a:r>
            <a:r>
              <a:rPr lang="en-US" dirty="0">
                <a:solidFill>
                  <a:srgbClr val="006600"/>
                </a:solidFill>
              </a:rPr>
              <a:t>paired t-tests </a:t>
            </a:r>
            <a:r>
              <a:rPr lang="en-US" dirty="0"/>
              <a:t>to determine if there were significant differences between the students' scores </a:t>
            </a:r>
            <a:r>
              <a:rPr lang="en-US" dirty="0">
                <a:solidFill>
                  <a:srgbClr val="006600"/>
                </a:solidFill>
              </a:rPr>
              <a:t>before</a:t>
            </a:r>
            <a:r>
              <a:rPr lang="en-US" dirty="0"/>
              <a:t> and </a:t>
            </a:r>
            <a:r>
              <a:rPr lang="en-US" dirty="0">
                <a:solidFill>
                  <a:srgbClr val="006600"/>
                </a:solidFill>
              </a:rPr>
              <a:t>after</a:t>
            </a:r>
            <a:r>
              <a:rPr lang="en-US" dirty="0"/>
              <a:t> the experiment, </a:t>
            </a:r>
            <a:r>
              <a:rPr lang="en-US" dirty="0">
                <a:solidFill>
                  <a:srgbClr val="C00000"/>
                </a:solidFill>
              </a:rPr>
              <a:t>for each group</a:t>
            </a:r>
            <a:r>
              <a:rPr lang="en-US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45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7498080" cy="1039368"/>
          </a:xfrm>
        </p:spPr>
        <p:txBody>
          <a:bodyPr>
            <a:normAutofit/>
          </a:bodyPr>
          <a:lstStyle/>
          <a:p>
            <a:pPr marL="72000" indent="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Differences in creativity components between the two research </a:t>
            </a:r>
            <a:r>
              <a:rPr lang="en-US" b="1" dirty="0" smtClean="0"/>
              <a:t>groups before the experiment</a:t>
            </a:r>
            <a:endParaRPr lang="en-US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16</a:t>
            </a:fld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48250" r="14726" b="18873"/>
          <a:stretch/>
        </p:blipFill>
        <p:spPr bwMode="auto">
          <a:xfrm>
            <a:off x="2695936" y="2705956"/>
            <a:ext cx="7716033" cy="270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7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7498080" cy="1039368"/>
          </a:xfrm>
        </p:spPr>
        <p:txBody>
          <a:bodyPr>
            <a:normAutofit/>
          </a:bodyPr>
          <a:lstStyle/>
          <a:p>
            <a:pPr marL="72000" indent="0">
              <a:lnSpc>
                <a:spcPts val="32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Differences in creativity components between the two research </a:t>
            </a:r>
            <a:r>
              <a:rPr lang="en-US" b="1" dirty="0" smtClean="0"/>
              <a:t>groups after the experiment</a:t>
            </a:r>
            <a:endParaRPr lang="en-US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17</a:t>
            </a:fld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5" t="36606" r="14041" b="28155"/>
          <a:stretch/>
        </p:blipFill>
        <p:spPr bwMode="auto">
          <a:xfrm>
            <a:off x="2546792" y="2610758"/>
            <a:ext cx="7878873" cy="290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4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5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previous findings </a:t>
            </a:r>
            <a:r>
              <a:rPr lang="en-US" dirty="0">
                <a:solidFill>
                  <a:srgbClr val="006600"/>
                </a:solidFill>
              </a:rPr>
              <a:t>agree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with</a:t>
            </a:r>
            <a:r>
              <a:rPr lang="en-US" dirty="0"/>
              <a:t> </a:t>
            </a:r>
            <a:r>
              <a:rPr lang="en-US" dirty="0" err="1"/>
              <a:t>Leikin</a:t>
            </a:r>
            <a:r>
              <a:rPr lang="en-US" dirty="0"/>
              <a:t>, </a:t>
            </a:r>
            <a:r>
              <a:rPr lang="en-US" dirty="0" err="1"/>
              <a:t>Levav</a:t>
            </a:r>
            <a:r>
              <a:rPr lang="en-US" dirty="0"/>
              <a:t> and </a:t>
            </a:r>
            <a:r>
              <a:rPr lang="en-US" dirty="0" err="1"/>
              <a:t>Guberman</a:t>
            </a:r>
            <a:r>
              <a:rPr lang="en-US" dirty="0"/>
              <a:t> (2011) who found </a:t>
            </a:r>
            <a:r>
              <a:rPr lang="en-US" dirty="0" smtClean="0"/>
              <a:t>that: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solidFill>
                  <a:srgbClr val="006600"/>
                </a:solidFill>
              </a:rPr>
              <a:t>Educating</a:t>
            </a:r>
            <a:r>
              <a:rPr lang="en-US" dirty="0" smtClean="0"/>
              <a:t> </a:t>
            </a:r>
            <a:r>
              <a:rPr lang="en-US" dirty="0">
                <a:solidFill>
                  <a:srgbClr val="006600"/>
                </a:solidFill>
              </a:rPr>
              <a:t>programs</a:t>
            </a:r>
            <a:r>
              <a:rPr lang="en-US" dirty="0"/>
              <a:t>, based on employment of </a:t>
            </a:r>
            <a:r>
              <a:rPr lang="en-US" dirty="0">
                <a:solidFill>
                  <a:srgbClr val="006600"/>
                </a:solidFill>
              </a:rPr>
              <a:t>multiple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solution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tasks</a:t>
            </a:r>
            <a:r>
              <a:rPr lang="en-US" dirty="0"/>
              <a:t>, resulted in </a:t>
            </a:r>
            <a:r>
              <a:rPr lang="en-US" dirty="0">
                <a:solidFill>
                  <a:srgbClr val="006600"/>
                </a:solidFill>
              </a:rPr>
              <a:t>significant</a:t>
            </a: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differences</a:t>
            </a:r>
            <a:r>
              <a:rPr lang="en-US" dirty="0"/>
              <a:t> in the participants' </a:t>
            </a:r>
            <a:r>
              <a:rPr lang="en-US" dirty="0">
                <a:solidFill>
                  <a:srgbClr val="006600"/>
                </a:solidFill>
              </a:rPr>
              <a:t>fluency</a:t>
            </a:r>
            <a:r>
              <a:rPr lang="en-US" dirty="0"/>
              <a:t> and </a:t>
            </a:r>
            <a:r>
              <a:rPr lang="en-US" dirty="0">
                <a:solidFill>
                  <a:srgbClr val="006600"/>
                </a:solidFill>
              </a:rPr>
              <a:t>flexibility</a:t>
            </a:r>
            <a:r>
              <a:rPr lang="en-US" dirty="0"/>
              <a:t> in favor of the group who participated in the educating </a:t>
            </a:r>
            <a:r>
              <a:rPr lang="en-US" dirty="0" smtClean="0"/>
              <a:t>program.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solidFill>
                  <a:srgbClr val="C00000"/>
                </a:solidFill>
              </a:rPr>
              <a:t>At </a:t>
            </a:r>
            <a:r>
              <a:rPr lang="en-US" dirty="0">
                <a:solidFill>
                  <a:srgbClr val="C00000"/>
                </a:solidFill>
              </a:rPr>
              <a:t>the same time</a:t>
            </a:r>
            <a:r>
              <a:rPr lang="en-US" dirty="0"/>
              <a:t>, </a:t>
            </a:r>
            <a:r>
              <a:rPr lang="en-US" dirty="0">
                <a:solidFill>
                  <a:srgbClr val="006600"/>
                </a:solidFill>
              </a:rPr>
              <a:t>did not result in significant differences </a:t>
            </a:r>
            <a:r>
              <a:rPr lang="en-US" dirty="0"/>
              <a:t>in the participants' </a:t>
            </a:r>
            <a:r>
              <a:rPr lang="en-US" dirty="0">
                <a:solidFill>
                  <a:srgbClr val="C00000"/>
                </a:solidFill>
              </a:rPr>
              <a:t>originality</a:t>
            </a:r>
            <a:r>
              <a:rPr lang="en-US" dirty="0"/>
              <a:t>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51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5" cy="3383507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dirty="0"/>
              <a:t>These results could be </a:t>
            </a:r>
            <a:r>
              <a:rPr lang="en-AU" dirty="0">
                <a:solidFill>
                  <a:srgbClr val="006600"/>
                </a:solidFill>
              </a:rPr>
              <a:t>explained</a:t>
            </a:r>
            <a:r>
              <a:rPr lang="en-AU" dirty="0"/>
              <a:t>  using the claims of </a:t>
            </a:r>
            <a:r>
              <a:rPr lang="en-AU" dirty="0" err="1"/>
              <a:t>Leikin</a:t>
            </a:r>
            <a:r>
              <a:rPr lang="en-AU" dirty="0"/>
              <a:t>, </a:t>
            </a:r>
            <a:r>
              <a:rPr lang="en-AU" dirty="0" err="1"/>
              <a:t>Levav</a:t>
            </a:r>
            <a:r>
              <a:rPr lang="en-AU" dirty="0"/>
              <a:t> and </a:t>
            </a:r>
            <a:r>
              <a:rPr lang="en-AU" dirty="0" err="1"/>
              <a:t>Guberman</a:t>
            </a:r>
            <a:r>
              <a:rPr lang="en-AU" dirty="0"/>
              <a:t> (2011) </a:t>
            </a:r>
            <a:r>
              <a:rPr lang="en-AU" dirty="0" smtClean="0"/>
              <a:t>that:</a:t>
            </a:r>
          </a:p>
          <a:p>
            <a:pPr marL="634320" lvl="1" indent="-288000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dirty="0" smtClean="0"/>
              <a:t>"when </a:t>
            </a:r>
            <a:r>
              <a:rPr lang="en-AU" dirty="0"/>
              <a:t>students become </a:t>
            </a:r>
            <a:r>
              <a:rPr lang="en-AU" dirty="0">
                <a:solidFill>
                  <a:srgbClr val="006600"/>
                </a:solidFill>
              </a:rPr>
              <a:t>more fluent they have less chance to be original</a:t>
            </a:r>
            <a:r>
              <a:rPr lang="en-AU" dirty="0"/>
              <a:t>" </a:t>
            </a:r>
            <a:endParaRPr lang="en-AU" dirty="0" smtClean="0"/>
          </a:p>
          <a:p>
            <a:pPr marL="634320" lvl="1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/>
              <a:t>O</a:t>
            </a:r>
            <a:r>
              <a:rPr lang="en-AU" dirty="0" smtClean="0"/>
              <a:t>r </a:t>
            </a:r>
            <a:r>
              <a:rPr lang="en-AU" dirty="0"/>
              <a:t>that </a:t>
            </a:r>
            <a:r>
              <a:rPr lang="en-AU" dirty="0">
                <a:solidFill>
                  <a:srgbClr val="006600"/>
                </a:solidFill>
              </a:rPr>
              <a:t>fluency</a:t>
            </a:r>
            <a:r>
              <a:rPr lang="en-AU" dirty="0"/>
              <a:t> and </a:t>
            </a:r>
            <a:r>
              <a:rPr lang="en-AU" dirty="0">
                <a:solidFill>
                  <a:srgbClr val="006600"/>
                </a:solidFill>
              </a:rPr>
              <a:t>flexibility</a:t>
            </a:r>
            <a:r>
              <a:rPr lang="en-AU" dirty="0"/>
              <a:t> are of a </a:t>
            </a:r>
            <a:r>
              <a:rPr lang="en-AU" dirty="0">
                <a:solidFill>
                  <a:srgbClr val="006600"/>
                </a:solidFill>
              </a:rPr>
              <a:t>dynamic</a:t>
            </a:r>
            <a:r>
              <a:rPr lang="en-AU" dirty="0"/>
              <a:t> nature, whereas </a:t>
            </a:r>
            <a:r>
              <a:rPr lang="en-AU" dirty="0">
                <a:solidFill>
                  <a:srgbClr val="006600"/>
                </a:solidFill>
              </a:rPr>
              <a:t>originality</a:t>
            </a:r>
            <a:r>
              <a:rPr lang="en-AU" dirty="0"/>
              <a:t> is of a "</a:t>
            </a:r>
            <a:r>
              <a:rPr lang="en-AU" dirty="0">
                <a:solidFill>
                  <a:srgbClr val="006600"/>
                </a:solidFill>
              </a:rPr>
              <a:t>gift</a:t>
            </a:r>
            <a:r>
              <a:rPr lang="en-AU" dirty="0"/>
              <a:t>" </a:t>
            </a:r>
            <a:r>
              <a:rPr lang="en-AU" dirty="0" smtClean="0"/>
              <a:t>nature</a:t>
            </a:r>
            <a:r>
              <a:rPr lang="en-AU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85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לבן 28"/>
          <p:cNvSpPr/>
          <p:nvPr/>
        </p:nvSpPr>
        <p:spPr>
          <a:xfrm>
            <a:off x="9692182" y="1550786"/>
            <a:ext cx="1815156" cy="4654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31877" y="42504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PREPARATION MODEL </a:t>
            </a:r>
            <a:endParaRPr lang="he-IL" sz="3000" dirty="0"/>
          </a:p>
        </p:txBody>
      </p:sp>
      <p:grpSp>
        <p:nvGrpSpPr>
          <p:cNvPr id="26" name="קבוצה 25"/>
          <p:cNvGrpSpPr/>
          <p:nvPr/>
        </p:nvGrpSpPr>
        <p:grpSpPr>
          <a:xfrm>
            <a:off x="4792642" y="1747650"/>
            <a:ext cx="4093782" cy="4635561"/>
            <a:chOff x="2825087" y="1606192"/>
            <a:chExt cx="3819553" cy="4808256"/>
          </a:xfrm>
        </p:grpSpPr>
        <p:sp>
          <p:nvSpPr>
            <p:cNvPr id="13" name="מלבן 12"/>
            <p:cNvSpPr/>
            <p:nvPr/>
          </p:nvSpPr>
          <p:spPr>
            <a:xfrm>
              <a:off x="2825087" y="1606192"/>
              <a:ext cx="3819553" cy="480825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600"/>
            </a:p>
          </p:txBody>
        </p:sp>
        <p:grpSp>
          <p:nvGrpSpPr>
            <p:cNvPr id="25" name="קבוצה 24"/>
            <p:cNvGrpSpPr/>
            <p:nvPr/>
          </p:nvGrpSpPr>
          <p:grpSpPr>
            <a:xfrm>
              <a:off x="2995340" y="1759757"/>
              <a:ext cx="3478612" cy="4501421"/>
              <a:chOff x="3031916" y="1415703"/>
              <a:chExt cx="3735272" cy="4845475"/>
            </a:xfrm>
          </p:grpSpPr>
          <p:sp>
            <p:nvSpPr>
              <p:cNvPr id="14" name="מלבן 13"/>
              <p:cNvSpPr/>
              <p:nvPr/>
            </p:nvSpPr>
            <p:spPr>
              <a:xfrm>
                <a:off x="3039972" y="1415703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Categorizing</a:t>
                </a:r>
                <a:endParaRPr lang="he-IL" sz="1600" dirty="0"/>
              </a:p>
            </p:txBody>
          </p:sp>
          <p:sp>
            <p:nvSpPr>
              <p:cNvPr id="15" name="מלבן 14"/>
              <p:cNvSpPr/>
              <p:nvPr/>
            </p:nvSpPr>
            <p:spPr>
              <a:xfrm>
                <a:off x="3039972" y="1879473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Identifying components and relations</a:t>
                </a:r>
                <a:endParaRPr lang="he-IL" sz="1600" dirty="0"/>
              </a:p>
            </p:txBody>
          </p:sp>
          <p:sp>
            <p:nvSpPr>
              <p:cNvPr id="16" name="מלבן 15"/>
              <p:cNvSpPr/>
              <p:nvPr/>
            </p:nvSpPr>
            <p:spPr>
              <a:xfrm>
                <a:off x="3031916" y="2323998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Conjecturing</a:t>
                </a:r>
                <a:endParaRPr lang="he-IL" sz="1600" dirty="0"/>
              </a:p>
            </p:txBody>
          </p:sp>
          <p:sp>
            <p:nvSpPr>
              <p:cNvPr id="17" name="מלבן 16"/>
              <p:cNvSpPr/>
              <p:nvPr/>
            </p:nvSpPr>
            <p:spPr>
              <a:xfrm>
                <a:off x="3031916" y="2783311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Raising different points of view</a:t>
                </a:r>
                <a:endParaRPr lang="he-IL" sz="1600" dirty="0"/>
              </a:p>
            </p:txBody>
          </p:sp>
          <p:sp>
            <p:nvSpPr>
              <p:cNvPr id="18" name="מלבן 17"/>
              <p:cNvSpPr/>
              <p:nvPr/>
            </p:nvSpPr>
            <p:spPr>
              <a:xfrm>
                <a:off x="3039972" y="3213048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Students asking questions</a:t>
                </a:r>
                <a:endParaRPr lang="he-IL" sz="1600" dirty="0"/>
              </a:p>
            </p:txBody>
          </p:sp>
          <p:sp>
            <p:nvSpPr>
              <p:cNvPr id="19" name="מלבן 18"/>
              <p:cNvSpPr/>
              <p:nvPr/>
            </p:nvSpPr>
            <p:spPr>
              <a:xfrm>
                <a:off x="3039971" y="3653478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Comparing</a:t>
                </a:r>
                <a:endParaRPr lang="he-IL" sz="1600" dirty="0"/>
              </a:p>
            </p:txBody>
          </p:sp>
          <p:sp>
            <p:nvSpPr>
              <p:cNvPr id="20" name="מלבן 19"/>
              <p:cNvSpPr/>
              <p:nvPr/>
            </p:nvSpPr>
            <p:spPr>
              <a:xfrm>
                <a:off x="3039972" y="4102098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Concluding</a:t>
                </a:r>
                <a:endParaRPr lang="he-IL" sz="1600" dirty="0"/>
              </a:p>
            </p:txBody>
          </p:sp>
          <p:sp>
            <p:nvSpPr>
              <p:cNvPr id="21" name="מלבן 20"/>
              <p:cNvSpPr/>
              <p:nvPr/>
            </p:nvSpPr>
            <p:spPr>
              <a:xfrm>
                <a:off x="3031916" y="4546623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Combining</a:t>
                </a:r>
                <a:endParaRPr lang="he-IL" sz="1600" dirty="0"/>
              </a:p>
            </p:txBody>
          </p:sp>
          <p:sp>
            <p:nvSpPr>
              <p:cNvPr id="22" name="מלבן 21"/>
              <p:cNvSpPr/>
              <p:nvPr/>
            </p:nvSpPr>
            <p:spPr>
              <a:xfrm>
                <a:off x="3031916" y="4991149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Using different representations</a:t>
                </a:r>
                <a:endParaRPr lang="he-IL" sz="1600" dirty="0"/>
              </a:p>
            </p:txBody>
          </p:sp>
          <p:sp>
            <p:nvSpPr>
              <p:cNvPr id="23" name="מלבן 22"/>
              <p:cNvSpPr/>
              <p:nvPr/>
            </p:nvSpPr>
            <p:spPr>
              <a:xfrm>
                <a:off x="3031916" y="5435674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Claiming</a:t>
                </a:r>
                <a:endParaRPr lang="he-IL" sz="1600" dirty="0"/>
              </a:p>
            </p:txBody>
          </p:sp>
          <p:sp>
            <p:nvSpPr>
              <p:cNvPr id="24" name="מלבן 23"/>
              <p:cNvSpPr/>
              <p:nvPr/>
            </p:nvSpPr>
            <p:spPr>
              <a:xfrm>
                <a:off x="3031916" y="5880199"/>
                <a:ext cx="3727216" cy="380979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dirty="0"/>
                  <a:t>Reasoning and evaluating</a:t>
                </a:r>
                <a:endParaRPr lang="he-IL" sz="1600" dirty="0"/>
              </a:p>
            </p:txBody>
          </p:sp>
        </p:grpSp>
      </p:grp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</a:t>
            </a:fld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9821842" y="1787054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solidFill>
                  <a:srgbClr val="FFC000"/>
                </a:solidFill>
              </a:rPr>
              <a:t>Investigating</a:t>
            </a:r>
            <a:r>
              <a:rPr lang="en-US" sz="1700" b="1" dirty="0">
                <a:solidFill>
                  <a:srgbClr val="FFC000"/>
                </a:solidFill>
              </a:rPr>
              <a:t> </a:t>
            </a:r>
            <a:r>
              <a:rPr lang="en-US" sz="1600" b="1" dirty="0">
                <a:solidFill>
                  <a:srgbClr val="FFC000"/>
                </a:solidFill>
              </a:rPr>
              <a:t>&amp; Exploring</a:t>
            </a:r>
            <a:endParaRPr lang="he-IL" sz="1700" b="1" dirty="0">
              <a:solidFill>
                <a:srgbClr val="FFC000"/>
              </a:solidFill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9794546" y="2397799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>
                <a:solidFill>
                  <a:srgbClr val="FFC000"/>
                </a:solidFill>
              </a:rPr>
              <a:t>Constructing</a:t>
            </a:r>
            <a:r>
              <a:rPr lang="en-US" sz="1700" b="1" dirty="0">
                <a:solidFill>
                  <a:srgbClr val="FFC000"/>
                </a:solidFill>
              </a:rPr>
              <a:t> </a:t>
            </a:r>
            <a:r>
              <a:rPr lang="en-US" sz="1600" b="1" dirty="0">
                <a:solidFill>
                  <a:srgbClr val="FFC000"/>
                </a:solidFill>
              </a:rPr>
              <a:t>a Concept</a:t>
            </a:r>
            <a:endParaRPr lang="he-IL" sz="1700" b="1" dirty="0">
              <a:solidFill>
                <a:srgbClr val="FFC000"/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9780898" y="3008545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/>
              <a:t>Discussing</a:t>
            </a:r>
            <a:endParaRPr lang="he-IL" sz="1600" dirty="0"/>
          </a:p>
        </p:txBody>
      </p:sp>
      <p:sp>
        <p:nvSpPr>
          <p:cNvPr id="9" name="מלבן מעוגל 8"/>
          <p:cNvSpPr/>
          <p:nvPr/>
        </p:nvSpPr>
        <p:spPr>
          <a:xfrm>
            <a:off x="9780898" y="3619290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/>
              <a:t>Analyzing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9780898" y="4230035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/>
              <a:t>Planning</a:t>
            </a:r>
            <a:endParaRPr lang="he-IL" sz="1600" dirty="0"/>
          </a:p>
        </p:txBody>
      </p:sp>
      <p:sp>
        <p:nvSpPr>
          <p:cNvPr id="11" name="מלבן מעוגל 10"/>
          <p:cNvSpPr/>
          <p:nvPr/>
        </p:nvSpPr>
        <p:spPr>
          <a:xfrm>
            <a:off x="9767250" y="4840781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/>
              <a:t>Taking</a:t>
            </a:r>
            <a:r>
              <a:rPr lang="en-US" dirty="0"/>
              <a:t> </a:t>
            </a:r>
            <a:r>
              <a:rPr lang="en-US" sz="1600" dirty="0"/>
              <a:t>Decisions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2531877" y="2428224"/>
            <a:ext cx="1421418" cy="265670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9753602" y="5451526"/>
            <a:ext cx="1596788" cy="54288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dirty="0"/>
              <a:t>Problem</a:t>
            </a:r>
            <a:r>
              <a:rPr lang="en-US" dirty="0"/>
              <a:t> </a:t>
            </a:r>
            <a:r>
              <a:rPr lang="en-US" sz="1600" dirty="0"/>
              <a:t>Solving</a:t>
            </a:r>
            <a:endParaRPr lang="he-IL" dirty="0"/>
          </a:p>
        </p:txBody>
      </p:sp>
      <p:sp>
        <p:nvSpPr>
          <p:cNvPr id="50" name="TextBox 49"/>
          <p:cNvSpPr txBox="1"/>
          <p:nvPr/>
        </p:nvSpPr>
        <p:spPr>
          <a:xfrm>
            <a:off x="2657814" y="2753861"/>
            <a:ext cx="1224136" cy="646331"/>
          </a:xfrm>
          <a:prstGeom prst="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algn="ctr" rtl="0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Creativity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2654708" y="4017433"/>
            <a:ext cx="1227243" cy="646331"/>
          </a:xfrm>
          <a:prstGeom prst="rect">
            <a:avLst/>
          </a:prstGeom>
          <a:solidFill>
            <a:srgbClr val="0E85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algn="ctr" rtl="0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Critical Thinking</a:t>
            </a:r>
            <a:endParaRPr lang="he-IL" dirty="0"/>
          </a:p>
        </p:txBody>
      </p:sp>
      <p:grpSp>
        <p:nvGrpSpPr>
          <p:cNvPr id="46" name="קבוצה 45"/>
          <p:cNvGrpSpPr/>
          <p:nvPr/>
        </p:nvGrpSpPr>
        <p:grpSpPr>
          <a:xfrm>
            <a:off x="8884693" y="3038680"/>
            <a:ext cx="818865" cy="987410"/>
            <a:chOff x="8871045" y="3038680"/>
            <a:chExt cx="818865" cy="987410"/>
          </a:xfrm>
        </p:grpSpPr>
        <p:cxnSp>
          <p:nvCxnSpPr>
            <p:cNvPr id="38" name="מחבר חץ ישר 37"/>
            <p:cNvCxnSpPr/>
            <p:nvPr/>
          </p:nvCxnSpPr>
          <p:spPr>
            <a:xfrm>
              <a:off x="8871045" y="4026090"/>
              <a:ext cx="80521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מחבר חץ ישר 38"/>
            <p:cNvCxnSpPr/>
            <p:nvPr/>
          </p:nvCxnSpPr>
          <p:spPr>
            <a:xfrm flipH="1">
              <a:off x="8871045" y="3671248"/>
              <a:ext cx="81886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9062110" y="3038680"/>
              <a:ext cx="37758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</a:rPr>
                <a:t>?</a:t>
              </a:r>
              <a:endParaRPr lang="he-IL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62040" y="1272337"/>
            <a:ext cx="1353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HOTS</a:t>
            </a:r>
            <a:endParaRPr lang="he-IL" sz="2400" b="1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49" name="קבוצה 48"/>
          <p:cNvGrpSpPr/>
          <p:nvPr/>
        </p:nvGrpSpPr>
        <p:grpSpPr>
          <a:xfrm>
            <a:off x="3973311" y="3125585"/>
            <a:ext cx="818865" cy="987410"/>
            <a:chOff x="8871045" y="3038680"/>
            <a:chExt cx="818865" cy="987410"/>
          </a:xfrm>
        </p:grpSpPr>
        <p:cxnSp>
          <p:nvCxnSpPr>
            <p:cNvPr id="52" name="מחבר חץ ישר 51"/>
            <p:cNvCxnSpPr/>
            <p:nvPr/>
          </p:nvCxnSpPr>
          <p:spPr>
            <a:xfrm>
              <a:off x="8871045" y="4026090"/>
              <a:ext cx="80521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מחבר חץ ישר 52"/>
            <p:cNvCxnSpPr/>
            <p:nvPr/>
          </p:nvCxnSpPr>
          <p:spPr>
            <a:xfrm flipH="1">
              <a:off x="8871045" y="3671248"/>
              <a:ext cx="81886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062110" y="3038680"/>
              <a:ext cx="37758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</a:rPr>
                <a:t>?</a:t>
              </a:r>
              <a:endParaRPr lang="he-IL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3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9001294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In </a:t>
            </a:r>
            <a:r>
              <a:rPr lang="en-AU" dirty="0"/>
              <a:t>addition, </a:t>
            </a:r>
            <a:r>
              <a:rPr lang="en-AU" dirty="0">
                <a:solidFill>
                  <a:srgbClr val="006600"/>
                </a:solidFill>
              </a:rPr>
              <a:t>we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claim</a:t>
            </a:r>
            <a:r>
              <a:rPr lang="en-AU" dirty="0"/>
              <a:t> that </a:t>
            </a:r>
            <a:r>
              <a:rPr lang="en-AU" dirty="0">
                <a:solidFill>
                  <a:srgbClr val="006600"/>
                </a:solidFill>
              </a:rPr>
              <a:t>high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flexibility</a:t>
            </a:r>
            <a:r>
              <a:rPr lang="en-AU" dirty="0"/>
              <a:t> scores indicate that the majority of the participants in the </a:t>
            </a:r>
            <a:r>
              <a:rPr lang="en-AU" dirty="0">
                <a:solidFill>
                  <a:srgbClr val="006600"/>
                </a:solidFill>
              </a:rPr>
              <a:t>experimental</a:t>
            </a:r>
            <a:r>
              <a:rPr lang="en-AU" dirty="0"/>
              <a:t> group </a:t>
            </a:r>
            <a:r>
              <a:rPr lang="en-AU" dirty="0">
                <a:solidFill>
                  <a:srgbClr val="006600"/>
                </a:solidFill>
              </a:rPr>
              <a:t>gave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various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strategies</a:t>
            </a:r>
            <a:r>
              <a:rPr lang="en-AU" dirty="0"/>
              <a:t> of solutions for the tasks </a:t>
            </a:r>
            <a:r>
              <a:rPr lang="en-AU" dirty="0">
                <a:solidFill>
                  <a:srgbClr val="006600"/>
                </a:solidFill>
              </a:rPr>
              <a:t>after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the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experiment</a:t>
            </a:r>
            <a:r>
              <a:rPr lang="en-AU" dirty="0"/>
              <a:t>, which means that </a:t>
            </a:r>
            <a:r>
              <a:rPr lang="en-AU" dirty="0">
                <a:solidFill>
                  <a:srgbClr val="006600"/>
                </a:solidFill>
              </a:rPr>
              <a:t>few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non-traditional</a:t>
            </a:r>
            <a:r>
              <a:rPr lang="en-AU" dirty="0"/>
              <a:t> solutions were given by less than 15% of them. </a:t>
            </a:r>
            <a:endParaRPr lang="en-AU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91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8109640" cy="10393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AU" b="1" dirty="0"/>
              <a:t>Differences in creativity components in </a:t>
            </a:r>
            <a:r>
              <a:rPr lang="en-AU" b="1" dirty="0" smtClean="0"/>
              <a:t>the experimental </a:t>
            </a:r>
            <a:r>
              <a:rPr lang="en-AU" b="1" dirty="0"/>
              <a:t>group before and after the experiment</a:t>
            </a:r>
            <a:endParaRPr lang="en-US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21</a:t>
            </a:fld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1" t="32036" r="13242" b="33771"/>
          <a:stretch/>
        </p:blipFill>
        <p:spPr bwMode="auto">
          <a:xfrm>
            <a:off x="2651343" y="2439569"/>
            <a:ext cx="7828767" cy="281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/>
          <p:cNvSpPr/>
          <p:nvPr/>
        </p:nvSpPr>
        <p:spPr>
          <a:xfrm>
            <a:off x="2785872" y="5356967"/>
            <a:ext cx="76942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AU" sz="2000" dirty="0"/>
              <a:t>These results are related to </a:t>
            </a:r>
            <a:r>
              <a:rPr lang="en-AU" sz="2000" dirty="0">
                <a:solidFill>
                  <a:srgbClr val="006600"/>
                </a:solidFill>
              </a:rPr>
              <a:t>the four tasks that were of the same types </a:t>
            </a:r>
            <a:r>
              <a:rPr lang="en-AU" sz="2000" dirty="0"/>
              <a:t>before and after the experiment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7163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6" cy="2878540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/>
              <a:t>Previous studies reported this </a:t>
            </a:r>
            <a:r>
              <a:rPr lang="en-AU" dirty="0" smtClean="0"/>
              <a:t>trend. 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For </a:t>
            </a:r>
            <a:r>
              <a:rPr lang="en-AU" dirty="0"/>
              <a:t>example </a:t>
            </a:r>
            <a:r>
              <a:rPr lang="en-AU" dirty="0" err="1">
                <a:solidFill>
                  <a:srgbClr val="006600"/>
                </a:solidFill>
              </a:rPr>
              <a:t>Tooranposhti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and</a:t>
            </a:r>
            <a:r>
              <a:rPr lang="en-AU" dirty="0"/>
              <a:t> </a:t>
            </a:r>
            <a:r>
              <a:rPr lang="en-AU" dirty="0" err="1">
                <a:solidFill>
                  <a:srgbClr val="006600"/>
                </a:solidFill>
              </a:rPr>
              <a:t>Gholamzadeh</a:t>
            </a:r>
            <a:r>
              <a:rPr lang="en-AU" dirty="0"/>
              <a:t> (2011) found that </a:t>
            </a:r>
            <a:r>
              <a:rPr lang="en-AU" dirty="0">
                <a:solidFill>
                  <a:srgbClr val="006600"/>
                </a:solidFill>
              </a:rPr>
              <a:t>technology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resulted</a:t>
            </a:r>
            <a:r>
              <a:rPr lang="en-AU" dirty="0"/>
              <a:t> in </a:t>
            </a:r>
            <a:r>
              <a:rPr lang="en-AU" dirty="0">
                <a:solidFill>
                  <a:srgbClr val="006600"/>
                </a:solidFill>
              </a:rPr>
              <a:t>significant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differences</a:t>
            </a:r>
            <a:r>
              <a:rPr lang="en-AU" dirty="0"/>
              <a:t> in </a:t>
            </a:r>
            <a:r>
              <a:rPr lang="en-AU" dirty="0">
                <a:solidFill>
                  <a:srgbClr val="006600"/>
                </a:solidFill>
              </a:rPr>
              <a:t>flexibility</a:t>
            </a:r>
            <a:r>
              <a:rPr lang="en-AU" dirty="0"/>
              <a:t>, </a:t>
            </a:r>
            <a:r>
              <a:rPr lang="en-AU" dirty="0">
                <a:solidFill>
                  <a:srgbClr val="006600"/>
                </a:solidFill>
              </a:rPr>
              <a:t>originality</a:t>
            </a:r>
            <a:r>
              <a:rPr lang="en-AU" dirty="0"/>
              <a:t> and </a:t>
            </a:r>
            <a:r>
              <a:rPr lang="en-AU" dirty="0">
                <a:solidFill>
                  <a:srgbClr val="006600"/>
                </a:solidFill>
              </a:rPr>
              <a:t>elaboration</a:t>
            </a:r>
            <a:r>
              <a:rPr lang="en-AU" dirty="0"/>
              <a:t>, </a:t>
            </a:r>
            <a:r>
              <a:rPr lang="en-AU" dirty="0">
                <a:solidFill>
                  <a:srgbClr val="C00000"/>
                </a:solidFill>
              </a:rPr>
              <a:t>but not in fluency </a:t>
            </a:r>
            <a:r>
              <a:rPr lang="en-AU" dirty="0"/>
              <a:t>of </a:t>
            </a:r>
            <a:r>
              <a:rPr lang="en-AU" dirty="0">
                <a:solidFill>
                  <a:srgbClr val="C00000"/>
                </a:solidFill>
              </a:rPr>
              <a:t>16-17 years old students </a:t>
            </a:r>
            <a:r>
              <a:rPr lang="en-AU" dirty="0"/>
              <a:t>according to the figurative creativity test of Torrance (form A).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6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810226" cy="491642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We could say that the </a:t>
            </a:r>
            <a:r>
              <a:rPr lang="en-AU" dirty="0"/>
              <a:t>current results were obtained because the students in the </a:t>
            </a:r>
            <a:r>
              <a:rPr lang="en-AU" dirty="0">
                <a:solidFill>
                  <a:srgbClr val="006600"/>
                </a:solidFill>
              </a:rPr>
              <a:t>experimental</a:t>
            </a:r>
            <a:r>
              <a:rPr lang="en-AU" dirty="0"/>
              <a:t> group were </a:t>
            </a:r>
            <a:r>
              <a:rPr lang="en-AU" dirty="0">
                <a:solidFill>
                  <a:srgbClr val="006600"/>
                </a:solidFill>
              </a:rPr>
              <a:t>interested</a:t>
            </a:r>
            <a:r>
              <a:rPr lang="en-AU" dirty="0"/>
              <a:t>, in the </a:t>
            </a:r>
            <a:r>
              <a:rPr lang="en-AU" dirty="0">
                <a:solidFill>
                  <a:srgbClr val="006600"/>
                </a:solidFill>
              </a:rPr>
              <a:t>post-test</a:t>
            </a:r>
            <a:r>
              <a:rPr lang="en-AU" dirty="0"/>
              <a:t>, to </a:t>
            </a:r>
            <a:r>
              <a:rPr lang="en-AU" dirty="0">
                <a:solidFill>
                  <a:srgbClr val="006600"/>
                </a:solidFill>
              </a:rPr>
              <a:t>use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different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strategies</a:t>
            </a:r>
            <a:r>
              <a:rPr lang="en-AU" dirty="0"/>
              <a:t>, for the tasks of the same type that they have solved before, </a:t>
            </a:r>
            <a:r>
              <a:rPr lang="en-AU" dirty="0">
                <a:solidFill>
                  <a:srgbClr val="006600"/>
                </a:solidFill>
              </a:rPr>
              <a:t>more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than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to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give different solutions</a:t>
            </a:r>
            <a:r>
              <a:rPr lang="en-AU" dirty="0"/>
              <a:t>, which </a:t>
            </a:r>
            <a:r>
              <a:rPr lang="en-AU" dirty="0">
                <a:solidFill>
                  <a:srgbClr val="C00000"/>
                </a:solidFill>
              </a:rPr>
              <a:t>increased</a:t>
            </a:r>
            <a:r>
              <a:rPr lang="en-AU" dirty="0"/>
              <a:t> significantly their </a:t>
            </a:r>
            <a:r>
              <a:rPr lang="en-AU" dirty="0">
                <a:solidFill>
                  <a:srgbClr val="C00000"/>
                </a:solidFill>
              </a:rPr>
              <a:t>flexibility and originality</a:t>
            </a:r>
            <a:r>
              <a:rPr lang="en-AU" dirty="0"/>
              <a:t>, </a:t>
            </a:r>
            <a:r>
              <a:rPr lang="en-AU" dirty="0">
                <a:solidFill>
                  <a:srgbClr val="C00000"/>
                </a:solidFill>
              </a:rPr>
              <a:t>but not </a:t>
            </a:r>
            <a:r>
              <a:rPr lang="en-AU" dirty="0"/>
              <a:t>their </a:t>
            </a:r>
            <a:r>
              <a:rPr lang="en-AU" dirty="0">
                <a:solidFill>
                  <a:srgbClr val="C00000"/>
                </a:solidFill>
              </a:rPr>
              <a:t>fluency</a:t>
            </a:r>
            <a:r>
              <a:rPr lang="en-AU" dirty="0"/>
              <a:t>. </a:t>
            </a:r>
            <a:endParaRPr lang="en-AU" dirty="0" smtClean="0"/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This happened probably </a:t>
            </a:r>
            <a:r>
              <a:rPr lang="en-AU" dirty="0"/>
              <a:t>because the </a:t>
            </a:r>
            <a:r>
              <a:rPr lang="en-AU" dirty="0">
                <a:solidFill>
                  <a:srgbClr val="006600"/>
                </a:solidFill>
              </a:rPr>
              <a:t>educating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program</a:t>
            </a:r>
            <a:r>
              <a:rPr lang="en-AU" dirty="0"/>
              <a:t> helped the students </a:t>
            </a:r>
            <a:r>
              <a:rPr lang="en-AU" dirty="0">
                <a:solidFill>
                  <a:srgbClr val="006600"/>
                </a:solidFill>
              </a:rPr>
              <a:t>think</a:t>
            </a:r>
            <a:r>
              <a:rPr lang="en-AU" dirty="0"/>
              <a:t> of </a:t>
            </a:r>
            <a:r>
              <a:rPr lang="en-AU" dirty="0">
                <a:solidFill>
                  <a:srgbClr val="006600"/>
                </a:solidFill>
              </a:rPr>
              <a:t>other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strategies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of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solutions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due to the various </a:t>
            </a:r>
            <a:r>
              <a:rPr lang="en-AU" dirty="0" smtClean="0">
                <a:solidFill>
                  <a:srgbClr val="006600"/>
                </a:solidFill>
              </a:rPr>
              <a:t>high </a:t>
            </a:r>
            <a:r>
              <a:rPr lang="en-AU" dirty="0">
                <a:solidFill>
                  <a:srgbClr val="006600"/>
                </a:solidFill>
              </a:rPr>
              <a:t>order thinking strategies and processes in which they engaged.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9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8109640" cy="10393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AU" b="1" dirty="0"/>
              <a:t>Differences in creativity components in </a:t>
            </a:r>
            <a:r>
              <a:rPr lang="en-AU" b="1" dirty="0" smtClean="0"/>
              <a:t>the control group </a:t>
            </a:r>
            <a:r>
              <a:rPr lang="en-AU" b="1" dirty="0"/>
              <a:t>before and after the experiment</a:t>
            </a:r>
            <a:endParaRPr lang="en-US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24</a:t>
            </a:fld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4" t="47996" r="13242" b="19026"/>
          <a:stretch/>
        </p:blipFill>
        <p:spPr bwMode="auto">
          <a:xfrm>
            <a:off x="2580196" y="2582033"/>
            <a:ext cx="7941501" cy="271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לבן 5"/>
          <p:cNvSpPr/>
          <p:nvPr/>
        </p:nvSpPr>
        <p:spPr>
          <a:xfrm>
            <a:off x="2785872" y="5356967"/>
            <a:ext cx="76942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AU" sz="2000" dirty="0"/>
              <a:t>These results are related to </a:t>
            </a:r>
            <a:r>
              <a:rPr lang="en-AU" sz="2000" dirty="0">
                <a:solidFill>
                  <a:srgbClr val="006600"/>
                </a:solidFill>
              </a:rPr>
              <a:t>the four tasks that were of the same types </a:t>
            </a:r>
            <a:r>
              <a:rPr lang="en-AU" sz="2000" dirty="0"/>
              <a:t>before and after the experiment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800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FINDINGS AND DISCUSSION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0"/>
            <a:ext cx="8769282" cy="491642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/>
              <a:t>The significant difference of the flexibility scores in favour of the pre-test could have resulted from the </a:t>
            </a:r>
            <a:r>
              <a:rPr lang="en-AU" dirty="0">
                <a:solidFill>
                  <a:srgbClr val="006600"/>
                </a:solidFill>
              </a:rPr>
              <a:t>reluctance of the participants in the control group to solve tasks, in various strategies</a:t>
            </a:r>
            <a:r>
              <a:rPr lang="en-AU" dirty="0"/>
              <a:t>, of the same type that they have solved before. </a:t>
            </a:r>
            <a:endParaRPr lang="en-AU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87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7" y="1447800"/>
            <a:ext cx="8782933" cy="4448033"/>
          </a:xfrm>
        </p:spPr>
        <p:txBody>
          <a:bodyPr>
            <a:noAutofit/>
          </a:bodyPr>
          <a:lstStyle/>
          <a:p>
            <a:pPr marL="82296" indent="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AU" dirty="0" smtClean="0">
                <a:solidFill>
                  <a:srgbClr val="006600"/>
                </a:solidFill>
              </a:rPr>
              <a:t>The </a:t>
            </a:r>
            <a:r>
              <a:rPr lang="en-AU" dirty="0">
                <a:solidFill>
                  <a:srgbClr val="006600"/>
                </a:solidFill>
              </a:rPr>
              <a:t>research results indicated mixed trends</a:t>
            </a:r>
            <a:r>
              <a:rPr lang="en-AU" dirty="0"/>
              <a:t>. </a:t>
            </a:r>
            <a:endParaRPr lang="en-AU" dirty="0" smtClean="0"/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>
                <a:solidFill>
                  <a:srgbClr val="C00000"/>
                </a:solidFill>
              </a:rPr>
              <a:t>On one hand</a:t>
            </a:r>
            <a:r>
              <a:rPr lang="en-AU" dirty="0"/>
              <a:t>, </a:t>
            </a:r>
            <a:r>
              <a:rPr lang="en-AU" dirty="0" smtClean="0"/>
              <a:t> when </a:t>
            </a:r>
            <a:r>
              <a:rPr lang="en-AU" dirty="0" smtClean="0">
                <a:solidFill>
                  <a:srgbClr val="C00000"/>
                </a:solidFill>
              </a:rPr>
              <a:t>comparing the two groups </a:t>
            </a:r>
            <a:r>
              <a:rPr lang="en-AU" dirty="0" smtClean="0"/>
              <a:t>before and after the experiment: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>
                <a:solidFill>
                  <a:srgbClr val="006600"/>
                </a:solidFill>
              </a:rPr>
              <a:t>educating program affected positively and significantly the </a:t>
            </a:r>
            <a:r>
              <a:rPr lang="en-AU" dirty="0" smtClean="0">
                <a:solidFill>
                  <a:srgbClr val="006600"/>
                </a:solidFill>
              </a:rPr>
              <a:t>experimental group participants</a:t>
            </a:r>
            <a:r>
              <a:rPr lang="en-AU" dirty="0">
                <a:solidFill>
                  <a:srgbClr val="006600"/>
                </a:solidFill>
              </a:rPr>
              <a:t>' fluency and flexibility</a:t>
            </a:r>
            <a:r>
              <a:rPr lang="en-AU" dirty="0"/>
              <a:t>, </a:t>
            </a:r>
            <a:r>
              <a:rPr lang="en-AU" dirty="0" smtClean="0"/>
              <a:t>compared to the control group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 smtClean="0">
                <a:solidFill>
                  <a:srgbClr val="C00000"/>
                </a:solidFill>
              </a:rPr>
              <a:t>But</a:t>
            </a:r>
            <a:r>
              <a:rPr lang="en-AU" dirty="0" smtClean="0"/>
              <a:t>, </a:t>
            </a:r>
            <a:r>
              <a:rPr lang="en-AU" dirty="0">
                <a:solidFill>
                  <a:srgbClr val="006600"/>
                </a:solidFill>
              </a:rPr>
              <a:t>it did not do so for their originality</a:t>
            </a:r>
            <a:r>
              <a:rPr lang="en-AU" dirty="0"/>
              <a:t>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18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796577" cy="491642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On the other hand, </a:t>
            </a:r>
            <a:r>
              <a:rPr lang="en-AU" dirty="0"/>
              <a:t>when </a:t>
            </a:r>
            <a:r>
              <a:rPr lang="en-AU" dirty="0" smtClean="0">
                <a:solidFill>
                  <a:srgbClr val="C00000"/>
                </a:solidFill>
              </a:rPr>
              <a:t>comparing </a:t>
            </a:r>
            <a:r>
              <a:rPr lang="en-AU" dirty="0">
                <a:solidFill>
                  <a:srgbClr val="C00000"/>
                </a:solidFill>
              </a:rPr>
              <a:t>the </a:t>
            </a:r>
            <a:r>
              <a:rPr lang="en-AU" dirty="0" smtClean="0">
                <a:solidFill>
                  <a:srgbClr val="C00000"/>
                </a:solidFill>
              </a:rPr>
              <a:t>scores for </a:t>
            </a:r>
            <a:r>
              <a:rPr lang="en-AU" dirty="0">
                <a:solidFill>
                  <a:srgbClr val="C00000"/>
                </a:solidFill>
              </a:rPr>
              <a:t>each group </a:t>
            </a:r>
            <a:r>
              <a:rPr lang="en-AU" dirty="0" smtClean="0"/>
              <a:t>only </a:t>
            </a:r>
            <a:r>
              <a:rPr lang="en-AU" dirty="0">
                <a:solidFill>
                  <a:srgbClr val="006600"/>
                </a:solidFill>
              </a:rPr>
              <a:t>in the repeated types of </a:t>
            </a:r>
            <a:r>
              <a:rPr lang="en-AU" dirty="0" smtClean="0">
                <a:solidFill>
                  <a:srgbClr val="006600"/>
                </a:solidFill>
              </a:rPr>
              <a:t>tasks</a:t>
            </a:r>
            <a:r>
              <a:rPr lang="en-AU" dirty="0" smtClean="0"/>
              <a:t>.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The </a:t>
            </a:r>
            <a:r>
              <a:rPr lang="en-AU" dirty="0"/>
              <a:t>results indicated that the </a:t>
            </a:r>
            <a:r>
              <a:rPr lang="en-AU" dirty="0">
                <a:solidFill>
                  <a:srgbClr val="006600"/>
                </a:solidFill>
              </a:rPr>
              <a:t>educating program affected positively and significantly the flexibility and originality </a:t>
            </a:r>
            <a:r>
              <a:rPr lang="en-AU" dirty="0"/>
              <a:t>of the students in the experimental group, </a:t>
            </a:r>
            <a:r>
              <a:rPr lang="en-AU" dirty="0">
                <a:solidFill>
                  <a:srgbClr val="C00000"/>
                </a:solidFill>
              </a:rPr>
              <a:t>but not </a:t>
            </a:r>
            <a:r>
              <a:rPr lang="en-AU" dirty="0"/>
              <a:t>their </a:t>
            </a:r>
            <a:r>
              <a:rPr lang="en-AU" dirty="0">
                <a:solidFill>
                  <a:srgbClr val="006600"/>
                </a:solidFill>
              </a:rPr>
              <a:t>fluency</a:t>
            </a:r>
            <a:r>
              <a:rPr lang="en-AU" dirty="0"/>
              <a:t>. 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/>
              <a:t>This </a:t>
            </a:r>
            <a:r>
              <a:rPr lang="en-AU" dirty="0">
                <a:solidFill>
                  <a:srgbClr val="006600"/>
                </a:solidFill>
              </a:rPr>
              <a:t>could indicate </a:t>
            </a:r>
            <a:r>
              <a:rPr lang="en-AU" dirty="0"/>
              <a:t>that the </a:t>
            </a:r>
            <a:r>
              <a:rPr lang="en-AU" dirty="0">
                <a:solidFill>
                  <a:srgbClr val="006600"/>
                </a:solidFill>
              </a:rPr>
              <a:t>high achievers </a:t>
            </a:r>
            <a:r>
              <a:rPr lang="en-AU" dirty="0"/>
              <a:t>in the experimental group </a:t>
            </a:r>
            <a:r>
              <a:rPr lang="en-AU" dirty="0">
                <a:solidFill>
                  <a:srgbClr val="006600"/>
                </a:solidFill>
              </a:rPr>
              <a:t>were not interested to give more solutions,</a:t>
            </a:r>
            <a:r>
              <a:rPr lang="en-AU" dirty="0"/>
              <a:t> </a:t>
            </a:r>
            <a:r>
              <a:rPr lang="en-AU" dirty="0">
                <a:solidFill>
                  <a:srgbClr val="C00000"/>
                </a:solidFill>
              </a:rPr>
              <a:t>but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more types of solutions</a:t>
            </a:r>
            <a:r>
              <a:rPr lang="en-AU" dirty="0"/>
              <a:t>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32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CONCLUSIONS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77440" y="1447800"/>
            <a:ext cx="8022336" cy="4209288"/>
          </a:xfrm>
        </p:spPr>
        <p:txBody>
          <a:bodyPr>
            <a:normAutofit/>
          </a:bodyPr>
          <a:lstStyle/>
          <a:p>
            <a:pPr marL="82296" indent="0" algn="ctr">
              <a:lnSpc>
                <a:spcPts val="34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AU" dirty="0" smtClean="0"/>
              <a:t>The </a:t>
            </a:r>
            <a:r>
              <a:rPr lang="en-AU" dirty="0"/>
              <a:t>research results indicate that </a:t>
            </a:r>
            <a:r>
              <a:rPr lang="en-AU" dirty="0">
                <a:solidFill>
                  <a:srgbClr val="006600"/>
                </a:solidFill>
              </a:rPr>
              <a:t>educating </a:t>
            </a:r>
            <a:r>
              <a:rPr lang="en-AU" dirty="0" smtClean="0">
                <a:solidFill>
                  <a:srgbClr val="006600"/>
                </a:solidFill>
              </a:rPr>
              <a:t>programs</a:t>
            </a:r>
            <a:r>
              <a:rPr lang="en-AU" dirty="0" smtClean="0"/>
              <a:t>, </a:t>
            </a:r>
            <a:br>
              <a:rPr lang="en-AU" dirty="0" smtClean="0"/>
            </a:br>
            <a:r>
              <a:rPr lang="en-AU" dirty="0" smtClean="0"/>
              <a:t>in our case: </a:t>
            </a:r>
            <a:r>
              <a:rPr lang="en-AU" dirty="0">
                <a:solidFill>
                  <a:srgbClr val="006600"/>
                </a:solidFill>
              </a:rPr>
              <a:t>teaching unit based on </a:t>
            </a:r>
            <a:r>
              <a:rPr lang="en-AU" dirty="0" err="1">
                <a:solidFill>
                  <a:srgbClr val="006600"/>
                </a:solidFill>
              </a:rPr>
              <a:t>GeoGebra</a:t>
            </a:r>
            <a:r>
              <a:rPr lang="en-AU" dirty="0">
                <a:solidFill>
                  <a:srgbClr val="006600"/>
                </a:solidFill>
              </a:rPr>
              <a:t> HOTS activities</a:t>
            </a:r>
            <a:r>
              <a:rPr lang="en-AU" dirty="0" smtClean="0"/>
              <a:t>, </a:t>
            </a:r>
            <a:br>
              <a:rPr lang="en-AU" dirty="0" smtClean="0"/>
            </a:br>
            <a:r>
              <a:rPr lang="en-AU" dirty="0" smtClean="0">
                <a:solidFill>
                  <a:srgbClr val="C00000"/>
                </a:solidFill>
              </a:rPr>
              <a:t>could </a:t>
            </a:r>
            <a:r>
              <a:rPr lang="en-AU" dirty="0">
                <a:solidFill>
                  <a:srgbClr val="C00000"/>
                </a:solidFill>
              </a:rPr>
              <a:t>be an effective method </a:t>
            </a:r>
            <a:r>
              <a:rPr lang="en-AU" dirty="0"/>
              <a:t>for </a:t>
            </a:r>
            <a:r>
              <a:rPr lang="en-AU" dirty="0">
                <a:solidFill>
                  <a:srgbClr val="006600"/>
                </a:solidFill>
              </a:rPr>
              <a:t>developing students' </a:t>
            </a:r>
            <a:r>
              <a:rPr lang="en-AU" dirty="0" smtClean="0">
                <a:solidFill>
                  <a:srgbClr val="006600"/>
                </a:solidFill>
              </a:rPr>
              <a:t>mathematical creativity, </a:t>
            </a:r>
            <a:r>
              <a:rPr lang="en-AU" dirty="0">
                <a:solidFill>
                  <a:srgbClr val="C00000"/>
                </a:solidFill>
              </a:rPr>
              <a:t>especially their flexibility</a:t>
            </a:r>
            <a:r>
              <a:rPr lang="en-AU" dirty="0"/>
              <a:t>.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9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 smtClean="0"/>
              <a:t>RECOMMENDATION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77440" y="1447800"/>
            <a:ext cx="8022336" cy="4209288"/>
          </a:xfrm>
        </p:spPr>
        <p:txBody>
          <a:bodyPr>
            <a:normAutofit/>
          </a:bodyPr>
          <a:lstStyle/>
          <a:p>
            <a:pPr marL="82296" indent="0" algn="ctr">
              <a:lnSpc>
                <a:spcPts val="34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AU" dirty="0" smtClean="0"/>
              <a:t>We would recommend that </a:t>
            </a:r>
            <a:r>
              <a:rPr lang="en-AU" dirty="0" smtClean="0">
                <a:solidFill>
                  <a:srgbClr val="C00000"/>
                </a:solidFill>
              </a:rPr>
              <a:t>special emphasis </a:t>
            </a:r>
            <a:r>
              <a:rPr lang="en-AU" dirty="0" smtClean="0"/>
              <a:t>should be given on </a:t>
            </a:r>
            <a:r>
              <a:rPr lang="en-AU" dirty="0" smtClean="0">
                <a:solidFill>
                  <a:srgbClr val="C00000"/>
                </a:solidFill>
              </a:rPr>
              <a:t>developing</a:t>
            </a:r>
            <a:r>
              <a:rPr lang="en-AU" dirty="0" smtClean="0"/>
              <a:t> in-service and pre-service mathematics teachers </a:t>
            </a:r>
            <a:r>
              <a:rPr lang="en-AU" dirty="0" smtClean="0">
                <a:solidFill>
                  <a:srgbClr val="C00000"/>
                </a:solidFill>
              </a:rPr>
              <a:t>professionally</a:t>
            </a:r>
            <a:r>
              <a:rPr lang="en-AU" dirty="0" smtClean="0"/>
              <a:t> in </a:t>
            </a:r>
            <a:r>
              <a:rPr lang="en-AU" dirty="0" smtClean="0">
                <a:solidFill>
                  <a:srgbClr val="006600"/>
                </a:solidFill>
              </a:rPr>
              <a:t>preparing activities that encourage HOTS</a:t>
            </a:r>
            <a:r>
              <a:rPr lang="en-AU" dirty="0" smtClean="0"/>
              <a:t> among their students, </a:t>
            </a:r>
            <a:r>
              <a:rPr lang="en-AU" dirty="0" smtClean="0">
                <a:solidFill>
                  <a:srgbClr val="C00000"/>
                </a:solidFill>
              </a:rPr>
              <a:t>using models </a:t>
            </a:r>
            <a:r>
              <a:rPr lang="en-AU" dirty="0" smtClean="0"/>
              <a:t>such as the one we presented at the beginning of this presentation.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5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7" y="274638"/>
            <a:ext cx="9313103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PREPARATION </a:t>
            </a:r>
            <a:r>
              <a:rPr lang="en-US" sz="3000" dirty="0" smtClean="0"/>
              <a:t>MODEL - </a:t>
            </a:r>
            <a:r>
              <a:rPr lang="en-US" sz="2400" b="1" dirty="0"/>
              <a:t>The Activity </a:t>
            </a:r>
            <a:r>
              <a:rPr lang="en-US" sz="2400" b="1" dirty="0" smtClean="0"/>
              <a:t>Components</a:t>
            </a:r>
            <a:endParaRPr lang="he-IL" sz="30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2098644" y="1593378"/>
            <a:ext cx="9190554" cy="3661010"/>
            <a:chOff x="2603612" y="2101507"/>
            <a:chExt cx="8520206" cy="4027055"/>
          </a:xfrm>
        </p:grpSpPr>
        <p:sp>
          <p:nvSpPr>
            <p:cNvPr id="6" name="מלבן מעוגל 5"/>
            <p:cNvSpPr/>
            <p:nvPr/>
          </p:nvSpPr>
          <p:spPr>
            <a:xfrm>
              <a:off x="2603612" y="2132856"/>
              <a:ext cx="1548172" cy="1224136"/>
            </a:xfrm>
            <a:prstGeom prst="roundRect">
              <a:avLst/>
            </a:prstGeom>
            <a:solidFill>
              <a:srgbClr val="0E8505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/>
                <a:t>Description of the activity </a:t>
              </a:r>
              <a:endParaRPr lang="he-IL" dirty="0"/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4630230" y="2101507"/>
              <a:ext cx="1656184" cy="1223939"/>
            </a:xfrm>
            <a:prstGeom prst="roundRect">
              <a:avLst/>
            </a:prstGeom>
            <a:solidFill>
              <a:srgbClr val="0E8505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/>
                <a:t>Pedagogical instructions for the teacher </a:t>
              </a:r>
              <a:endParaRPr lang="he-IL" dirty="0"/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6805685" y="2136859"/>
              <a:ext cx="1846725" cy="1220133"/>
            </a:xfrm>
            <a:prstGeom prst="roundRect">
              <a:avLst/>
            </a:prstGeom>
            <a:solidFill>
              <a:srgbClr val="0E8505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/>
                <a:t>Technical description of the GeoGebra applet </a:t>
              </a:r>
              <a:endParaRPr lang="he-IL" dirty="0"/>
            </a:p>
          </p:txBody>
        </p:sp>
        <p:sp>
          <p:nvSpPr>
            <p:cNvPr id="9" name="מלבן מעוגל 8"/>
            <p:cNvSpPr/>
            <p:nvPr/>
          </p:nvSpPr>
          <p:spPr>
            <a:xfrm>
              <a:off x="9130856" y="2101507"/>
              <a:ext cx="1992962" cy="1223545"/>
            </a:xfrm>
            <a:prstGeom prst="roundRect">
              <a:avLst/>
            </a:prstGeom>
            <a:solidFill>
              <a:srgbClr val="0E8505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/>
                <a:t>Link to the GeoGebra applet in the GeoGebra Tube</a:t>
              </a:r>
              <a:endParaRPr lang="he-IL" dirty="0"/>
            </a:p>
          </p:txBody>
        </p:sp>
        <p:sp>
          <p:nvSpPr>
            <p:cNvPr id="10" name="מלבן מעוגל 9"/>
            <p:cNvSpPr/>
            <p:nvPr/>
          </p:nvSpPr>
          <p:spPr>
            <a:xfrm>
              <a:off x="2630368" y="4377592"/>
              <a:ext cx="2448272" cy="1034566"/>
            </a:xfrm>
            <a:prstGeom prst="roundRect">
              <a:avLst/>
            </a:prstGeom>
            <a:solidFill>
              <a:srgbClr val="0E8505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dirty="0"/>
                <a:t>A worksheet detailing the questions of the activity</a:t>
              </a:r>
              <a:endParaRPr lang="he-IL" dirty="0"/>
            </a:p>
          </p:txBody>
        </p:sp>
        <p:sp>
          <p:nvSpPr>
            <p:cNvPr id="12" name="מלבן מעוגל 11"/>
            <p:cNvSpPr/>
            <p:nvPr/>
          </p:nvSpPr>
          <p:spPr>
            <a:xfrm>
              <a:off x="5951984" y="3661189"/>
              <a:ext cx="5171834" cy="2467373"/>
            </a:xfrm>
            <a:prstGeom prst="roundRect">
              <a:avLst/>
            </a:prstGeom>
            <a:solidFill>
              <a:srgbClr val="0E8505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l" rtl="0">
                <a:spcBef>
                  <a:spcPts val="6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2000" dirty="0"/>
                <a:t>A table that categorizes the questions according to the various </a:t>
              </a:r>
              <a:r>
                <a:rPr lang="en-US" sz="2000" dirty="0" smtClean="0"/>
                <a:t>high </a:t>
              </a:r>
              <a:r>
                <a:rPr lang="en-US" sz="2000" dirty="0"/>
                <a:t>order thinking skills</a:t>
              </a:r>
            </a:p>
            <a:p>
              <a:pPr marL="285750" indent="-285750" algn="l" rtl="0">
                <a:spcBef>
                  <a:spcPts val="6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2000" dirty="0"/>
                <a:t>Description of expected pupils' answers</a:t>
              </a:r>
            </a:p>
            <a:p>
              <a:pPr marL="285750" indent="-285750" algn="l" rtl="0">
                <a:spcBef>
                  <a:spcPts val="6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2000" dirty="0"/>
                <a:t>Instructions to the teacher of possible responses and actions </a:t>
              </a:r>
              <a:endParaRPr lang="he-IL" sz="2000" dirty="0"/>
            </a:p>
          </p:txBody>
        </p:sp>
      </p:grp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3</a:t>
            </a:fld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1733267" y="5667414"/>
            <a:ext cx="10181230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0" algn="l" rtl="0">
              <a:lnSpc>
                <a:spcPts val="2500"/>
              </a:lnSpc>
              <a:spcBef>
                <a:spcPts val="0"/>
              </a:spcBef>
              <a:buNone/>
            </a:pPr>
            <a:r>
              <a:rPr lang="en-AU" sz="1600" dirty="0" err="1"/>
              <a:t>Daher</a:t>
            </a:r>
            <a:r>
              <a:rPr lang="en-AU" sz="1600" dirty="0"/>
              <a:t>, W. &amp; </a:t>
            </a:r>
            <a:r>
              <a:rPr lang="en-AU" sz="1600" dirty="0" err="1"/>
              <a:t>Baya'a</a:t>
            </a:r>
            <a:r>
              <a:rPr lang="en-AU" sz="1600" dirty="0"/>
              <a:t>, N. (2015). Integrating HOTS Activities with GeoGebra in Pre-Service </a:t>
            </a:r>
            <a:r>
              <a:rPr lang="en-AU" sz="1600" dirty="0" smtClean="0"/>
              <a:t>Teachers’ Preparation. </a:t>
            </a:r>
            <a:r>
              <a:rPr lang="en-US" sz="1600" dirty="0" smtClean="0">
                <a:solidFill>
                  <a:srgbClr val="006600"/>
                </a:solidFill>
              </a:rPr>
              <a:t>Presented </a:t>
            </a:r>
            <a:r>
              <a:rPr lang="en-US" sz="1600" dirty="0" smtClean="0"/>
              <a:t>in </a:t>
            </a:r>
            <a:r>
              <a:rPr lang="en-US" sz="1600" dirty="0"/>
              <a:t>the </a:t>
            </a:r>
            <a:r>
              <a:rPr lang="en-US" sz="1600" i="1" dirty="0"/>
              <a:t>17</a:t>
            </a:r>
            <a:r>
              <a:rPr lang="en-US" sz="1600" i="1" baseline="30000" dirty="0"/>
              <a:t>th</a:t>
            </a:r>
            <a:r>
              <a:rPr lang="en-US" sz="1600" i="1" dirty="0"/>
              <a:t> International Conference on Innovation in Education, ICIE 2015</a:t>
            </a:r>
            <a:r>
              <a:rPr lang="en-US" sz="1600" dirty="0"/>
              <a:t>, Prague, Czech Republic, 9-10 July, 2015.</a:t>
            </a:r>
          </a:p>
        </p:txBody>
      </p:sp>
    </p:spTree>
    <p:extLst>
      <p:ext uri="{BB962C8B-B14F-4D97-AF65-F5344CB8AC3E}">
        <p14:creationId xmlns:p14="http://schemas.microsoft.com/office/powerpoint/2010/main" val="10406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5159897" y="5651501"/>
            <a:ext cx="1944687" cy="792163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5375276" y="57991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kumimoji="1" lang="en-US" sz="2800" b="1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52044" y="1409892"/>
            <a:ext cx="6156325" cy="35855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Thank you for your attention</a:t>
            </a:r>
          </a:p>
          <a:p>
            <a:pPr algn="ctr" rtl="0" eaLnBrk="0" hangingPunct="0">
              <a:spcBef>
                <a:spcPct val="50000"/>
              </a:spcBef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l" rtl="0" eaLnBrk="0" hangingPunct="0">
              <a:spcAft>
                <a:spcPts val="180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         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Nimer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Baya'a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         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Wajeeh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Daher</a:t>
            </a:r>
            <a:endParaRPr kumimoji="1" lang="en-US" sz="2100" b="1" dirty="0">
              <a:solidFill>
                <a:srgbClr val="30218B"/>
              </a:solidFill>
              <a:latin typeface="Arial" charset="0"/>
              <a:cs typeface="Arial" charset="0"/>
            </a:endParaRPr>
          </a:p>
          <a:p>
            <a:pPr algn="l" rtl="0" eaLnBrk="0" hangingPunct="0">
              <a:spcAft>
                <a:spcPts val="1800"/>
              </a:spcAft>
              <a:defRPr/>
            </a:pP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       Dania Abo-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Mokh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    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Ahlam</a:t>
            </a:r>
            <a:r>
              <a:rPr kumimoji="1" lang="en-US" sz="2100" b="1" dirty="0">
                <a:solidFill>
                  <a:srgbClr val="30218B"/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100" b="1" dirty="0" err="1">
                <a:solidFill>
                  <a:srgbClr val="30218B"/>
                </a:solidFill>
                <a:latin typeface="Arial" charset="0"/>
                <a:cs typeface="Arial" charset="0"/>
              </a:rPr>
              <a:t>Anabousy</a:t>
            </a:r>
            <a:endParaRPr kumimoji="1" lang="en-US" sz="2100" b="1" dirty="0">
              <a:solidFill>
                <a:srgbClr val="30218B"/>
              </a:solidFill>
              <a:latin typeface="Arial" charset="0"/>
              <a:cs typeface="Arial" charset="0"/>
            </a:endParaRPr>
          </a:p>
          <a:p>
            <a:pPr algn="ctr" rtl="0" eaLnBrk="0" hangingPunct="0">
              <a:spcAft>
                <a:spcPts val="1800"/>
              </a:spcAft>
              <a:defRPr/>
            </a:pPr>
            <a:endParaRPr kumimoji="1" lang="en-US" sz="2100" b="1" dirty="0">
              <a:solidFill>
                <a:srgbClr val="30218B"/>
              </a:solidFill>
              <a:latin typeface="Arial" charset="0"/>
              <a:cs typeface="Arial" charset="0"/>
            </a:endParaRPr>
          </a:p>
          <a:p>
            <a:pPr algn="ctr" rtl="0" eaLnBrk="0" hangingPunct="0">
              <a:spcBef>
                <a:spcPts val="1200"/>
              </a:spcBef>
              <a:spcAft>
                <a:spcPts val="600"/>
              </a:spcAft>
              <a:defRPr/>
            </a:pP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Al-</a:t>
            </a:r>
            <a:r>
              <a:rPr kumimoji="1" lang="en-US" b="1" dirty="0" err="1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Qasemi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Academic College of Education</a:t>
            </a:r>
          </a:p>
          <a:p>
            <a:pPr algn="ctr" rtl="0" eaLnBrk="0" hangingPunct="0">
              <a:defRPr/>
            </a:pP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An-</a:t>
            </a:r>
            <a:r>
              <a:rPr kumimoji="1" lang="en-US" b="1" dirty="0" err="1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Najah</a:t>
            </a:r>
            <a:r>
              <a:rPr kumimoji="1" lang="en-US" b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 National University, Palestine</a:t>
            </a:r>
          </a:p>
        </p:txBody>
      </p:sp>
    </p:spTree>
    <p:extLst>
      <p:ext uri="{BB962C8B-B14F-4D97-AF65-F5344CB8AC3E}">
        <p14:creationId xmlns:p14="http://schemas.microsoft.com/office/powerpoint/2010/main" val="20475624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LITERATURE REVIEW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305259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>
                <a:solidFill>
                  <a:srgbClr val="006600"/>
                </a:solidFill>
              </a:rPr>
              <a:t>Creativity</a:t>
            </a:r>
            <a:r>
              <a:rPr lang="en-AU" dirty="0"/>
              <a:t> has recently come to be considered a </a:t>
            </a:r>
            <a:r>
              <a:rPr lang="en-AU" dirty="0">
                <a:solidFill>
                  <a:srgbClr val="006600"/>
                </a:solidFill>
              </a:rPr>
              <a:t>major component of mathematics education</a:t>
            </a:r>
            <a:r>
              <a:rPr lang="en-AU" dirty="0"/>
              <a:t> (Van </a:t>
            </a:r>
            <a:r>
              <a:rPr lang="en-AU" dirty="0" err="1"/>
              <a:t>Harpen</a:t>
            </a:r>
            <a:r>
              <a:rPr lang="en-AU" dirty="0"/>
              <a:t> &amp; </a:t>
            </a:r>
            <a:r>
              <a:rPr lang="en-AU" dirty="0" err="1"/>
              <a:t>Sriraman</a:t>
            </a:r>
            <a:r>
              <a:rPr lang="en-AU" dirty="0"/>
              <a:t>, 2013) </a:t>
            </a:r>
            <a:endParaRPr lang="en-AU" dirty="0" smtClean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 smtClean="0"/>
              <a:t>Also, it is an </a:t>
            </a:r>
            <a:r>
              <a:rPr lang="en-AU" dirty="0" smtClean="0">
                <a:solidFill>
                  <a:srgbClr val="006600"/>
                </a:solidFill>
              </a:rPr>
              <a:t>essential </a:t>
            </a:r>
            <a:r>
              <a:rPr lang="en-AU" dirty="0">
                <a:solidFill>
                  <a:srgbClr val="006600"/>
                </a:solidFill>
              </a:rPr>
              <a:t>skill </a:t>
            </a:r>
            <a:r>
              <a:rPr lang="en-AU" dirty="0"/>
              <a:t>that </a:t>
            </a:r>
            <a:r>
              <a:rPr lang="en-AU" dirty="0">
                <a:solidFill>
                  <a:srgbClr val="006600"/>
                </a:solidFill>
              </a:rPr>
              <a:t>teachers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should enhance </a:t>
            </a:r>
            <a:r>
              <a:rPr lang="en-AU" dirty="0"/>
              <a:t>in all students (</a:t>
            </a:r>
            <a:r>
              <a:rPr lang="en-AU" dirty="0" err="1"/>
              <a:t>Kattou</a:t>
            </a:r>
            <a:r>
              <a:rPr lang="en-AU" dirty="0"/>
              <a:t>, </a:t>
            </a:r>
            <a:r>
              <a:rPr lang="en-AU" dirty="0" err="1"/>
              <a:t>Kontoyianni</a:t>
            </a:r>
            <a:r>
              <a:rPr lang="en-AU" dirty="0"/>
              <a:t>, Pitta-</a:t>
            </a:r>
            <a:r>
              <a:rPr lang="en-AU" dirty="0" err="1"/>
              <a:t>Pantazi</a:t>
            </a:r>
            <a:r>
              <a:rPr lang="en-AU" dirty="0"/>
              <a:t> &amp; Christou, 2013).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>
                <a:solidFill>
                  <a:srgbClr val="C00000"/>
                </a:solidFill>
              </a:rPr>
              <a:t>In the present study</a:t>
            </a:r>
            <a:r>
              <a:rPr lang="en-AU" dirty="0"/>
              <a:t>, we draw on a </a:t>
            </a:r>
            <a:r>
              <a:rPr lang="en-AU" dirty="0">
                <a:solidFill>
                  <a:srgbClr val="006600"/>
                </a:solidFill>
              </a:rPr>
              <a:t>definition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of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creativity</a:t>
            </a:r>
            <a:r>
              <a:rPr lang="en-AU" dirty="0"/>
              <a:t> as including three components: </a:t>
            </a:r>
            <a:r>
              <a:rPr lang="en-AU" dirty="0">
                <a:solidFill>
                  <a:srgbClr val="006600"/>
                </a:solidFill>
              </a:rPr>
              <a:t>fluency</a:t>
            </a:r>
            <a:r>
              <a:rPr lang="en-AU" dirty="0"/>
              <a:t>, </a:t>
            </a:r>
            <a:r>
              <a:rPr lang="en-AU" dirty="0">
                <a:solidFill>
                  <a:srgbClr val="006600"/>
                </a:solidFill>
              </a:rPr>
              <a:t>flexibility</a:t>
            </a:r>
            <a:r>
              <a:rPr lang="en-AU" dirty="0"/>
              <a:t> and </a:t>
            </a:r>
            <a:r>
              <a:rPr lang="en-AU" dirty="0">
                <a:solidFill>
                  <a:srgbClr val="006600"/>
                </a:solidFill>
              </a:rPr>
              <a:t>originality</a:t>
            </a:r>
            <a:r>
              <a:rPr lang="en-AU" dirty="0"/>
              <a:t> (Guilford, 1950; Torrance, 1966).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69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LITERATURE REVIEW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9042238" cy="4861520"/>
          </a:xfrm>
        </p:spPr>
        <p:txBody>
          <a:bodyPr>
            <a:no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>
                <a:solidFill>
                  <a:srgbClr val="C00000"/>
                </a:solidFill>
              </a:rPr>
              <a:t>Fluency</a:t>
            </a:r>
            <a:r>
              <a:rPr lang="en-AU" dirty="0"/>
              <a:t> is associated with the </a:t>
            </a:r>
            <a:r>
              <a:rPr lang="en-AU" dirty="0">
                <a:solidFill>
                  <a:srgbClr val="006600"/>
                </a:solidFill>
              </a:rPr>
              <a:t>number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of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correct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solutions</a:t>
            </a:r>
            <a:r>
              <a:rPr lang="en-AU" dirty="0"/>
              <a:t> that a student provides to a problem. </a:t>
            </a:r>
            <a:endParaRPr lang="en-AU" dirty="0" smtClean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 smtClean="0">
                <a:solidFill>
                  <a:srgbClr val="C00000"/>
                </a:solidFill>
              </a:rPr>
              <a:t>Flexibility</a:t>
            </a:r>
            <a:r>
              <a:rPr lang="en-AU" dirty="0" smtClean="0"/>
              <a:t> </a:t>
            </a:r>
            <a:r>
              <a:rPr lang="en-AU" dirty="0"/>
              <a:t>is associated with the </a:t>
            </a:r>
            <a:r>
              <a:rPr lang="en-AU" dirty="0">
                <a:solidFill>
                  <a:srgbClr val="006600"/>
                </a:solidFill>
              </a:rPr>
              <a:t>number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of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solution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types</a:t>
            </a:r>
            <a:r>
              <a:rPr lang="en-AU" dirty="0"/>
              <a:t> suggested for a problem, or with the </a:t>
            </a:r>
            <a:r>
              <a:rPr lang="en-AU" dirty="0">
                <a:solidFill>
                  <a:srgbClr val="006600"/>
                </a:solidFill>
              </a:rPr>
              <a:t>number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of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problem-solving strategies </a:t>
            </a:r>
            <a:r>
              <a:rPr lang="en-AU" dirty="0"/>
              <a:t>that have been implemented. </a:t>
            </a:r>
            <a:endParaRPr lang="en-AU" dirty="0" smtClean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 smtClean="0">
                <a:solidFill>
                  <a:srgbClr val="C00000"/>
                </a:solidFill>
              </a:rPr>
              <a:t>Originality</a:t>
            </a:r>
            <a:r>
              <a:rPr lang="en-AU" dirty="0" smtClean="0"/>
              <a:t> </a:t>
            </a:r>
            <a:r>
              <a:rPr lang="en-AU" dirty="0"/>
              <a:t>is associated with the </a:t>
            </a:r>
            <a:r>
              <a:rPr lang="en-AU" dirty="0">
                <a:solidFill>
                  <a:srgbClr val="006600"/>
                </a:solidFill>
              </a:rPr>
              <a:t>number of solutions offered that very few or no other persons proposed </a:t>
            </a:r>
            <a:r>
              <a:rPr lang="en-AU" dirty="0"/>
              <a:t>(Torrance, 1966).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>
                <a:solidFill>
                  <a:srgbClr val="C00000"/>
                </a:solidFill>
              </a:rPr>
              <a:t>This is also true for the present study</a:t>
            </a:r>
            <a:r>
              <a:rPr lang="en-AU" dirty="0"/>
              <a:t>, specifically, when </a:t>
            </a:r>
            <a:r>
              <a:rPr lang="en-AU" dirty="0">
                <a:solidFill>
                  <a:srgbClr val="006600"/>
                </a:solidFill>
              </a:rPr>
              <a:t>we followed </a:t>
            </a:r>
            <a:r>
              <a:rPr lang="en-AU" dirty="0" err="1">
                <a:solidFill>
                  <a:srgbClr val="006600"/>
                </a:solidFill>
              </a:rPr>
              <a:t>Leikin</a:t>
            </a:r>
            <a:r>
              <a:rPr lang="en-AU" dirty="0">
                <a:solidFill>
                  <a:srgbClr val="006600"/>
                </a:solidFill>
              </a:rPr>
              <a:t> </a:t>
            </a:r>
            <a:r>
              <a:rPr lang="en-AU" dirty="0"/>
              <a:t>(2009) </a:t>
            </a:r>
            <a:r>
              <a:rPr lang="en-AU" dirty="0">
                <a:solidFill>
                  <a:srgbClr val="006600"/>
                </a:solidFill>
              </a:rPr>
              <a:t>to evaluate the creativity components’ scores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91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LITERATURE REVIEW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878465" cy="4861520"/>
          </a:xfrm>
        </p:spPr>
        <p:txBody>
          <a:bodyPr>
            <a:noAutofit/>
          </a:bodyPr>
          <a:lstStyle/>
          <a:p>
            <a:pPr marL="360000" indent="-288000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/>
              <a:t>Researchers have attempted to </a:t>
            </a:r>
            <a:r>
              <a:rPr lang="en-AU" dirty="0">
                <a:solidFill>
                  <a:srgbClr val="006600"/>
                </a:solidFill>
              </a:rPr>
              <a:t>encourage</a:t>
            </a:r>
            <a:r>
              <a:rPr lang="en-AU" dirty="0"/>
              <a:t> students' </a:t>
            </a:r>
            <a:r>
              <a:rPr lang="en-AU" dirty="0">
                <a:solidFill>
                  <a:srgbClr val="006600"/>
                </a:solidFill>
              </a:rPr>
              <a:t>creativity</a:t>
            </a:r>
            <a:r>
              <a:rPr lang="en-AU" dirty="0"/>
              <a:t> through </a:t>
            </a:r>
            <a:r>
              <a:rPr lang="en-AU" dirty="0">
                <a:solidFill>
                  <a:srgbClr val="006600"/>
                </a:solidFill>
              </a:rPr>
              <a:t>tasks</a:t>
            </a:r>
            <a:r>
              <a:rPr lang="en-AU" dirty="0"/>
              <a:t>, </a:t>
            </a:r>
            <a:r>
              <a:rPr lang="en-AU" dirty="0">
                <a:solidFill>
                  <a:srgbClr val="006600"/>
                </a:solidFill>
              </a:rPr>
              <a:t>tools</a:t>
            </a:r>
            <a:r>
              <a:rPr lang="en-AU" dirty="0"/>
              <a:t> and </a:t>
            </a:r>
            <a:r>
              <a:rPr lang="en-AU" dirty="0">
                <a:solidFill>
                  <a:srgbClr val="006600"/>
                </a:solidFill>
              </a:rPr>
              <a:t>educating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programs</a:t>
            </a:r>
            <a:r>
              <a:rPr lang="en-AU" dirty="0"/>
              <a:t>. </a:t>
            </a:r>
            <a:endParaRPr lang="en-AU" dirty="0" smtClean="0"/>
          </a:p>
          <a:p>
            <a:pPr marL="360000" indent="-288000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 smtClean="0">
                <a:solidFill>
                  <a:srgbClr val="C00000"/>
                </a:solidFill>
              </a:rPr>
              <a:t>The </a:t>
            </a:r>
            <a:r>
              <a:rPr lang="en-AU" dirty="0">
                <a:solidFill>
                  <a:srgbClr val="C00000"/>
                </a:solidFill>
              </a:rPr>
              <a:t>present research </a:t>
            </a:r>
            <a:r>
              <a:rPr lang="en-AU" dirty="0"/>
              <a:t>attempts to follow these studies and intends to examine </a:t>
            </a:r>
            <a:r>
              <a:rPr lang="en-AU" dirty="0">
                <a:solidFill>
                  <a:srgbClr val="006600"/>
                </a:solidFill>
              </a:rPr>
              <a:t>the effect of an educating program </a:t>
            </a:r>
            <a:r>
              <a:rPr lang="en-AU" dirty="0"/>
              <a:t>on grade 9 students' three components of creativity: </a:t>
            </a:r>
            <a:r>
              <a:rPr lang="en-AU" dirty="0">
                <a:solidFill>
                  <a:srgbClr val="006600"/>
                </a:solidFill>
              </a:rPr>
              <a:t>fluency, flexibility and originality</a:t>
            </a:r>
            <a:r>
              <a:rPr lang="en-AU" dirty="0"/>
              <a:t>. </a:t>
            </a:r>
            <a:endParaRPr lang="en-AU" dirty="0" smtClean="0"/>
          </a:p>
          <a:p>
            <a:pPr marL="360000" indent="-288000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</a:pPr>
            <a:r>
              <a:rPr lang="en-AU" dirty="0" smtClean="0">
                <a:solidFill>
                  <a:srgbClr val="006600"/>
                </a:solidFill>
              </a:rPr>
              <a:t>This </a:t>
            </a:r>
            <a:r>
              <a:rPr lang="en-AU" dirty="0">
                <a:solidFill>
                  <a:srgbClr val="006600"/>
                </a:solidFill>
              </a:rPr>
              <a:t>educating program is based on high order thinking tasks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27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LITERATURE REVIEW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60" y="1447802"/>
            <a:ext cx="8387144" cy="478951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>
                <a:solidFill>
                  <a:srgbClr val="006600"/>
                </a:solidFill>
              </a:rPr>
              <a:t>High order thinking </a:t>
            </a:r>
            <a:r>
              <a:rPr lang="en-AU" dirty="0"/>
              <a:t>is </a:t>
            </a:r>
            <a:r>
              <a:rPr lang="en-AU" dirty="0">
                <a:solidFill>
                  <a:srgbClr val="C00000"/>
                </a:solidFill>
              </a:rPr>
              <a:t>associated</a:t>
            </a:r>
            <a:r>
              <a:rPr lang="en-AU" dirty="0"/>
              <a:t> with </a:t>
            </a:r>
            <a:r>
              <a:rPr lang="en-AU" dirty="0">
                <a:solidFill>
                  <a:srgbClr val="006600"/>
                </a:solidFill>
              </a:rPr>
              <a:t>different thinking </a:t>
            </a:r>
            <a:r>
              <a:rPr lang="en-AU" dirty="0" smtClean="0">
                <a:solidFill>
                  <a:srgbClr val="006600"/>
                </a:solidFill>
              </a:rPr>
              <a:t>types, such as: critical</a:t>
            </a:r>
            <a:r>
              <a:rPr lang="en-AU" dirty="0"/>
              <a:t>, </a:t>
            </a:r>
            <a:r>
              <a:rPr lang="en-AU" dirty="0">
                <a:solidFill>
                  <a:srgbClr val="006600"/>
                </a:solidFill>
              </a:rPr>
              <a:t>logical</a:t>
            </a:r>
            <a:r>
              <a:rPr lang="en-AU" dirty="0"/>
              <a:t>, </a:t>
            </a:r>
            <a:r>
              <a:rPr lang="en-AU" dirty="0">
                <a:solidFill>
                  <a:srgbClr val="006600"/>
                </a:solidFill>
              </a:rPr>
              <a:t>reflective</a:t>
            </a:r>
            <a:r>
              <a:rPr lang="en-AU" dirty="0"/>
              <a:t>, </a:t>
            </a:r>
            <a:r>
              <a:rPr lang="en-AU" dirty="0">
                <a:solidFill>
                  <a:srgbClr val="006600"/>
                </a:solidFill>
              </a:rPr>
              <a:t>metacognitive</a:t>
            </a:r>
            <a:r>
              <a:rPr lang="en-AU" dirty="0"/>
              <a:t>, and </a:t>
            </a:r>
            <a:r>
              <a:rPr lang="en-AU" dirty="0">
                <a:solidFill>
                  <a:srgbClr val="006600"/>
                </a:solidFill>
              </a:rPr>
              <a:t>creative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thinking</a:t>
            </a:r>
            <a:r>
              <a:rPr lang="en-AU" dirty="0"/>
              <a:t>. </a:t>
            </a:r>
            <a:endParaRPr lang="en-AU" dirty="0" smtClean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/>
              <a:t>We </a:t>
            </a:r>
            <a:r>
              <a:rPr lang="en-AU" dirty="0">
                <a:solidFill>
                  <a:srgbClr val="C00000"/>
                </a:solidFill>
              </a:rPr>
              <a:t>adopted</a:t>
            </a:r>
            <a:r>
              <a:rPr lang="en-AU" dirty="0"/>
              <a:t> in the present study a </a:t>
            </a:r>
            <a:r>
              <a:rPr lang="en-AU" dirty="0">
                <a:solidFill>
                  <a:srgbClr val="006600"/>
                </a:solidFill>
              </a:rPr>
              <a:t>teaching unit that encourages high order thinking skills</a:t>
            </a:r>
            <a:r>
              <a:rPr lang="en-AU" dirty="0"/>
              <a:t>.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>
                <a:solidFill>
                  <a:srgbClr val="C00000"/>
                </a:solidFill>
              </a:rPr>
              <a:t>Little research </a:t>
            </a:r>
            <a:r>
              <a:rPr lang="en-AU" dirty="0"/>
              <a:t>has been done on the </a:t>
            </a:r>
            <a:r>
              <a:rPr lang="en-AU" dirty="0">
                <a:solidFill>
                  <a:srgbClr val="006600"/>
                </a:solidFill>
              </a:rPr>
              <a:t>influence of education programs based on high order thinking skills on students' mathematical creativity</a:t>
            </a:r>
            <a:r>
              <a:rPr lang="en-AU" dirty="0"/>
              <a:t>, which is </a:t>
            </a:r>
            <a:r>
              <a:rPr lang="en-AU" dirty="0">
                <a:solidFill>
                  <a:srgbClr val="FF0000"/>
                </a:solidFill>
              </a:rPr>
              <a:t>one reason why we are interested to examine this influence in the present study</a:t>
            </a:r>
            <a:r>
              <a:rPr lang="en-AU" dirty="0"/>
              <a:t>. </a:t>
            </a:r>
            <a:endParaRPr lang="en-US" dirty="0"/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endParaRPr lang="en-AU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37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QUESTION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626205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AU" dirty="0"/>
              <a:t>Would an </a:t>
            </a:r>
            <a:r>
              <a:rPr lang="en-AU" dirty="0">
                <a:solidFill>
                  <a:srgbClr val="006600"/>
                </a:solidFill>
              </a:rPr>
              <a:t>educating program based on high order thinking skills</a:t>
            </a:r>
            <a:r>
              <a:rPr lang="en-AU" dirty="0"/>
              <a:t> </a:t>
            </a:r>
            <a:r>
              <a:rPr lang="en-AU" dirty="0">
                <a:solidFill>
                  <a:srgbClr val="C00000"/>
                </a:solidFill>
              </a:rPr>
              <a:t>influence</a:t>
            </a:r>
            <a:r>
              <a:rPr lang="en-AU" dirty="0"/>
              <a:t> </a:t>
            </a:r>
            <a:r>
              <a:rPr lang="en-AU" dirty="0">
                <a:solidFill>
                  <a:srgbClr val="006600"/>
                </a:solidFill>
              </a:rPr>
              <a:t>grad 9 students' fluency, flexibility and originality?</a:t>
            </a:r>
            <a:endParaRPr lang="en-US" dirty="0">
              <a:solidFill>
                <a:srgbClr val="006600"/>
              </a:solidFill>
            </a:endParaRPr>
          </a:p>
          <a:p>
            <a:endParaRPr lang="en-US" sz="1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285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0368" y="274638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RESEARCH CONTEXT AND PARTICIPANTS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8359" y="1447800"/>
            <a:ext cx="8823873" cy="4861520"/>
          </a:xfrm>
        </p:spPr>
        <p:txBody>
          <a:bodyPr>
            <a:normAutofit/>
          </a:bodyPr>
          <a:lstStyle/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experiment was conducted in a secondary school (9th grade-12th grade) that includes </a:t>
            </a:r>
            <a:r>
              <a:rPr lang="en-US" dirty="0">
                <a:solidFill>
                  <a:srgbClr val="006600"/>
                </a:solidFill>
              </a:rPr>
              <a:t>three grade 9 classes (120 students).</a:t>
            </a:r>
            <a:r>
              <a:rPr lang="en-US" dirty="0"/>
              <a:t>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 </a:t>
            </a:r>
            <a:r>
              <a:rPr lang="en-US" dirty="0">
                <a:solidFill>
                  <a:srgbClr val="006600"/>
                </a:solidFill>
              </a:rPr>
              <a:t>participants were 64 </a:t>
            </a:r>
            <a:r>
              <a:rPr lang="en-US" dirty="0">
                <a:solidFill>
                  <a:srgbClr val="C00000"/>
                </a:solidFill>
              </a:rPr>
              <a:t>high achievers </a:t>
            </a:r>
            <a:r>
              <a:rPr lang="en-US" dirty="0" smtClean="0"/>
              <a:t>who </a:t>
            </a:r>
            <a:r>
              <a:rPr lang="en-US" dirty="0">
                <a:solidFill>
                  <a:srgbClr val="006600"/>
                </a:solidFill>
              </a:rPr>
              <a:t>volunteered</a:t>
            </a:r>
            <a:r>
              <a:rPr lang="en-US" dirty="0"/>
              <a:t> to participate in the study from these classes. </a:t>
            </a:r>
          </a:p>
          <a:p>
            <a:pPr marL="360000" indent="-288000">
              <a:lnSpc>
                <a:spcPts val="3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These students were divided randomly into two groups: </a:t>
            </a:r>
            <a:r>
              <a:rPr lang="en-US" dirty="0">
                <a:solidFill>
                  <a:srgbClr val="006600"/>
                </a:solidFill>
              </a:rPr>
              <a:t>31 students </a:t>
            </a:r>
            <a:r>
              <a:rPr lang="en-US" dirty="0"/>
              <a:t>constituted the </a:t>
            </a:r>
            <a:r>
              <a:rPr lang="en-US" dirty="0">
                <a:solidFill>
                  <a:srgbClr val="006600"/>
                </a:solidFill>
              </a:rPr>
              <a:t>experimental</a:t>
            </a:r>
            <a:r>
              <a:rPr lang="en-US" dirty="0"/>
              <a:t> group, and </a:t>
            </a:r>
            <a:r>
              <a:rPr lang="en-US" dirty="0">
                <a:solidFill>
                  <a:srgbClr val="006600"/>
                </a:solidFill>
              </a:rPr>
              <a:t>33 students</a:t>
            </a:r>
            <a:r>
              <a:rPr lang="en-US" dirty="0"/>
              <a:t> were in the </a:t>
            </a:r>
            <a:r>
              <a:rPr lang="en-US" dirty="0">
                <a:solidFill>
                  <a:srgbClr val="006600"/>
                </a:solidFill>
              </a:rPr>
              <a:t>control</a:t>
            </a:r>
            <a:r>
              <a:rPr lang="en-US" dirty="0"/>
              <a:t> group.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C62A-2650-40D6-B84B-917930815748}" type="slidenum">
              <a:rPr lang="he-IL" smtClean="0"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50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3772</TotalTime>
  <Words>2687</Words>
  <Application>Microsoft Office PowerPoint</Application>
  <PresentationFormat>מסך רחב</PresentationFormat>
  <Paragraphs>225</Paragraphs>
  <Slides>30</Slides>
  <Notes>30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9" baseType="lpstr">
      <vt:lpstr>Arial</vt:lpstr>
      <vt:lpstr>Calibri</vt:lpstr>
      <vt:lpstr>David</vt:lpstr>
      <vt:lpstr>Gill Sans MT</vt:lpstr>
      <vt:lpstr>Times New Roman</vt:lpstr>
      <vt:lpstr>Verdana</vt:lpstr>
      <vt:lpstr>Wingdings</vt:lpstr>
      <vt:lpstr>Wingdings 2</vt:lpstr>
      <vt:lpstr>מפנה השמש</vt:lpstr>
      <vt:lpstr>The Effectiveness of Integrating GeoGebra HOTS Activities on the Development of Creative Mathematical Thinking </vt:lpstr>
      <vt:lpstr>PREPARATION MODEL </vt:lpstr>
      <vt:lpstr>PREPARATION MODEL - The Activity Components</vt:lpstr>
      <vt:lpstr>LITERATURE REVIEW</vt:lpstr>
      <vt:lpstr>LITERATURE REVIEW</vt:lpstr>
      <vt:lpstr>LITERATURE REVIEW</vt:lpstr>
      <vt:lpstr>LITERATURE REVIEW</vt:lpstr>
      <vt:lpstr>RESEARCH QUESTION</vt:lpstr>
      <vt:lpstr>RESEARCH CONTEXT AND PARTICIPANTS</vt:lpstr>
      <vt:lpstr>RESEARCH CONTEXT AND PARTICIPANTS</vt:lpstr>
      <vt:lpstr>RESEARCH PROCEDURE AND TEACHING UNIT</vt:lpstr>
      <vt:lpstr>RESEARCH PROCEDURE AND TEACHING UNIT</vt:lpstr>
      <vt:lpstr>RESEARCH PROCEDURE AND TEACHING UNIT</vt:lpstr>
      <vt:lpstr>DATA COLLECTION</vt:lpstr>
      <vt:lpstr>DATA PROCESSING</vt:lpstr>
      <vt:lpstr>FINDINGS AND DISCUSSION</vt:lpstr>
      <vt:lpstr>FINDINGS AND DISCUSSION</vt:lpstr>
      <vt:lpstr>FINDINGS AND DISCUSSION</vt:lpstr>
      <vt:lpstr>FINDINGS AND DISCUSSION</vt:lpstr>
      <vt:lpstr>FINDINGS AND DISCUSSION</vt:lpstr>
      <vt:lpstr>FINDINGS AND DISCUSSION</vt:lpstr>
      <vt:lpstr>FINDINGS AND DISCUSSION</vt:lpstr>
      <vt:lpstr>FINDINGS AND DISCUSSION</vt:lpstr>
      <vt:lpstr>FINDINGS AND DISCUSSION</vt:lpstr>
      <vt:lpstr>FINDINGS AND DISCUSSION</vt:lpstr>
      <vt:lpstr>CONCLUSIONS</vt:lpstr>
      <vt:lpstr>CONCLUSIONS</vt:lpstr>
      <vt:lpstr>CONCLUSIONS</vt:lpstr>
      <vt:lpstr>RECOMMENDATION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user</cp:lastModifiedBy>
  <cp:revision>323</cp:revision>
  <dcterms:created xsi:type="dcterms:W3CDTF">2012-06-03T09:46:22Z</dcterms:created>
  <dcterms:modified xsi:type="dcterms:W3CDTF">2018-07-06T21:42:40Z</dcterms:modified>
</cp:coreProperties>
</file>