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9" r:id="rId1"/>
  </p:sldMasterIdLst>
  <p:notesMasterIdLst>
    <p:notesMasterId r:id="rId39"/>
  </p:notesMasterIdLst>
  <p:sldIdLst>
    <p:sldId id="256" r:id="rId2"/>
    <p:sldId id="257" r:id="rId3"/>
    <p:sldId id="324" r:id="rId4"/>
    <p:sldId id="304" r:id="rId5"/>
    <p:sldId id="323" r:id="rId6"/>
    <p:sldId id="322" r:id="rId7"/>
    <p:sldId id="306" r:id="rId8"/>
    <p:sldId id="307" r:id="rId9"/>
    <p:sldId id="325" r:id="rId10"/>
    <p:sldId id="269" r:id="rId11"/>
    <p:sldId id="281" r:id="rId12"/>
    <p:sldId id="326" r:id="rId13"/>
    <p:sldId id="310" r:id="rId14"/>
    <p:sldId id="327" r:id="rId15"/>
    <p:sldId id="328" r:id="rId16"/>
    <p:sldId id="329" r:id="rId17"/>
    <p:sldId id="330" r:id="rId18"/>
    <p:sldId id="332" r:id="rId19"/>
    <p:sldId id="331" r:id="rId20"/>
    <p:sldId id="333" r:id="rId21"/>
    <p:sldId id="345" r:id="rId22"/>
    <p:sldId id="334" r:id="rId23"/>
    <p:sldId id="346" r:id="rId24"/>
    <p:sldId id="347" r:id="rId25"/>
    <p:sldId id="335" r:id="rId26"/>
    <p:sldId id="348" r:id="rId27"/>
    <p:sldId id="349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266" r:id="rId3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C000"/>
    <a:srgbClr val="00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1D9774-4E59-4AE0-BF3E-5C74FF19EAF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14290F-2C9C-4775-B710-7367A318F9B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61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952E58D-36B5-437A-BB02-626A62E125F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37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8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4"/>
          <p:cNvSpPr/>
          <p:nvPr userDrawn="1"/>
        </p:nvSpPr>
        <p:spPr>
          <a:xfrm>
            <a:off x="0" y="6453336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Nimer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Baya’a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&amp;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Wajeeh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Daher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 – 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Al-</a:t>
            </a:r>
            <a:r>
              <a:rPr kumimoji="1" lang="en-US" sz="1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Qasemi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 Academic College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  &amp; An-</a:t>
            </a:r>
            <a:r>
              <a:rPr kumimoji="1" lang="en-US" sz="1200" b="1" kern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Najah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National University</a:t>
            </a:r>
            <a:endParaRPr kumimoji="1" lang="he-IL" sz="1200" b="1" kern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6381328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>
              <a:latin typeface="Arial" charset="0"/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0" y="31750"/>
            <a:ext cx="9144000" cy="4985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en-US" sz="1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INTE 2014       </a:t>
            </a:r>
            <a:r>
              <a:rPr kumimoji="1" lang="en-US" sz="11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25-27 June, 2014, </a:t>
            </a:r>
            <a:r>
              <a:rPr kumimoji="1" lang="en-US" sz="11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Sakarya</a:t>
            </a: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Univ.,</a:t>
            </a:r>
            <a:r>
              <a:rPr kumimoji="1" lang="en-US" sz="1100" b="1" baseline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Paris - France</a:t>
            </a:r>
            <a:endParaRPr kumimoji="1" lang="en-US" sz="11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algn="l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1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1" y="332656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>
              <a:defRPr/>
            </a:pPr>
            <a:endParaRPr lang="he-IL" b="1" cap="none" spc="0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0" y="1268760"/>
            <a:ext cx="658822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E93B0-44AE-46D1-AC40-2488540BFAB6}" type="datetimeFigureOut">
              <a:rPr lang="he-IL" smtClean="0"/>
              <a:pPr/>
              <a:t>כ"ג/חשון/תשע"ה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475656" y="1350254"/>
            <a:ext cx="6624736" cy="1200329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ctr" rtl="0" eaLnBrk="0" hangingPunct="0">
              <a:lnSpc>
                <a:spcPct val="120000"/>
              </a:lnSpc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The Development of College Instructors'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 Technological Pedagogical and Content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Knowledge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(TPACK)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0030" y="3573016"/>
            <a:ext cx="79660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</a:br>
            <a:endParaRPr kumimoji="1" lang="en-US" sz="1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8045" y="3140968"/>
            <a:ext cx="767238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Nimer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Baya'a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&amp; </a:t>
            </a: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Wajeeh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Daher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endParaRPr kumimoji="1" lang="en-US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Al-</a:t>
            </a:r>
            <a:r>
              <a:rPr kumimoji="1" lang="en-US" sz="12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Qasemi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Academic College of 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Education, Israel</a:t>
            </a:r>
            <a:b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</a:b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An-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Najah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National University, Palestine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1560" y="4941168"/>
            <a:ext cx="8136904" cy="1152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International Conference on New Horizons </a:t>
            </a:r>
            <a:r>
              <a:rPr kumimoji="1" lang="en-US" sz="15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 Education - INTE </a:t>
            </a: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2014</a:t>
            </a:r>
            <a:endParaRPr kumimoji="1" lang="en-US" sz="15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25-27 June, 2014, </a:t>
            </a:r>
            <a:r>
              <a:rPr kumimoji="1" lang="en-US" sz="1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Sakarya</a:t>
            </a: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University, Paris </a:t>
            </a:r>
            <a:r>
              <a:rPr kumimoji="1" lang="en-US" sz="1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- </a:t>
            </a: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France</a:t>
            </a:r>
            <a:endParaRPr kumimoji="1" lang="en-US" sz="13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3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500" b="1" dirty="0">
              <a:solidFill>
                <a:srgbClr val="30218B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Participants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pPr marL="336550" indent="-336550"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17 pedagogical supervisors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B050"/>
                </a:solidFill>
              </a:rPr>
              <a:t>13 instructors </a:t>
            </a:r>
            <a:r>
              <a:rPr lang="en-US" sz="2800" dirty="0"/>
              <a:t>participated in </a:t>
            </a:r>
            <a:r>
              <a:rPr lang="en-US" sz="2800" dirty="0">
                <a:solidFill>
                  <a:srgbClr val="C00000"/>
                </a:solidFill>
              </a:rPr>
              <a:t>two</a:t>
            </a:r>
            <a:r>
              <a:rPr lang="en-US" sz="2800" dirty="0"/>
              <a:t> separate </a:t>
            </a:r>
            <a:r>
              <a:rPr lang="en-US" sz="2800" dirty="0">
                <a:solidFill>
                  <a:srgbClr val="C00000"/>
                </a:solidFill>
              </a:rPr>
              <a:t>introductory workshops </a:t>
            </a:r>
            <a:r>
              <a:rPr lang="en-US" sz="2800" dirty="0"/>
              <a:t>in </a:t>
            </a:r>
            <a:r>
              <a:rPr lang="en-US" sz="2800" dirty="0">
                <a:solidFill>
                  <a:srgbClr val="7030A0"/>
                </a:solidFill>
              </a:rPr>
              <a:t>the first year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/>
              <a:t>(2011-2012).</a:t>
            </a:r>
          </a:p>
          <a:p>
            <a:pPr marL="336550" indent="-336550">
              <a:buFont typeface="Wingdings" pitchFamily="2" charset="2"/>
              <a:buChar char="§"/>
            </a:pPr>
            <a:r>
              <a:rPr lang="en-US" sz="2800" dirty="0"/>
              <a:t>A new </a:t>
            </a:r>
            <a:r>
              <a:rPr lang="en-US" sz="2800" dirty="0">
                <a:solidFill>
                  <a:srgbClr val="C00000"/>
                </a:solidFill>
              </a:rPr>
              <a:t>introductory workshop </a:t>
            </a:r>
            <a:r>
              <a:rPr lang="en-US" sz="2800" dirty="0"/>
              <a:t>was opened also in the </a:t>
            </a:r>
            <a:r>
              <a:rPr lang="en-US" sz="2800" dirty="0">
                <a:solidFill>
                  <a:srgbClr val="7030A0"/>
                </a:solidFill>
              </a:rPr>
              <a:t>second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year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/>
              <a:t>(2012-2013) where 13 </a:t>
            </a:r>
            <a:r>
              <a:rPr lang="en-US" sz="2800" dirty="0">
                <a:solidFill>
                  <a:srgbClr val="00B050"/>
                </a:solidFill>
              </a:rPr>
              <a:t>pedagogical supervisors and instructors</a:t>
            </a:r>
            <a:r>
              <a:rPr lang="en-US" sz="2800" dirty="0"/>
              <a:t> participated together in this workshop</a:t>
            </a:r>
          </a:p>
          <a:p>
            <a:pPr marL="336550" indent="-336550">
              <a:buFont typeface="Wingdings" pitchFamily="2" charset="2"/>
              <a:buChar char="§"/>
            </a:pPr>
            <a:r>
              <a:rPr lang="en-US" sz="2800" dirty="0"/>
              <a:t>11 </a:t>
            </a:r>
            <a:r>
              <a:rPr lang="en-US" sz="2800" dirty="0">
                <a:solidFill>
                  <a:srgbClr val="00B050"/>
                </a:solidFill>
              </a:rPr>
              <a:t>pedagogical supervisors </a:t>
            </a:r>
            <a:r>
              <a:rPr lang="en-US" sz="2800" dirty="0"/>
              <a:t>out of the 17 participated in an </a:t>
            </a:r>
            <a:r>
              <a:rPr lang="en-US" sz="2800" dirty="0">
                <a:solidFill>
                  <a:srgbClr val="C00000"/>
                </a:solidFill>
              </a:rPr>
              <a:t>advanced workshop </a:t>
            </a:r>
            <a:r>
              <a:rPr lang="en-US" sz="2800" dirty="0"/>
              <a:t>in the </a:t>
            </a:r>
            <a:r>
              <a:rPr lang="en-US" sz="2800" dirty="0">
                <a:solidFill>
                  <a:srgbClr val="7030A0"/>
                </a:solidFill>
              </a:rPr>
              <a:t>second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year</a:t>
            </a:r>
            <a:r>
              <a:rPr lang="en-US" sz="2800" dirty="0"/>
              <a:t> (2012-2013).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Process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buNone/>
            </a:pPr>
            <a:r>
              <a:rPr lang="en-US" sz="2800" dirty="0" smtClean="0"/>
              <a:t>In </a:t>
            </a:r>
            <a:r>
              <a:rPr lang="en-US" sz="2800" dirty="0">
                <a:solidFill>
                  <a:srgbClr val="C00000"/>
                </a:solidFill>
              </a:rPr>
              <a:t>the introductory workshop </a:t>
            </a:r>
            <a:r>
              <a:rPr lang="en-US" sz="2800" dirty="0"/>
              <a:t>we focused on: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/>
              <a:t>Moodle as a teaching/learning management system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/>
              <a:t>Web-Based Learning Environments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/>
              <a:t>Technological Pedagogical models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/>
              <a:t>Informatics skills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/>
              <a:t>ICT use for encouraging higher order cognitive skills in learning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/>
              <a:t>Tools for collaborative constructive learning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/>
              <a:t>ICT based lessons and learning units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/>
              <a:t>Criteria for assessing ICT based lessons</a:t>
            </a:r>
          </a:p>
          <a:p>
            <a:pPr>
              <a:spcBef>
                <a:spcPts val="1200"/>
              </a:spcBef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Process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n-US" sz="2800" dirty="0" smtClean="0"/>
              <a:t>In </a:t>
            </a:r>
            <a:r>
              <a:rPr lang="en-US" sz="2800" dirty="0"/>
              <a:t>the </a:t>
            </a:r>
            <a:r>
              <a:rPr lang="en-US" sz="2800" dirty="0">
                <a:solidFill>
                  <a:srgbClr val="C00000"/>
                </a:solidFill>
              </a:rPr>
              <a:t>advanced workshop </a:t>
            </a:r>
            <a:r>
              <a:rPr lang="en-US" sz="2800" dirty="0"/>
              <a:t>we focused on: 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/>
              <a:t>Using technological tools to </a:t>
            </a:r>
            <a:r>
              <a:rPr lang="en-US" sz="2800" dirty="0">
                <a:solidFill>
                  <a:srgbClr val="C00000"/>
                </a:solidFill>
              </a:rPr>
              <a:t>develop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learning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materials</a:t>
            </a:r>
            <a:r>
              <a:rPr lang="en-US" sz="2800" dirty="0"/>
              <a:t> from various technological pedagogical models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Developing</a:t>
            </a:r>
            <a:r>
              <a:rPr lang="en-US" sz="2800" dirty="0"/>
              <a:t> ICT based lessons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Constructing</a:t>
            </a:r>
            <a:r>
              <a:rPr lang="en-US" sz="2800" dirty="0"/>
              <a:t> web-based learning environment (WBLE)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Developing</a:t>
            </a:r>
            <a:r>
              <a:rPr lang="en-US" sz="2800" dirty="0"/>
              <a:t> ICT based learning units and publishing them in the WBLE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Assessing</a:t>
            </a:r>
            <a:r>
              <a:rPr lang="en-US" sz="2800" dirty="0"/>
              <a:t> existing ICT based learning units</a:t>
            </a:r>
          </a:p>
          <a:p>
            <a:pPr>
              <a:spcBef>
                <a:spcPts val="1200"/>
              </a:spcBef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20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Research Instruments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US" sz="2800" i="1" dirty="0"/>
              <a:t>Technological, Pedagogical, and Content Knowledge (</a:t>
            </a:r>
            <a:r>
              <a:rPr lang="en-US" sz="2800" i="1" dirty="0">
                <a:solidFill>
                  <a:srgbClr val="C00000"/>
                </a:solidFill>
              </a:rPr>
              <a:t>TPACK</a:t>
            </a:r>
            <a:r>
              <a:rPr lang="en-US" sz="2800" i="1" dirty="0"/>
              <a:t>) – revised </a:t>
            </a:r>
            <a:r>
              <a:rPr lang="en-US" sz="2800" i="1" dirty="0" smtClean="0"/>
              <a:t>questionnaire</a:t>
            </a:r>
          </a:p>
          <a:p>
            <a:pPr marL="82296" indent="0">
              <a:buNone/>
            </a:pPr>
            <a:r>
              <a:rPr lang="en-US" sz="2800" dirty="0"/>
              <a:t>Schmidt, D.A., </a:t>
            </a:r>
            <a:r>
              <a:rPr lang="en-US" sz="2800" dirty="0" err="1"/>
              <a:t>Baran</a:t>
            </a:r>
            <a:r>
              <a:rPr lang="en-US" sz="2800" dirty="0"/>
              <a:t>, A., Thompson, A.D., Mishra, P.,  Koehler M. J., Shin, T.S. (2009).  Technological Pedagogical Content Knowledge (</a:t>
            </a:r>
            <a:r>
              <a:rPr lang="en-US" sz="2800" dirty="0">
                <a:solidFill>
                  <a:srgbClr val="C00000"/>
                </a:solidFill>
              </a:rPr>
              <a:t>TPACK</a:t>
            </a:r>
            <a:r>
              <a:rPr lang="en-US" sz="2800" dirty="0"/>
              <a:t>): The Development and Validation of an Assessment Instrument for </a:t>
            </a:r>
            <a:r>
              <a:rPr lang="en-US" sz="2800" dirty="0" smtClean="0"/>
              <a:t>Pre-service </a:t>
            </a:r>
            <a:r>
              <a:rPr lang="en-US" sz="2800" dirty="0"/>
              <a:t>Teachers. </a:t>
            </a:r>
            <a:r>
              <a:rPr lang="en-US" sz="2800" i="1" dirty="0"/>
              <a:t>Journal of Research on Technology in Education, 42(2), 123–149.</a:t>
            </a:r>
            <a:endParaRPr lang="en-US" sz="2800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839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Research Instruments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Teachers</a:t>
            </a:r>
            <a:r>
              <a:rPr lang="en-US" sz="2800" i="1" dirty="0"/>
              <a:t>' Attitudes toward Computer (</a:t>
            </a:r>
            <a:r>
              <a:rPr lang="en-US" sz="2800" i="1" dirty="0">
                <a:solidFill>
                  <a:srgbClr val="C00000"/>
                </a:solidFill>
              </a:rPr>
              <a:t>TAC</a:t>
            </a:r>
            <a:r>
              <a:rPr lang="en-US" sz="2800" i="1" dirty="0"/>
              <a:t>, v. 6.1) </a:t>
            </a:r>
            <a:r>
              <a:rPr lang="en-US" sz="2800" i="1" dirty="0" smtClean="0"/>
              <a:t>questionnaire</a:t>
            </a:r>
          </a:p>
          <a:p>
            <a:pPr marL="82296" indent="0">
              <a:buNone/>
            </a:pPr>
            <a:r>
              <a:rPr lang="en-GB" sz="2800" dirty="0"/>
              <a:t>Christensen, W. R. &amp; </a:t>
            </a:r>
            <a:r>
              <a:rPr lang="en-GB" sz="2800" dirty="0" err="1"/>
              <a:t>Knezek</a:t>
            </a:r>
            <a:r>
              <a:rPr lang="en-GB" sz="2800" dirty="0"/>
              <a:t>, A. G. (2009). Construct validity for the Teachers' Attitudes toward Computers (</a:t>
            </a:r>
            <a:r>
              <a:rPr lang="en-GB" sz="2800" dirty="0">
                <a:solidFill>
                  <a:srgbClr val="C00000"/>
                </a:solidFill>
              </a:rPr>
              <a:t>TAC</a:t>
            </a:r>
            <a:r>
              <a:rPr lang="en-GB" sz="2800" dirty="0"/>
              <a:t>) questionnaire. </a:t>
            </a:r>
            <a:r>
              <a:rPr lang="en-GB" sz="2800" i="1" dirty="0"/>
              <a:t>Journal of Computing in Teacher Education,</a:t>
            </a:r>
            <a:r>
              <a:rPr lang="en-GB" sz="2800" dirty="0"/>
              <a:t> 25(4), 143-155. </a:t>
            </a:r>
            <a:endParaRPr lang="en-GB" sz="2800" u="sng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308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Research Instruments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x-none" sz="2800" i="1"/>
              <a:t>The Use of ICT in Colleges of Education – Questionnaire for Teachers of Teachers (</a:t>
            </a:r>
            <a:r>
              <a:rPr lang="x-none" sz="2800" i="1">
                <a:solidFill>
                  <a:srgbClr val="C00000"/>
                </a:solidFill>
              </a:rPr>
              <a:t>UICT</a:t>
            </a:r>
            <a:r>
              <a:rPr lang="x-none" sz="2800" i="1" smtClean="0"/>
              <a:t>)</a:t>
            </a:r>
            <a:endParaRPr lang="en-US" sz="2800" i="1" dirty="0" smtClean="0"/>
          </a:p>
          <a:p>
            <a:pPr marL="82296" indent="0">
              <a:buNone/>
            </a:pPr>
            <a:r>
              <a:rPr lang="x-none" sz="2800" smtClean="0"/>
              <a:t>This </a:t>
            </a:r>
            <a:r>
              <a:rPr lang="x-none" sz="2800"/>
              <a:t>questionnaire was developed by The </a:t>
            </a:r>
            <a:r>
              <a:rPr lang="x-none" sz="2800">
                <a:solidFill>
                  <a:srgbClr val="C00000"/>
                </a:solidFill>
              </a:rPr>
              <a:t>MOFET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Institute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to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follow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the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professional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development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of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instructors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in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colleges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of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education</a:t>
            </a:r>
            <a:r>
              <a:rPr lang="x-none" sz="2800"/>
              <a:t> including ICT proficiency.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713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Statistical Exams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questionnaires were </a:t>
            </a:r>
            <a:r>
              <a:rPr lang="en-GB" sz="2800" dirty="0">
                <a:solidFill>
                  <a:srgbClr val="C00000"/>
                </a:solidFill>
              </a:rPr>
              <a:t>translated</a:t>
            </a:r>
            <a:r>
              <a:rPr lang="en-GB" sz="2800" dirty="0"/>
              <a:t> for the first time to </a:t>
            </a:r>
            <a:r>
              <a:rPr lang="en-GB" sz="2800" dirty="0">
                <a:solidFill>
                  <a:srgbClr val="C00000"/>
                </a:solidFill>
              </a:rPr>
              <a:t>Arabic</a:t>
            </a:r>
            <a:r>
              <a:rPr lang="en-GB" sz="2800" dirty="0"/>
              <a:t> language before administering them to the instructors. </a:t>
            </a:r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/>
              <a:t>questionnaires underwent </a:t>
            </a:r>
            <a:r>
              <a:rPr lang="en-GB" sz="2800" dirty="0">
                <a:solidFill>
                  <a:srgbClr val="C00000"/>
                </a:solidFill>
              </a:rPr>
              <a:t>validity</a:t>
            </a:r>
            <a:r>
              <a:rPr lang="en-GB" sz="2800" dirty="0"/>
              <a:t> and </a:t>
            </a:r>
            <a:r>
              <a:rPr lang="en-GB" sz="2800" dirty="0">
                <a:solidFill>
                  <a:srgbClr val="C00000"/>
                </a:solidFill>
              </a:rPr>
              <a:t>reliability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exam</a:t>
            </a:r>
            <a:r>
              <a:rPr lang="en-GB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43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Statistical Exams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/>
              <a:t>Face validity</a:t>
            </a:r>
            <a:r>
              <a:rPr lang="en-GB" sz="2800" dirty="0" smtClean="0"/>
              <a:t>:</a:t>
            </a:r>
          </a:p>
          <a:p>
            <a:pPr marL="82296" indent="0">
              <a:buNone/>
            </a:pPr>
            <a:r>
              <a:rPr lang="en-GB" sz="2800" dirty="0" smtClean="0"/>
              <a:t>The </a:t>
            </a:r>
            <a:r>
              <a:rPr lang="en-GB" sz="2800" dirty="0">
                <a:solidFill>
                  <a:srgbClr val="C00000"/>
                </a:solidFill>
              </a:rPr>
              <a:t>Arabic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translations</a:t>
            </a:r>
            <a:r>
              <a:rPr lang="en-GB" sz="2800" dirty="0"/>
              <a:t> of the questionnaires were given to a group of instructors who were required to examine if the questionnaires' statements are </a:t>
            </a:r>
            <a:r>
              <a:rPr lang="en-GB" sz="2800" dirty="0">
                <a:solidFill>
                  <a:srgbClr val="C00000"/>
                </a:solidFill>
              </a:rPr>
              <a:t>understandable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reader</a:t>
            </a:r>
            <a:r>
              <a:rPr lang="en-GB" sz="2800" dirty="0"/>
              <a:t>. </a:t>
            </a:r>
            <a:endParaRPr lang="en-GB" sz="2800" dirty="0" smtClean="0"/>
          </a:p>
          <a:p>
            <a:pPr marL="82296" indent="0">
              <a:buNone/>
            </a:pPr>
            <a:r>
              <a:rPr lang="en-GB" sz="2800" dirty="0">
                <a:solidFill>
                  <a:srgbClr val="C00000"/>
                </a:solidFill>
              </a:rPr>
              <a:t>Some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items</a:t>
            </a:r>
            <a:r>
              <a:rPr lang="en-GB" sz="2800" dirty="0"/>
              <a:t> of the questionnaires were </a:t>
            </a:r>
            <a:r>
              <a:rPr lang="en-GB" sz="2800" dirty="0">
                <a:solidFill>
                  <a:srgbClr val="C00000"/>
                </a:solidFill>
              </a:rPr>
              <a:t>restated</a:t>
            </a:r>
            <a:r>
              <a:rPr lang="en-GB" sz="2800" dirty="0"/>
              <a:t> to clarify their ambiguity.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41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Statistical Exams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/>
              <a:t>Content validity: </a:t>
            </a:r>
            <a:endParaRPr lang="en-GB" sz="2800" dirty="0" smtClean="0"/>
          </a:p>
          <a:p>
            <a:pPr marL="82296" indent="0">
              <a:buNone/>
            </a:pPr>
            <a:r>
              <a:rPr lang="en-GB" sz="2800" dirty="0" smtClean="0"/>
              <a:t>The </a:t>
            </a:r>
            <a:r>
              <a:rPr lang="en-GB" sz="2800" dirty="0"/>
              <a:t>questionnaires were given to a group of </a:t>
            </a:r>
            <a:r>
              <a:rPr lang="en-GB" sz="2800" dirty="0">
                <a:solidFill>
                  <a:srgbClr val="C00000"/>
                </a:solidFill>
              </a:rPr>
              <a:t>experts</a:t>
            </a:r>
            <a:r>
              <a:rPr lang="en-GB" sz="2800" dirty="0"/>
              <a:t> (three college instructors) who were required to examine whether the questionnaires' items cover the full domain of the different </a:t>
            </a:r>
            <a:r>
              <a:rPr lang="en-GB" sz="2800" dirty="0">
                <a:solidFill>
                  <a:srgbClr val="C00000"/>
                </a:solidFill>
              </a:rPr>
              <a:t>educational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constructs</a:t>
            </a:r>
            <a:r>
              <a:rPr lang="en-GB" sz="2800" dirty="0"/>
              <a:t> and whether they cover constructs other than the appropriate ones. </a:t>
            </a:r>
            <a:endParaRPr lang="en-GB" sz="2800" dirty="0" smtClean="0"/>
          </a:p>
          <a:p>
            <a:pPr marL="82296" indent="0">
              <a:buNone/>
            </a:pPr>
            <a:r>
              <a:rPr lang="en-GB" sz="2800" dirty="0" smtClean="0"/>
              <a:t>As </a:t>
            </a:r>
            <a:r>
              <a:rPr lang="en-GB" sz="2800" dirty="0"/>
              <a:t>a result of the experts' remarks, the </a:t>
            </a:r>
            <a:r>
              <a:rPr lang="en-GB" sz="2800" dirty="0">
                <a:solidFill>
                  <a:srgbClr val="C00000"/>
                </a:solidFill>
              </a:rPr>
              <a:t>TPACK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questionnaire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was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modified</a:t>
            </a:r>
            <a:r>
              <a:rPr lang="en-GB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48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Statistical Exams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642096" cy="4800600"/>
          </a:xfrm>
        </p:spPr>
        <p:txBody>
          <a:bodyPr>
            <a:normAutofit/>
          </a:bodyPr>
          <a:lstStyle/>
          <a:p>
            <a:r>
              <a:rPr lang="en-GB" sz="2800" dirty="0"/>
              <a:t>The questionnaires' reliability: </a:t>
            </a:r>
            <a:endParaRPr lang="en-GB" sz="2800" dirty="0" smtClean="0"/>
          </a:p>
          <a:p>
            <a:pPr marL="82296" indent="0">
              <a:buNone/>
            </a:pPr>
            <a:r>
              <a:rPr lang="en-GB" sz="2800" dirty="0" smtClean="0"/>
              <a:t>The </a:t>
            </a:r>
            <a:r>
              <a:rPr lang="en-GB" sz="2800" dirty="0"/>
              <a:t>scores of the instructors in both questionnaires: </a:t>
            </a:r>
            <a:r>
              <a:rPr lang="en-GB" sz="2800" dirty="0">
                <a:solidFill>
                  <a:srgbClr val="C00000"/>
                </a:solidFill>
              </a:rPr>
              <a:t>TAC</a:t>
            </a:r>
            <a:r>
              <a:rPr lang="en-GB" sz="2800" dirty="0"/>
              <a:t> and </a:t>
            </a:r>
            <a:r>
              <a:rPr lang="en-GB" sz="2800" dirty="0">
                <a:solidFill>
                  <a:srgbClr val="C00000"/>
                </a:solidFill>
              </a:rPr>
              <a:t>TPACK</a:t>
            </a:r>
            <a:r>
              <a:rPr lang="en-GB" sz="2800" dirty="0"/>
              <a:t>, as well as their various </a:t>
            </a:r>
            <a:r>
              <a:rPr lang="en-GB" sz="2800" dirty="0">
                <a:solidFill>
                  <a:srgbClr val="C00000"/>
                </a:solidFill>
              </a:rPr>
              <a:t>components</a:t>
            </a:r>
            <a:r>
              <a:rPr lang="en-GB" sz="2800" dirty="0"/>
              <a:t> (categories), </a:t>
            </a:r>
            <a:r>
              <a:rPr lang="en-GB" sz="2800" dirty="0">
                <a:solidFill>
                  <a:srgbClr val="C00000"/>
                </a:solidFill>
              </a:rPr>
              <a:t>before</a:t>
            </a:r>
            <a:r>
              <a:rPr lang="en-GB" sz="2800" dirty="0"/>
              <a:t> the workshop and </a:t>
            </a:r>
            <a:r>
              <a:rPr lang="en-GB" sz="2800" dirty="0">
                <a:solidFill>
                  <a:srgbClr val="C00000"/>
                </a:solidFill>
              </a:rPr>
              <a:t>after</a:t>
            </a:r>
            <a:r>
              <a:rPr lang="en-GB" sz="2800" dirty="0"/>
              <a:t> it, were examined for internal reliability using </a:t>
            </a:r>
            <a:r>
              <a:rPr lang="en-GB" sz="2800" dirty="0" err="1">
                <a:solidFill>
                  <a:srgbClr val="C00000"/>
                </a:solidFill>
              </a:rPr>
              <a:t>Cronbach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alphas</a:t>
            </a:r>
            <a:r>
              <a:rPr lang="en-GB" sz="2800" dirty="0"/>
              <a:t>. </a:t>
            </a:r>
            <a:endParaRPr lang="en-GB" sz="2800" dirty="0" smtClean="0"/>
          </a:p>
          <a:p>
            <a:pPr marL="82296" indent="0">
              <a:buNone/>
            </a:pPr>
            <a:r>
              <a:rPr lang="en-GB" sz="2800" dirty="0" smtClean="0"/>
              <a:t>The </a:t>
            </a:r>
            <a:r>
              <a:rPr lang="en-GB" sz="2800" dirty="0"/>
              <a:t>results show high </a:t>
            </a:r>
            <a:r>
              <a:rPr lang="en-GB" sz="2800" dirty="0" err="1"/>
              <a:t>Cronbach</a:t>
            </a:r>
            <a:r>
              <a:rPr lang="en-GB" sz="2800" dirty="0"/>
              <a:t> alphas (</a:t>
            </a:r>
            <a:r>
              <a:rPr lang="en-GB" sz="2800" dirty="0">
                <a:solidFill>
                  <a:srgbClr val="C00000"/>
                </a:solidFill>
              </a:rPr>
              <a:t>all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above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0.85</a:t>
            </a:r>
            <a:r>
              <a:rPr lang="en-GB" sz="2800" dirty="0"/>
              <a:t>) indicating </a:t>
            </a:r>
            <a:r>
              <a:rPr lang="en-GB" sz="2800" dirty="0">
                <a:solidFill>
                  <a:srgbClr val="C00000"/>
                </a:solidFill>
              </a:rPr>
              <a:t>adequate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internal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reliability</a:t>
            </a:r>
            <a:r>
              <a:rPr lang="en-GB" sz="2800" dirty="0"/>
              <a:t> for the questionnaires and their various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53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2341240"/>
          </a:xfrm>
        </p:spPr>
        <p:txBody>
          <a:bodyPr>
            <a:normAutofit/>
          </a:bodyPr>
          <a:lstStyle/>
          <a:p>
            <a:r>
              <a:rPr lang="en-US" sz="2800" dirty="0"/>
              <a:t>In this paper, we will describe the </a:t>
            </a:r>
            <a:r>
              <a:rPr lang="en-US" sz="2800" dirty="0">
                <a:solidFill>
                  <a:srgbClr val="C00000"/>
                </a:solidFill>
              </a:rPr>
              <a:t>development</a:t>
            </a:r>
            <a:r>
              <a:rPr lang="en-US" sz="2800" dirty="0"/>
              <a:t> of the </a:t>
            </a:r>
            <a:r>
              <a:rPr lang="en-US" sz="2800" dirty="0">
                <a:solidFill>
                  <a:srgbClr val="C00000"/>
                </a:solidFill>
              </a:rPr>
              <a:t>TPACK</a:t>
            </a:r>
            <a:r>
              <a:rPr lang="en-US" sz="2800" dirty="0"/>
              <a:t> of Al-</a:t>
            </a:r>
            <a:r>
              <a:rPr lang="en-US" sz="2800" dirty="0" err="1"/>
              <a:t>Qasemi</a:t>
            </a:r>
            <a:r>
              <a:rPr lang="en-US" sz="2800" dirty="0"/>
              <a:t> Academic College of Education, as a result of the </a:t>
            </a:r>
            <a:r>
              <a:rPr lang="en-US" sz="2800" dirty="0">
                <a:solidFill>
                  <a:srgbClr val="C00000"/>
                </a:solidFill>
              </a:rPr>
              <a:t>college's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initiative</a:t>
            </a:r>
            <a:r>
              <a:rPr lang="en-US" sz="2800" dirty="0"/>
              <a:t> to </a:t>
            </a:r>
            <a:r>
              <a:rPr lang="en-US" sz="2800" dirty="0">
                <a:solidFill>
                  <a:srgbClr val="C00000"/>
                </a:solidFill>
              </a:rPr>
              <a:t>influence</a:t>
            </a:r>
            <a:r>
              <a:rPr lang="en-US" sz="2800" dirty="0"/>
              <a:t> the </a:t>
            </a:r>
            <a:r>
              <a:rPr lang="en-US" sz="2800" dirty="0">
                <a:solidFill>
                  <a:srgbClr val="C00000"/>
                </a:solidFill>
              </a:rPr>
              <a:t>educational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processes</a:t>
            </a:r>
            <a:r>
              <a:rPr lang="en-US" sz="2800" dirty="0"/>
              <a:t> in the college to </a:t>
            </a:r>
            <a:r>
              <a:rPr lang="en-US" sz="2800" dirty="0">
                <a:solidFill>
                  <a:srgbClr val="C00000"/>
                </a:solidFill>
              </a:rPr>
              <a:t>include</a:t>
            </a:r>
            <a:r>
              <a:rPr lang="en-US" sz="2800" dirty="0"/>
              <a:t> more </a:t>
            </a:r>
            <a:r>
              <a:rPr lang="en-US" sz="2800" dirty="0">
                <a:solidFill>
                  <a:srgbClr val="C00000"/>
                </a:solidFill>
              </a:rPr>
              <a:t>ICT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elements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63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Results and Discussion</a:t>
            </a:r>
            <a:endParaRPr lang="he-IL" sz="3600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54199"/>
              </p:ext>
            </p:extLst>
          </p:nvPr>
        </p:nvGraphicFramePr>
        <p:xfrm>
          <a:off x="1259632" y="1124745"/>
          <a:ext cx="7344816" cy="529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936104"/>
                <a:gridCol w="864096"/>
                <a:gridCol w="432048"/>
                <a:gridCol w="720080"/>
                <a:gridCol w="864096"/>
                <a:gridCol w="864096"/>
                <a:gridCol w="792088"/>
              </a:tblGrid>
              <a:tr h="555395">
                <a:tc gridSpan="8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Descriptive Data and Results of Paired-Samples t-Test for Instructors' TAC Level by Participation in Workshop (n=19) 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6155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Outcome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Before Workshop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After Workshop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226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4345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TAC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4.08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0.23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4.09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0.33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>
                          <a:effectLst/>
                        </a:rPr>
                        <a:t>	0.15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0.04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Interest 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4.78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4.48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0.51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 dirty="0">
                          <a:effectLst/>
                        </a:rPr>
                        <a:t>	2.32*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0.65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Comfort 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4.50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4.58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>
                          <a:effectLst/>
                        </a:rPr>
                        <a:t>	1.00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0.17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330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Accommodation 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4.83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0.34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4.89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0.32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0.76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0.19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Interaction 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3.99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0.53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3.96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0.70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>
                          <a:effectLst/>
                        </a:rPr>
                        <a:t>	0.30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0.06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Concern 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2.79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2.80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0.63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>
                          <a:effectLst/>
                        </a:rPr>
                        <a:t>	0.05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0.02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Utility 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4.38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0.50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4.36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>
                          <a:effectLst/>
                        </a:rPr>
                        <a:t>	0.26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0.06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Absorption 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3.52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3.77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0.57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2.44*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0.46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Significance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4.43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4.48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0.52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>
                          <a:effectLst/>
                        </a:rPr>
                        <a:t>	0.35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0.09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73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Perception 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5.49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0.78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5.61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en-GB" sz="1600">
                          <a:effectLst/>
                        </a:rPr>
                        <a:t>	0.47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93700" algn="r"/>
                        </a:tabLst>
                      </a:pPr>
                      <a:r>
                        <a:rPr lang="en-GB" sz="1600" dirty="0">
                          <a:effectLst/>
                        </a:rPr>
                        <a:t>	0.14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8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1043608" y="1340768"/>
            <a:ext cx="7704856" cy="38164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>
                <a:solidFill>
                  <a:srgbClr val="C00000"/>
                </a:solidFill>
              </a:rPr>
              <a:t>No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C00000"/>
                </a:solidFill>
              </a:rPr>
              <a:t>significant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improvement</a:t>
            </a:r>
            <a:r>
              <a:rPr lang="en-US" sz="2800" dirty="0"/>
              <a:t> was detected in the instructors' </a:t>
            </a:r>
            <a:r>
              <a:rPr lang="en-US" sz="2800" dirty="0">
                <a:solidFill>
                  <a:srgbClr val="C00000"/>
                </a:solidFill>
              </a:rPr>
              <a:t>attitudes</a:t>
            </a:r>
            <a:r>
              <a:rPr lang="en-US" sz="2800" dirty="0"/>
              <a:t> toward computers as an outcome of the college </a:t>
            </a:r>
            <a:r>
              <a:rPr lang="en-US" sz="2800" dirty="0" smtClean="0"/>
              <a:t>intervention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 smtClean="0"/>
              <a:t>The </a:t>
            </a:r>
            <a:r>
              <a:rPr lang="en-US" sz="2800" dirty="0"/>
              <a:t>main score of the </a:t>
            </a:r>
            <a:r>
              <a:rPr lang="en-US" sz="2800" dirty="0">
                <a:solidFill>
                  <a:srgbClr val="C00000"/>
                </a:solidFill>
              </a:rPr>
              <a:t>TAC</a:t>
            </a:r>
            <a:r>
              <a:rPr lang="en-US" sz="2800" dirty="0"/>
              <a:t> before the workshop (M=4.08) </a:t>
            </a:r>
            <a:r>
              <a:rPr lang="en-US" sz="2800" dirty="0">
                <a:solidFill>
                  <a:srgbClr val="C00000"/>
                </a:solidFill>
              </a:rPr>
              <a:t>almost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did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not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change</a:t>
            </a:r>
            <a:r>
              <a:rPr lang="en-US" sz="2800" dirty="0"/>
              <a:t> after the workshop (M=4.09</a:t>
            </a:r>
            <a:r>
              <a:rPr lang="en-US" sz="2800" dirty="0" smtClean="0"/>
              <a:t>)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/>
              <a:t>I</a:t>
            </a:r>
            <a:r>
              <a:rPr lang="en-GB" sz="2800" dirty="0" smtClean="0"/>
              <a:t>n </a:t>
            </a:r>
            <a:r>
              <a:rPr lang="en-GB" sz="2800" dirty="0"/>
              <a:t>both cases the </a:t>
            </a:r>
            <a:r>
              <a:rPr lang="en-GB" sz="2800" dirty="0">
                <a:solidFill>
                  <a:srgbClr val="C00000"/>
                </a:solidFill>
              </a:rPr>
              <a:t>attitudes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were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very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favourable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toward computers</a:t>
            </a:r>
            <a:r>
              <a:rPr lang="en-GB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23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00324"/>
              </p:ext>
            </p:extLst>
          </p:nvPr>
        </p:nvGraphicFramePr>
        <p:xfrm>
          <a:off x="1259632" y="1916832"/>
          <a:ext cx="7272809" cy="2524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792088"/>
                <a:gridCol w="864096"/>
                <a:gridCol w="288032"/>
                <a:gridCol w="722479"/>
                <a:gridCol w="1022323"/>
                <a:gridCol w="1022323"/>
                <a:gridCol w="833276"/>
              </a:tblGrid>
              <a:tr h="648072">
                <a:tc gridSpan="8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Descriptive Data and Results of Paired-Samples t-Test for Instructors' ICT proficiency level by Participation in Workshop (n=19) 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76064">
                <a:tc row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Workshop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Workshop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587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Score of table 1 in UICT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2.85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0.51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3.39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0.40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3.76***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1.19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6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1043608" y="1340768"/>
            <a:ext cx="7704856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>
                <a:solidFill>
                  <a:srgbClr val="C00000"/>
                </a:solidFill>
              </a:rPr>
              <a:t>Three</a:t>
            </a:r>
            <a:r>
              <a:rPr lang="en-US" sz="2800" dirty="0"/>
              <a:t> major </a:t>
            </a:r>
            <a:r>
              <a:rPr lang="en-US" sz="2800" dirty="0">
                <a:solidFill>
                  <a:srgbClr val="C00000"/>
                </a:solidFill>
              </a:rPr>
              <a:t>intervention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components</a:t>
            </a:r>
            <a:r>
              <a:rPr lang="en-US" sz="2800" dirty="0" smtClean="0"/>
              <a:t> were </a:t>
            </a:r>
            <a:r>
              <a:rPr lang="en-US" sz="2800" dirty="0"/>
              <a:t>responsible for the significant </a:t>
            </a:r>
            <a:r>
              <a:rPr lang="en-GB" sz="2800" dirty="0"/>
              <a:t>improvement in the instructors' ICT </a:t>
            </a:r>
            <a:r>
              <a:rPr lang="en-GB" sz="2800" dirty="0" smtClean="0"/>
              <a:t>proficiency: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C00000"/>
                </a:solidFill>
              </a:rPr>
              <a:t>ICT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center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support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00000"/>
                </a:solidFill>
              </a:rPr>
              <a:t>participation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workshop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C00000"/>
                </a:solidFill>
              </a:rPr>
              <a:t>availability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of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assistants</a:t>
            </a:r>
            <a:r>
              <a:rPr lang="en-US" sz="2800" dirty="0"/>
              <a:t>, </a:t>
            </a:r>
            <a:endParaRPr lang="en-GB" sz="2800" dirty="0" smtClean="0"/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 smtClean="0"/>
              <a:t>The </a:t>
            </a:r>
            <a:r>
              <a:rPr lang="en-GB" sz="2800" dirty="0">
                <a:solidFill>
                  <a:srgbClr val="C00000"/>
                </a:solidFill>
              </a:rPr>
              <a:t>assistants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accompanied</a:t>
            </a:r>
            <a:r>
              <a:rPr lang="en-GB" sz="2800" dirty="0"/>
              <a:t> the instructors in the workshops and had regular weekly meetings with them to </a:t>
            </a:r>
            <a:r>
              <a:rPr lang="en-GB" sz="2800" dirty="0">
                <a:solidFill>
                  <a:srgbClr val="C00000"/>
                </a:solidFill>
              </a:rPr>
              <a:t>direct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them</a:t>
            </a:r>
            <a:r>
              <a:rPr lang="en-GB" sz="2800" dirty="0"/>
              <a:t> in using technology in preparing their lessons.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78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1043608" y="1340768"/>
            <a:ext cx="7704856" cy="2304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 smtClean="0"/>
              <a:t>This </a:t>
            </a:r>
            <a:r>
              <a:rPr lang="en-GB" sz="2800" dirty="0"/>
              <a:t>made the instructors </a:t>
            </a:r>
            <a:r>
              <a:rPr lang="en-GB" sz="2800" dirty="0">
                <a:solidFill>
                  <a:srgbClr val="C00000"/>
                </a:solidFill>
              </a:rPr>
              <a:t>feel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confident</a:t>
            </a:r>
            <a:r>
              <a:rPr lang="en-GB" sz="2800" dirty="0"/>
              <a:t> to construct ICT based teaching and learning materials, which </a:t>
            </a:r>
            <a:r>
              <a:rPr lang="en-GB" sz="2800" dirty="0">
                <a:solidFill>
                  <a:srgbClr val="C00000"/>
                </a:solidFill>
              </a:rPr>
              <a:t>improved</a:t>
            </a:r>
            <a:r>
              <a:rPr lang="en-GB" sz="2800" dirty="0"/>
              <a:t> significantly their ICT </a:t>
            </a:r>
            <a:r>
              <a:rPr lang="en-GB" sz="2800" dirty="0">
                <a:solidFill>
                  <a:srgbClr val="C00000"/>
                </a:solidFill>
              </a:rPr>
              <a:t>proficiency</a:t>
            </a:r>
            <a:r>
              <a:rPr lang="en-GB" sz="2800" dirty="0"/>
              <a:t>. </a:t>
            </a:r>
            <a:r>
              <a:rPr lang="en-GB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0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06422"/>
              </p:ext>
            </p:extLst>
          </p:nvPr>
        </p:nvGraphicFramePr>
        <p:xfrm>
          <a:off x="1254417" y="1556792"/>
          <a:ext cx="7061999" cy="4474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0786"/>
                <a:gridCol w="804981"/>
                <a:gridCol w="804981"/>
                <a:gridCol w="311075"/>
                <a:gridCol w="804981"/>
                <a:gridCol w="1200107"/>
                <a:gridCol w="1200107"/>
                <a:gridCol w="804981"/>
              </a:tblGrid>
              <a:tr h="648066">
                <a:tc gridSpan="8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Descriptive Data and Results of Paired-Samples t-Test for Instructors' TPACK  Level by Participation in Workshop (n=17) 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9547">
                <a:tc row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Workshop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Workshop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he-IL"/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095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TPACK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3.88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4.21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0.28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65430" algn="l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3.82**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0.90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TK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3.52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0.70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3.79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65430" algn="l"/>
                          <a:tab pos="43878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1.73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5275" algn="l"/>
                          <a:tab pos="438785" algn="ctr"/>
                          <a:tab pos="46101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4.46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0.44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65430" algn="l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2.34*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5275" algn="l"/>
                          <a:tab pos="438785" algn="ctr"/>
                          <a:tab pos="46101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PCK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4.39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0.56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4.63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0.56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65430" algn="l"/>
                          <a:tab pos="438785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1.48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5275" algn="l"/>
                          <a:tab pos="438785" algn="ctr"/>
                          <a:tab pos="46101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0.42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TCK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3.82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0.82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4.16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65430" algn="l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1.87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5275" algn="l"/>
                          <a:tab pos="438785" algn="ctr"/>
                          <a:tab pos="46101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TPK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3.94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0.51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4.37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0.50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65430" algn="l"/>
                          <a:tab pos="438785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3.05**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5275" algn="l"/>
                          <a:tab pos="438785" algn="ctr"/>
                          <a:tab pos="461010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0.85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TPCK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3.91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44500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4.39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34975" algn="ctr"/>
                        </a:tabLst>
                      </a:pPr>
                      <a:r>
                        <a:rPr kumimoji="0"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0.54</a:t>
                      </a:r>
                      <a:endParaRPr kumimoji="0"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65430" algn="l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3.85**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5275" algn="l"/>
                          <a:tab pos="438785" algn="ctr"/>
                          <a:tab pos="461010" algn="ctr"/>
                        </a:tabLst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0.81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1043608" y="1340768"/>
            <a:ext cx="7704856" cy="2520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/>
              <a:t>The significant improvement </a:t>
            </a:r>
            <a:r>
              <a:rPr lang="en-GB" sz="2800" dirty="0" smtClean="0"/>
              <a:t>in the TPACK indicates that the </a:t>
            </a:r>
            <a:r>
              <a:rPr lang="en-GB" sz="2800" dirty="0">
                <a:solidFill>
                  <a:srgbClr val="C00000"/>
                </a:solidFill>
              </a:rPr>
              <a:t>intervention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was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successful</a:t>
            </a:r>
            <a:r>
              <a:rPr lang="en-GB" sz="2800" dirty="0"/>
              <a:t> in making the participating instructors improve their use of ICT in teaching their pre-service teachers who are the future teachers</a:t>
            </a:r>
            <a:r>
              <a:rPr lang="en-GB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68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1043608" y="1340768"/>
            <a:ext cx="7704856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 smtClean="0"/>
              <a:t>The </a:t>
            </a:r>
            <a:r>
              <a:rPr lang="en-GB" sz="2800" dirty="0"/>
              <a:t>significant improvement in PK, TPK and TPCK </a:t>
            </a:r>
            <a:r>
              <a:rPr lang="en-GB" sz="2800" dirty="0" smtClean="0"/>
              <a:t>could </a:t>
            </a:r>
            <a:r>
              <a:rPr lang="en-GB" sz="2800" dirty="0"/>
              <a:t>have happened </a:t>
            </a:r>
            <a:r>
              <a:rPr lang="en-GB" sz="2800" dirty="0" smtClean="0"/>
              <a:t>because, </a:t>
            </a:r>
            <a:r>
              <a:rPr lang="en-GB" sz="2800" dirty="0"/>
              <a:t>in the workshops, the instructors were </a:t>
            </a:r>
            <a:r>
              <a:rPr lang="en-GB" sz="2800" dirty="0">
                <a:solidFill>
                  <a:srgbClr val="C00000"/>
                </a:solidFill>
              </a:rPr>
              <a:t>not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only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exposed</a:t>
            </a:r>
            <a:r>
              <a:rPr lang="en-GB" sz="2800" dirty="0"/>
              <a:t> to ways of enriching existing pedagogies with exciting multimedia and required to implement them in their disciplines, </a:t>
            </a:r>
            <a:r>
              <a:rPr lang="en-GB" sz="2800" dirty="0">
                <a:solidFill>
                  <a:srgbClr val="C00000"/>
                </a:solidFill>
              </a:rPr>
              <a:t>but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were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also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introduced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new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pedagogies</a:t>
            </a:r>
            <a:r>
              <a:rPr lang="en-GB" sz="2800" dirty="0"/>
              <a:t> that evolved recently in the era of modern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25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3" name="מלבן 2"/>
          <p:cNvSpPr/>
          <p:nvPr/>
        </p:nvSpPr>
        <p:spPr>
          <a:xfrm>
            <a:off x="1043608" y="1340768"/>
            <a:ext cx="7704856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GB" sz="2800" dirty="0">
                <a:solidFill>
                  <a:srgbClr val="C00000"/>
                </a:solidFill>
              </a:rPr>
              <a:t>Ranking</a:t>
            </a:r>
            <a:r>
              <a:rPr lang="en-GB" sz="2800" dirty="0"/>
              <a:t> of the </a:t>
            </a:r>
            <a:r>
              <a:rPr lang="en-GB" sz="2800" dirty="0">
                <a:solidFill>
                  <a:srgbClr val="C00000"/>
                </a:solidFill>
              </a:rPr>
              <a:t>college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intervention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components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 smtClean="0"/>
              <a:t>Instructors who </a:t>
            </a:r>
            <a:r>
              <a:rPr lang="en-GB" sz="2800" dirty="0">
                <a:solidFill>
                  <a:srgbClr val="C00000"/>
                </a:solidFill>
              </a:rPr>
              <a:t>indicated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positive</a:t>
            </a:r>
            <a:r>
              <a:rPr lang="en-GB" sz="2800" dirty="0"/>
              <a:t> </a:t>
            </a:r>
            <a:r>
              <a:rPr lang="en-GB" sz="2800" dirty="0" smtClean="0"/>
              <a:t>change, </a:t>
            </a:r>
            <a:r>
              <a:rPr lang="en-GB" sz="2800" dirty="0"/>
              <a:t>were asked to </a:t>
            </a:r>
            <a:r>
              <a:rPr lang="en-GB" sz="2800" dirty="0">
                <a:solidFill>
                  <a:srgbClr val="C00000"/>
                </a:solidFill>
              </a:rPr>
              <a:t>rank</a:t>
            </a:r>
            <a:r>
              <a:rPr lang="en-GB" sz="2800" dirty="0"/>
              <a:t> the components of the college intervention, as affecting factors of the change, </a:t>
            </a:r>
            <a:r>
              <a:rPr lang="en-GB" sz="2800" dirty="0">
                <a:solidFill>
                  <a:srgbClr val="C00000"/>
                </a:solidFill>
              </a:rPr>
              <a:t>from the most effective factor to the least effective one</a:t>
            </a:r>
            <a:r>
              <a:rPr lang="en-GB" sz="2800" dirty="0"/>
              <a:t>.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5108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3" name="מלבן 2"/>
          <p:cNvSpPr/>
          <p:nvPr/>
        </p:nvSpPr>
        <p:spPr>
          <a:xfrm>
            <a:off x="1043608" y="1340768"/>
            <a:ext cx="8100392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GB" sz="2800" dirty="0"/>
              <a:t>The results concluded the following ranking of the factors, where the </a:t>
            </a:r>
            <a:r>
              <a:rPr lang="en-GB" sz="2800" dirty="0">
                <a:solidFill>
                  <a:srgbClr val="C00000"/>
                </a:solidFill>
              </a:rPr>
              <a:t>first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one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most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effective</a:t>
            </a:r>
            <a:r>
              <a:rPr lang="en-GB" sz="2800" dirty="0" smtClean="0"/>
              <a:t>:</a:t>
            </a:r>
          </a:p>
          <a:p>
            <a:pPr marL="596646" indent="-514350" algn="l" rtl="0">
              <a:spcBef>
                <a:spcPts val="600"/>
              </a:spcBef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GB" sz="2800" dirty="0" smtClean="0"/>
              <a:t>Participating in the workshop</a:t>
            </a:r>
          </a:p>
          <a:p>
            <a:pPr marL="596646" indent="-514350" algn="l" rtl="0">
              <a:spcBef>
                <a:spcPts val="600"/>
              </a:spcBef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GB" sz="2800" dirty="0" smtClean="0"/>
              <a:t>The </a:t>
            </a:r>
            <a:r>
              <a:rPr lang="en-GB" sz="2800" dirty="0"/>
              <a:t>ICT </a:t>
            </a:r>
            <a:r>
              <a:rPr lang="en-GB" sz="2800" dirty="0" err="1" smtClean="0"/>
              <a:t>center</a:t>
            </a:r>
            <a:r>
              <a:rPr lang="en-GB" sz="2800" dirty="0" smtClean="0"/>
              <a:t> support</a:t>
            </a:r>
          </a:p>
          <a:p>
            <a:pPr marL="596646" indent="-514350" algn="l" rtl="0">
              <a:spcBef>
                <a:spcPts val="600"/>
              </a:spcBef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GB" sz="2800" dirty="0" smtClean="0"/>
              <a:t>College policy</a:t>
            </a:r>
          </a:p>
          <a:p>
            <a:pPr marL="596646" indent="-514350" algn="l" rtl="0">
              <a:spcBef>
                <a:spcPts val="600"/>
              </a:spcBef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GB" sz="2800" dirty="0" smtClean="0"/>
              <a:t>Advancement </a:t>
            </a:r>
            <a:r>
              <a:rPr lang="en-GB" sz="2800" dirty="0"/>
              <a:t>in college technological </a:t>
            </a:r>
            <a:r>
              <a:rPr lang="en-GB" sz="2800" dirty="0" smtClean="0"/>
              <a:t>infrastructure</a:t>
            </a:r>
          </a:p>
          <a:p>
            <a:pPr marL="596646" indent="-514350" algn="l" rtl="0">
              <a:spcBef>
                <a:spcPts val="600"/>
              </a:spcBef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GB" sz="2800" dirty="0" smtClean="0"/>
              <a:t>The </a:t>
            </a:r>
            <a:r>
              <a:rPr lang="en-GB" sz="2800" dirty="0"/>
              <a:t>availability of assistants.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97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he-IL" sz="36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31640" y="1412776"/>
            <a:ext cx="7920668" cy="4895947"/>
            <a:chOff x="5610" y="3783"/>
            <a:chExt cx="6986" cy="4472"/>
          </a:xfrm>
        </p:grpSpPr>
        <p:pic>
          <p:nvPicPr>
            <p:cNvPr id="1027" name="صورة 1" descr="Fig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0" y="3783"/>
              <a:ext cx="4288" cy="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9166" y="7466"/>
              <a:ext cx="3430" cy="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algn="l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en-US" altLang="he-IL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Arial" pitchFamily="34" charset="0"/>
                </a:rPr>
                <a:t>The TPACK model as in Koehler and Mishra (2009)</a:t>
              </a:r>
              <a:endParaRPr kumimoji="0" lang="he-IL" altLang="he-I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4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3" name="מלבן 2"/>
          <p:cNvSpPr/>
          <p:nvPr/>
        </p:nvSpPr>
        <p:spPr>
          <a:xfrm>
            <a:off x="1043608" y="1340768"/>
            <a:ext cx="7920880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GB" sz="2800" dirty="0">
                <a:solidFill>
                  <a:srgbClr val="C00000"/>
                </a:solidFill>
              </a:rPr>
              <a:t>Outcomes</a:t>
            </a:r>
            <a:r>
              <a:rPr lang="en-GB" sz="2800" dirty="0"/>
              <a:t> of the college </a:t>
            </a:r>
            <a:r>
              <a:rPr lang="en-GB" sz="2800" dirty="0" smtClean="0"/>
              <a:t>intervention: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/>
              <a:t>Only </a:t>
            </a:r>
            <a:r>
              <a:rPr lang="en-GB" sz="2800" dirty="0">
                <a:solidFill>
                  <a:srgbClr val="C00000"/>
                </a:solidFill>
              </a:rPr>
              <a:t>two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WBLE</a:t>
            </a:r>
            <a:r>
              <a:rPr lang="en-GB" sz="2800" dirty="0"/>
              <a:t> (using Google sites platform) were constructed </a:t>
            </a:r>
            <a:r>
              <a:rPr lang="en-GB" sz="2800" dirty="0">
                <a:solidFill>
                  <a:srgbClr val="C00000"/>
                </a:solidFill>
              </a:rPr>
              <a:t>before</a:t>
            </a:r>
            <a:r>
              <a:rPr lang="en-GB" sz="2800" dirty="0"/>
              <a:t> the college </a:t>
            </a:r>
            <a:r>
              <a:rPr lang="en-GB" sz="2800" dirty="0">
                <a:solidFill>
                  <a:srgbClr val="C00000"/>
                </a:solidFill>
              </a:rPr>
              <a:t>intervention</a:t>
            </a:r>
            <a:r>
              <a:rPr lang="en-GB" sz="2800" dirty="0"/>
              <a:t>, while </a:t>
            </a:r>
            <a:r>
              <a:rPr lang="en-GB" sz="2800" dirty="0">
                <a:solidFill>
                  <a:srgbClr val="C00000"/>
                </a:solidFill>
              </a:rPr>
              <a:t>at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end</a:t>
            </a:r>
            <a:r>
              <a:rPr lang="en-GB" sz="2800" dirty="0"/>
              <a:t> of the second year of the college plan </a:t>
            </a:r>
            <a:r>
              <a:rPr lang="en-GB" sz="2800" dirty="0">
                <a:solidFill>
                  <a:srgbClr val="C00000"/>
                </a:solidFill>
              </a:rPr>
              <a:t>implementation</a:t>
            </a:r>
            <a:r>
              <a:rPr lang="en-GB" sz="2800" dirty="0"/>
              <a:t>, over </a:t>
            </a:r>
            <a:r>
              <a:rPr lang="en-GB" sz="2800" dirty="0">
                <a:solidFill>
                  <a:srgbClr val="C00000"/>
                </a:solidFill>
              </a:rPr>
              <a:t>thirty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WBLE</a:t>
            </a:r>
            <a:r>
              <a:rPr lang="en-GB" sz="2800" dirty="0"/>
              <a:t> were constructed </a:t>
            </a:r>
            <a:r>
              <a:rPr lang="en-GB" sz="2800" dirty="0">
                <a:solidFill>
                  <a:srgbClr val="C00000"/>
                </a:solidFill>
              </a:rPr>
              <a:t>including</a:t>
            </a:r>
            <a:r>
              <a:rPr lang="en-GB" sz="2800" dirty="0"/>
              <a:t> ICT based lessons, units and learning materials that were designed and developed </a:t>
            </a:r>
            <a:r>
              <a:rPr lang="en-GB" sz="2800" dirty="0">
                <a:solidFill>
                  <a:srgbClr val="C00000"/>
                </a:solidFill>
              </a:rPr>
              <a:t>collaboratively</a:t>
            </a:r>
            <a:r>
              <a:rPr lang="en-GB" sz="2800" dirty="0"/>
              <a:t> by </a:t>
            </a:r>
            <a:r>
              <a:rPr lang="en-GB" sz="2800" dirty="0">
                <a:solidFill>
                  <a:srgbClr val="C00000"/>
                </a:solidFill>
              </a:rPr>
              <a:t>pedagogical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supervisors</a:t>
            </a:r>
            <a:r>
              <a:rPr lang="en-GB" sz="2800" dirty="0"/>
              <a:t> and their </a:t>
            </a:r>
            <a:r>
              <a:rPr lang="en-GB" sz="2800" dirty="0">
                <a:solidFill>
                  <a:srgbClr val="C00000"/>
                </a:solidFill>
              </a:rPr>
              <a:t>students</a:t>
            </a:r>
            <a:r>
              <a:rPr lang="en-GB" sz="2800" dirty="0"/>
              <a:t> in the frame of the </a:t>
            </a:r>
            <a:r>
              <a:rPr lang="en-GB" sz="2800" dirty="0">
                <a:solidFill>
                  <a:srgbClr val="C00000"/>
                </a:solidFill>
              </a:rPr>
              <a:t>practical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35162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3" name="מלבן 2"/>
          <p:cNvSpPr/>
          <p:nvPr/>
        </p:nvSpPr>
        <p:spPr>
          <a:xfrm>
            <a:off x="1043608" y="1340768"/>
            <a:ext cx="7920880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GB" sz="2800" dirty="0">
                <a:solidFill>
                  <a:srgbClr val="C00000"/>
                </a:solidFill>
              </a:rPr>
              <a:t>Outcomes</a:t>
            </a:r>
            <a:r>
              <a:rPr lang="en-GB" sz="2800" dirty="0"/>
              <a:t> of the college </a:t>
            </a:r>
            <a:r>
              <a:rPr lang="en-GB" sz="2800" dirty="0" smtClean="0"/>
              <a:t>intervention: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/>
              <a:t>In addition a </a:t>
            </a:r>
            <a:r>
              <a:rPr lang="en-US" sz="2800" dirty="0">
                <a:solidFill>
                  <a:srgbClr val="C00000"/>
                </a:solidFill>
              </a:rPr>
              <a:t>noticeable increase</a:t>
            </a:r>
            <a:r>
              <a:rPr lang="en-US" sz="2800" dirty="0" smtClean="0"/>
              <a:t> </a:t>
            </a:r>
            <a:r>
              <a:rPr lang="en-US" sz="2800" dirty="0"/>
              <a:t>was apparent in the number of </a:t>
            </a:r>
            <a:r>
              <a:rPr lang="en-US" sz="2800" dirty="0">
                <a:solidFill>
                  <a:srgbClr val="C00000"/>
                </a:solidFill>
              </a:rPr>
              <a:t>courses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sites</a:t>
            </a:r>
            <a:r>
              <a:rPr lang="en-US" sz="2800" dirty="0"/>
              <a:t> based on the </a:t>
            </a:r>
            <a:r>
              <a:rPr lang="en-US" sz="2800" dirty="0">
                <a:solidFill>
                  <a:srgbClr val="C00000"/>
                </a:solidFill>
              </a:rPr>
              <a:t>Moodle</a:t>
            </a:r>
            <a:r>
              <a:rPr lang="en-US" sz="2800" dirty="0"/>
              <a:t> platform that were developed and used by most of the instructors and pedagogical supervisors. </a:t>
            </a:r>
            <a:endParaRPr lang="en-US" sz="2800" dirty="0" smtClean="0"/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 smtClean="0"/>
              <a:t>These </a:t>
            </a:r>
            <a:r>
              <a:rPr lang="en-US" sz="2800" dirty="0"/>
              <a:t>sites were used by the instructors to </a:t>
            </a:r>
            <a:r>
              <a:rPr lang="en-US" sz="2800" dirty="0">
                <a:solidFill>
                  <a:srgbClr val="C00000"/>
                </a:solidFill>
              </a:rPr>
              <a:t>manage</a:t>
            </a:r>
            <a:r>
              <a:rPr lang="en-US" sz="2800" dirty="0"/>
              <a:t> their </a:t>
            </a:r>
            <a:r>
              <a:rPr lang="en-US" sz="2800" dirty="0">
                <a:solidFill>
                  <a:srgbClr val="C00000"/>
                </a:solidFill>
              </a:rPr>
              <a:t>courses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including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the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use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of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ICT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based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teaching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materials</a:t>
            </a:r>
            <a:r>
              <a:rPr lang="en-US" sz="2800" dirty="0"/>
              <a:t> that would improve their teaching in the courses.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40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Results and Discussion</a:t>
            </a:r>
            <a:endParaRPr lang="he-IL" sz="3600" dirty="0"/>
          </a:p>
        </p:txBody>
      </p:sp>
      <p:sp>
        <p:nvSpPr>
          <p:cNvPr id="3" name="מלבן 2"/>
          <p:cNvSpPr/>
          <p:nvPr/>
        </p:nvSpPr>
        <p:spPr>
          <a:xfrm>
            <a:off x="1043608" y="1340768"/>
            <a:ext cx="7920880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algn="l" rtl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GB" sz="2800" dirty="0">
                <a:solidFill>
                  <a:srgbClr val="C00000"/>
                </a:solidFill>
              </a:rPr>
              <a:t>Outcomes</a:t>
            </a:r>
            <a:r>
              <a:rPr lang="en-GB" sz="2800" dirty="0"/>
              <a:t> of the college </a:t>
            </a:r>
            <a:r>
              <a:rPr lang="en-GB" sz="2800" dirty="0" smtClean="0"/>
              <a:t>intervention:</a:t>
            </a:r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>
                <a:solidFill>
                  <a:srgbClr val="C00000"/>
                </a:solidFill>
              </a:rPr>
              <a:t>Another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noticeable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outcome</a:t>
            </a:r>
            <a:r>
              <a:rPr lang="en-GB" sz="2800" dirty="0"/>
              <a:t> of the college intervention was the </a:t>
            </a:r>
            <a:r>
              <a:rPr lang="en-GB" sz="2800" dirty="0">
                <a:solidFill>
                  <a:srgbClr val="C00000"/>
                </a:solidFill>
              </a:rPr>
              <a:t>number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of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pedagogical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initiatives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that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involve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special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use of ICT in teaching</a:t>
            </a:r>
            <a:r>
              <a:rPr lang="en-GB" sz="2800" dirty="0"/>
              <a:t> in the </a:t>
            </a:r>
            <a:r>
              <a:rPr lang="en-GB" sz="2800" dirty="0" smtClean="0"/>
              <a:t>college, </a:t>
            </a:r>
            <a:r>
              <a:rPr lang="en-GB" sz="2800" dirty="0">
                <a:solidFill>
                  <a:srgbClr val="C00000"/>
                </a:solidFill>
              </a:rPr>
              <a:t>proposed</a:t>
            </a:r>
            <a:r>
              <a:rPr lang="en-GB" sz="2800" dirty="0"/>
              <a:t> by the </a:t>
            </a:r>
            <a:r>
              <a:rPr lang="en-GB" sz="2800" dirty="0">
                <a:solidFill>
                  <a:srgbClr val="C00000"/>
                </a:solidFill>
              </a:rPr>
              <a:t>pedagogical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supervisors</a:t>
            </a:r>
            <a:r>
              <a:rPr lang="en-GB" sz="2800" dirty="0"/>
              <a:t> to the </a:t>
            </a:r>
            <a:r>
              <a:rPr lang="en-GB" sz="2800" dirty="0">
                <a:solidFill>
                  <a:srgbClr val="C00000"/>
                </a:solidFill>
              </a:rPr>
              <a:t>educational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research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C00000"/>
                </a:solidFill>
              </a:rPr>
              <a:t>center</a:t>
            </a:r>
            <a:r>
              <a:rPr lang="en-GB" sz="2800" dirty="0"/>
              <a:t> in the college. </a:t>
            </a:r>
            <a:endParaRPr lang="en-GB" sz="2800" dirty="0" smtClean="0"/>
          </a:p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GB" sz="2800" dirty="0" smtClean="0"/>
              <a:t>At </a:t>
            </a:r>
            <a:r>
              <a:rPr lang="en-GB" sz="2800" dirty="0"/>
              <a:t>least </a:t>
            </a:r>
            <a:r>
              <a:rPr lang="en-GB" sz="2800" dirty="0">
                <a:solidFill>
                  <a:srgbClr val="C00000"/>
                </a:solidFill>
              </a:rPr>
              <a:t>six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initiatives</a:t>
            </a:r>
            <a:r>
              <a:rPr lang="en-GB" sz="2800" dirty="0"/>
              <a:t> were proposed </a:t>
            </a:r>
            <a:r>
              <a:rPr lang="en-GB" sz="2800" dirty="0">
                <a:solidFill>
                  <a:srgbClr val="C00000"/>
                </a:solidFill>
              </a:rPr>
              <a:t>this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year</a:t>
            </a:r>
            <a:r>
              <a:rPr lang="en-GB" sz="2800" dirty="0"/>
              <a:t> as opposite to </a:t>
            </a:r>
            <a:r>
              <a:rPr lang="en-GB" sz="2800" dirty="0">
                <a:solidFill>
                  <a:srgbClr val="C00000"/>
                </a:solidFill>
              </a:rPr>
              <a:t>only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one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last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year</a:t>
            </a:r>
            <a:r>
              <a:rPr lang="en-GB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50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3763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858120" cy="4800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TPACK </a:t>
            </a:r>
            <a:r>
              <a:rPr lang="en-GB" sz="2800" dirty="0">
                <a:solidFill>
                  <a:srgbClr val="C00000"/>
                </a:solidFill>
              </a:rPr>
              <a:t>improvement</a:t>
            </a:r>
            <a:r>
              <a:rPr lang="en-GB" sz="2800" dirty="0"/>
              <a:t> and </a:t>
            </a:r>
            <a:r>
              <a:rPr lang="en-GB" sz="2800" dirty="0" smtClean="0"/>
              <a:t>the other improvements previously mentioned, would </a:t>
            </a:r>
            <a:r>
              <a:rPr lang="en-GB" sz="2800" dirty="0"/>
              <a:t>get the college instructors ready to apply 21st century skills into their teaching processes, and consequently </a:t>
            </a:r>
            <a:r>
              <a:rPr lang="en-GB" sz="2800" dirty="0">
                <a:solidFill>
                  <a:srgbClr val="C00000"/>
                </a:solidFill>
              </a:rPr>
              <a:t>would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move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college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further toward the 21st century education.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3763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RECOMMENDATIONS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85812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GB" sz="2800" dirty="0"/>
              <a:t>Our experience of this </a:t>
            </a:r>
            <a:r>
              <a:rPr lang="en-GB" sz="2800" dirty="0" smtClean="0"/>
              <a:t>experiment leads </a:t>
            </a:r>
            <a:r>
              <a:rPr lang="en-GB" sz="2800" dirty="0"/>
              <a:t>us to </a:t>
            </a:r>
            <a:r>
              <a:rPr lang="en-GB" sz="2800" dirty="0">
                <a:solidFill>
                  <a:srgbClr val="C00000"/>
                </a:solidFill>
              </a:rPr>
              <a:t>recommend</a:t>
            </a:r>
            <a:r>
              <a:rPr lang="en-GB" sz="2800" dirty="0"/>
              <a:t> the following </a:t>
            </a:r>
            <a:r>
              <a:rPr lang="en-GB" sz="2800" dirty="0">
                <a:solidFill>
                  <a:srgbClr val="C00000"/>
                </a:solidFill>
              </a:rPr>
              <a:t>intervention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components</a:t>
            </a:r>
            <a:r>
              <a:rPr lang="en-GB" sz="2800" dirty="0"/>
              <a:t> for colleges desiring to improve the ICT use in teaching among their instructors: </a:t>
            </a:r>
            <a:endParaRPr lang="en-GB" sz="2800" dirty="0" smtClean="0"/>
          </a:p>
          <a:p>
            <a:r>
              <a:rPr lang="en-GB" sz="2800" dirty="0">
                <a:solidFill>
                  <a:srgbClr val="C00000"/>
                </a:solidFill>
              </a:rPr>
              <a:t>Providing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C00000"/>
                </a:solidFill>
              </a:rPr>
              <a:t>appropriate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workshops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for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their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instructors</a:t>
            </a:r>
            <a:r>
              <a:rPr lang="en-GB" sz="2800" dirty="0"/>
              <a:t>: introductory and advanced ones, which </a:t>
            </a:r>
            <a:r>
              <a:rPr lang="en-GB" sz="2800" dirty="0">
                <a:solidFill>
                  <a:srgbClr val="C00000"/>
                </a:solidFill>
              </a:rPr>
              <a:t>expose</a:t>
            </a:r>
            <a:r>
              <a:rPr lang="en-GB" sz="2800" dirty="0"/>
              <a:t> them to </a:t>
            </a:r>
            <a:r>
              <a:rPr lang="en-GB" sz="2800" dirty="0">
                <a:solidFill>
                  <a:srgbClr val="C00000"/>
                </a:solidFill>
              </a:rPr>
              <a:t>modern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pedagogies</a:t>
            </a:r>
            <a:r>
              <a:rPr lang="en-GB" sz="2800" dirty="0"/>
              <a:t> based on modern technologies. In addition, giving the instructors the chance to </a:t>
            </a:r>
            <a:r>
              <a:rPr lang="en-GB" sz="2800" dirty="0">
                <a:solidFill>
                  <a:srgbClr val="C00000"/>
                </a:solidFill>
              </a:rPr>
              <a:t>develop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by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themselves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teaching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materials</a:t>
            </a:r>
            <a:r>
              <a:rPr lang="en-GB" sz="2800" dirty="0"/>
              <a:t> for their disciplines using these pedagogies and technologies;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28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3763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RECOMMENDATIONS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858120" cy="4800600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Enhancing the activity of the ICT </a:t>
            </a:r>
            <a:r>
              <a:rPr lang="en-GB" sz="2800" dirty="0" err="1">
                <a:solidFill>
                  <a:srgbClr val="C00000"/>
                </a:solidFill>
              </a:rPr>
              <a:t>center</a:t>
            </a:r>
            <a:r>
              <a:rPr lang="en-GB" sz="2800" dirty="0">
                <a:solidFill>
                  <a:srgbClr val="C00000"/>
                </a:solidFill>
              </a:rPr>
              <a:t> in the college</a:t>
            </a:r>
            <a:r>
              <a:rPr lang="en-GB" sz="2800" dirty="0"/>
              <a:t>, especially providing </a:t>
            </a:r>
            <a:r>
              <a:rPr lang="en-GB" sz="2800" dirty="0">
                <a:solidFill>
                  <a:srgbClr val="C00000"/>
                </a:solidFill>
              </a:rPr>
              <a:t>expert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support</a:t>
            </a:r>
            <a:r>
              <a:rPr lang="en-GB" sz="2800" dirty="0"/>
              <a:t> for the instructors in the field of ICT tools and their use in teaching; </a:t>
            </a:r>
            <a:endParaRPr lang="en-GB" sz="2800" dirty="0" smtClean="0"/>
          </a:p>
          <a:p>
            <a:r>
              <a:rPr lang="en-GB" sz="2800" dirty="0">
                <a:solidFill>
                  <a:srgbClr val="C00000"/>
                </a:solidFill>
              </a:rPr>
              <a:t>Establishing a clear support policy for ICT integration in teaching,</a:t>
            </a:r>
            <a:r>
              <a:rPr lang="en-GB" sz="2800" dirty="0"/>
              <a:t> where this policy includes involving the </a:t>
            </a:r>
            <a:r>
              <a:rPr lang="en-GB" sz="2800" dirty="0">
                <a:solidFill>
                  <a:srgbClr val="C00000"/>
                </a:solidFill>
              </a:rPr>
              <a:t>administrators</a:t>
            </a:r>
            <a:r>
              <a:rPr lang="en-GB" sz="2800" dirty="0"/>
              <a:t>, especially the </a:t>
            </a:r>
            <a:r>
              <a:rPr lang="en-GB" sz="2800" dirty="0">
                <a:solidFill>
                  <a:srgbClr val="C00000"/>
                </a:solidFill>
              </a:rPr>
              <a:t>department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chairs</a:t>
            </a:r>
            <a:r>
              <a:rPr lang="en-GB" sz="2800" dirty="0"/>
              <a:t>, in this process;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0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3763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RECOMMENDATIONS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858120" cy="4800600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Upgrading the college technological infrastructure </a:t>
            </a:r>
            <a:r>
              <a:rPr lang="en-GB" sz="2800" dirty="0"/>
              <a:t>and keeping it up-to-date</a:t>
            </a:r>
            <a:r>
              <a:rPr lang="en-GB" sz="2800" dirty="0" smtClean="0"/>
              <a:t>;</a:t>
            </a:r>
          </a:p>
          <a:p>
            <a:r>
              <a:rPr lang="en-GB" sz="2800" dirty="0">
                <a:solidFill>
                  <a:srgbClr val="C00000"/>
                </a:solidFill>
              </a:rPr>
              <a:t>Providing escort of professional assistant in the field of web-based learning environments for each pedagogical supervisor</a:t>
            </a:r>
            <a:r>
              <a:rPr lang="en-GB" sz="2800" dirty="0"/>
              <a:t>. Of course it would be better if this assistant comes from the </a:t>
            </a:r>
            <a:r>
              <a:rPr lang="en-GB" sz="2800" dirty="0">
                <a:solidFill>
                  <a:srgbClr val="C00000"/>
                </a:solidFill>
              </a:rPr>
              <a:t>same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discipline</a:t>
            </a:r>
            <a:r>
              <a:rPr lang="en-GB" sz="2800" dirty="0"/>
              <a:t> as the </a:t>
            </a:r>
            <a:r>
              <a:rPr lang="en-GB" sz="2800" dirty="0">
                <a:solidFill>
                  <a:srgbClr val="C00000"/>
                </a:solidFill>
              </a:rPr>
              <a:t>pedagogical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C00000"/>
                </a:solidFill>
              </a:rPr>
              <a:t>supervisor</a:t>
            </a:r>
            <a:r>
              <a:rPr lang="en-GB" sz="2800" dirty="0"/>
              <a:t>. </a:t>
            </a:r>
            <a:r>
              <a:rPr lang="en-US" sz="2800" dirty="0"/>
              <a:t>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612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635896" y="5651500"/>
            <a:ext cx="1944687" cy="792163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kumimoji="1" lang="he-IL" sz="2400"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52228" name="Text Box 5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3851275" y="5799138"/>
            <a:ext cx="1439863" cy="519112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kumimoji="1" lang="en-US" sz="2800" b="1">
                <a:solidFill>
                  <a:srgbClr val="FEA0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avid" pitchFamily="2" charset="-79"/>
              </a:rPr>
              <a:t>End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28043" y="2214563"/>
            <a:ext cx="6156325" cy="247760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Thank you </a:t>
            </a: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for your attention</a:t>
            </a:r>
          </a:p>
          <a:p>
            <a:pPr algn="ctr" rtl="0" eaLnBrk="0" hangingPunct="0">
              <a:spcBef>
                <a:spcPct val="50000"/>
              </a:spcBef>
              <a:defRPr/>
            </a:pPr>
            <a:endParaRPr kumimoji="1" lang="en-US" sz="2400" b="1" dirty="0">
              <a:latin typeface="Times New Roman" pitchFamily="18" charset="0"/>
              <a:cs typeface="David" pitchFamily="2" charset="-79"/>
            </a:endParaRPr>
          </a:p>
          <a:p>
            <a:pPr algn="ctr" rtl="0" eaLnBrk="0" hangingPunct="0">
              <a:spcAft>
                <a:spcPts val="180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Dr.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Nimer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Baya'a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&amp; Dr.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Wajeeh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Daher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</a:p>
          <a:p>
            <a:pPr algn="ctr" rtl="0" eaLnBrk="0" hangingPunct="0">
              <a:spcAft>
                <a:spcPts val="1800"/>
              </a:spcAft>
              <a:defRPr/>
            </a:pP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Al-</a:t>
            </a:r>
            <a:r>
              <a:rPr kumimoji="1" lang="en-US" b="1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Qasemi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Academic College of 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Education</a:t>
            </a:r>
          </a:p>
          <a:p>
            <a:pPr algn="ctr" rtl="0" eaLnBrk="0" hangingPunct="0">
              <a:defRPr/>
            </a:pP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An-</a:t>
            </a:r>
            <a:r>
              <a:rPr kumimoji="1" lang="en-US" b="1" dirty="0" err="1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Najah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National University, </a:t>
            </a:r>
            <a:r>
              <a:rPr kumimoji="1" lang="en-US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Palestine</a:t>
            </a:r>
            <a:endParaRPr kumimoji="1" lang="en-US" b="1" dirty="0">
              <a:solidFill>
                <a:schemeClr val="bg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624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Rational and Goals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205320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x-none" sz="2800"/>
              <a:t>The main research goal is to examine the consequences of implementing a </a:t>
            </a:r>
            <a:r>
              <a:rPr lang="x-none" sz="2800">
                <a:solidFill>
                  <a:srgbClr val="C00000"/>
                </a:solidFill>
              </a:rPr>
              <a:t>college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plan</a:t>
            </a:r>
            <a:r>
              <a:rPr lang="x-none" sz="2800"/>
              <a:t> to </a:t>
            </a:r>
            <a:r>
              <a:rPr lang="x-none" sz="2800">
                <a:solidFill>
                  <a:srgbClr val="C00000"/>
                </a:solidFill>
              </a:rPr>
              <a:t>advance</a:t>
            </a:r>
            <a:r>
              <a:rPr lang="x-none" sz="2800"/>
              <a:t> the </a:t>
            </a:r>
            <a:r>
              <a:rPr lang="x-none" sz="2800">
                <a:solidFill>
                  <a:srgbClr val="C00000"/>
                </a:solidFill>
              </a:rPr>
              <a:t>use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of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ICT</a:t>
            </a:r>
            <a:r>
              <a:rPr lang="x-none" sz="2800"/>
              <a:t> in college instructors' teaching.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57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Rational and Goals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786112" cy="262927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 smtClean="0"/>
              <a:t>T</a:t>
            </a:r>
            <a:r>
              <a:rPr lang="x-none" sz="2800" smtClean="0"/>
              <a:t>he </a:t>
            </a:r>
            <a:r>
              <a:rPr lang="x-none" sz="2800"/>
              <a:t>research will concentrate on examining the </a:t>
            </a:r>
            <a:r>
              <a:rPr lang="x-none" sz="2800">
                <a:solidFill>
                  <a:srgbClr val="C00000"/>
                </a:solidFill>
              </a:rPr>
              <a:t>development</a:t>
            </a:r>
            <a:r>
              <a:rPr lang="x-none" sz="2800"/>
              <a:t> of</a:t>
            </a:r>
            <a:r>
              <a:rPr lang="en-US" sz="2800" dirty="0"/>
              <a:t>:</a:t>
            </a:r>
          </a:p>
          <a:p>
            <a:r>
              <a:rPr lang="en-US" sz="2800" dirty="0" smtClean="0"/>
              <a:t>C</a:t>
            </a:r>
            <a:r>
              <a:rPr lang="x-none" sz="2800" smtClean="0"/>
              <a:t>ollege </a:t>
            </a:r>
            <a:r>
              <a:rPr lang="x-none" sz="2800"/>
              <a:t>instructors' </a:t>
            </a:r>
            <a:r>
              <a:rPr lang="x-none" sz="2800">
                <a:solidFill>
                  <a:srgbClr val="C00000"/>
                </a:solidFill>
              </a:rPr>
              <a:t>attitudes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toward</a:t>
            </a:r>
            <a:r>
              <a:rPr lang="x-none" sz="2800"/>
              <a:t> </a:t>
            </a:r>
            <a:r>
              <a:rPr lang="x-none" sz="2800" smtClean="0">
                <a:solidFill>
                  <a:srgbClr val="C00000"/>
                </a:solidFill>
              </a:rPr>
              <a:t>computers</a:t>
            </a:r>
            <a:r>
              <a:rPr lang="x-none" sz="2800" smtClean="0"/>
              <a:t> </a:t>
            </a:r>
            <a:endParaRPr lang="en-US" sz="2800" dirty="0"/>
          </a:p>
          <a:p>
            <a:r>
              <a:rPr lang="en-US" sz="2800" dirty="0" smtClean="0"/>
              <a:t>T</a:t>
            </a:r>
            <a:r>
              <a:rPr lang="x-none" sz="2800" smtClean="0"/>
              <a:t>he </a:t>
            </a:r>
            <a:r>
              <a:rPr lang="x-none" sz="2800"/>
              <a:t>instructors' </a:t>
            </a:r>
            <a:r>
              <a:rPr lang="x-none" sz="2800">
                <a:solidFill>
                  <a:srgbClr val="C00000"/>
                </a:solidFill>
              </a:rPr>
              <a:t>ICT</a:t>
            </a:r>
            <a:r>
              <a:rPr lang="x-none" sz="2800"/>
              <a:t> </a:t>
            </a:r>
            <a:r>
              <a:rPr lang="x-none" sz="2800" smtClean="0">
                <a:solidFill>
                  <a:srgbClr val="C00000"/>
                </a:solidFill>
              </a:rPr>
              <a:t>proficiency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The</a:t>
            </a:r>
            <a:r>
              <a:rPr lang="x-none" sz="2800" smtClean="0"/>
              <a:t> </a:t>
            </a:r>
            <a:r>
              <a:rPr lang="x-none" sz="2800"/>
              <a:t>instructors' </a:t>
            </a:r>
            <a:r>
              <a:rPr lang="x-none" sz="2800">
                <a:solidFill>
                  <a:srgbClr val="C00000"/>
                </a:solidFill>
              </a:rPr>
              <a:t>TPACK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Rational and Goals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37814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x-none" sz="2800"/>
              <a:t>The results of the study are expected to guide college instructors, researchers, college administrators, and professional development consultants regarding</a:t>
            </a:r>
            <a:r>
              <a:rPr lang="en-US" sz="2800" dirty="0"/>
              <a:t>:</a:t>
            </a:r>
          </a:p>
          <a:p>
            <a:r>
              <a:rPr lang="en-US" sz="2800" dirty="0"/>
              <a:t>C</a:t>
            </a:r>
            <a:r>
              <a:rPr lang="x-none" sz="2800"/>
              <a:t>ollege instructors' </a:t>
            </a:r>
            <a:r>
              <a:rPr lang="x-none" sz="2800">
                <a:solidFill>
                  <a:srgbClr val="C00000"/>
                </a:solidFill>
              </a:rPr>
              <a:t>professional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development</a:t>
            </a:r>
            <a:r>
              <a:rPr lang="x-none" sz="2800"/>
              <a:t> in ICT use </a:t>
            </a:r>
            <a:endParaRPr lang="en-US" sz="2800" dirty="0"/>
          </a:p>
          <a:p>
            <a:r>
              <a:rPr lang="en-US" sz="2800" dirty="0"/>
              <a:t>H</a:t>
            </a:r>
            <a:r>
              <a:rPr lang="x-none" sz="2800"/>
              <a:t>ow to motivate college instructors to </a:t>
            </a:r>
            <a:r>
              <a:rPr lang="x-none" sz="2800">
                <a:solidFill>
                  <a:srgbClr val="C00000"/>
                </a:solidFill>
              </a:rPr>
              <a:t>actually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use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ICT</a:t>
            </a:r>
            <a:r>
              <a:rPr lang="x-none" sz="2800"/>
              <a:t> in their teaching.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937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Questions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800600"/>
          </a:xfrm>
        </p:spPr>
        <p:txBody>
          <a:bodyPr>
            <a:normAutofit/>
          </a:bodyPr>
          <a:lstStyle/>
          <a:p>
            <a:r>
              <a:rPr lang="x-none" sz="2800" smtClean="0"/>
              <a:t>Will </a:t>
            </a:r>
            <a:r>
              <a:rPr lang="x-none" sz="2800"/>
              <a:t>the college intervention improve the instructors' </a:t>
            </a:r>
            <a:r>
              <a:rPr lang="x-none" sz="2800">
                <a:solidFill>
                  <a:srgbClr val="C00000"/>
                </a:solidFill>
              </a:rPr>
              <a:t>attitudes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toward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computers</a:t>
            </a:r>
            <a:r>
              <a:rPr lang="x-none" sz="2800"/>
              <a:t>? </a:t>
            </a:r>
            <a:endParaRPr lang="en-US" sz="2800" dirty="0"/>
          </a:p>
          <a:p>
            <a:r>
              <a:rPr lang="x-none" sz="2800"/>
              <a:t>Will the college intervention improve the instructors' </a:t>
            </a:r>
            <a:r>
              <a:rPr lang="x-none" sz="2800">
                <a:solidFill>
                  <a:srgbClr val="C00000"/>
                </a:solidFill>
              </a:rPr>
              <a:t>ICT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proficiency</a:t>
            </a:r>
            <a:r>
              <a:rPr lang="x-none" sz="2800"/>
              <a:t>?</a:t>
            </a:r>
            <a:endParaRPr lang="en-US" sz="2800" dirty="0"/>
          </a:p>
          <a:p>
            <a:r>
              <a:rPr lang="x-none" sz="2800"/>
              <a:t>Will the college intervention improve the instructors' </a:t>
            </a:r>
            <a:r>
              <a:rPr lang="x-none" sz="2800">
                <a:solidFill>
                  <a:srgbClr val="C00000"/>
                </a:solidFill>
              </a:rPr>
              <a:t>TPACK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level</a:t>
            </a:r>
            <a:r>
              <a:rPr lang="x-none" sz="280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67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Context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573488"/>
          </a:xfrm>
        </p:spPr>
        <p:txBody>
          <a:bodyPr>
            <a:normAutofit/>
          </a:bodyPr>
          <a:lstStyle/>
          <a:p>
            <a:r>
              <a:rPr lang="x-none" sz="2800"/>
              <a:t>Al-Qasemi Academic College of Education has set a </a:t>
            </a:r>
            <a:r>
              <a:rPr lang="x-none" sz="2800">
                <a:solidFill>
                  <a:srgbClr val="C00000"/>
                </a:solidFill>
              </a:rPr>
              <a:t>three</a:t>
            </a:r>
            <a:r>
              <a:rPr lang="x-none" sz="2800"/>
              <a:t> </a:t>
            </a:r>
            <a:r>
              <a:rPr lang="x-none" sz="2800" smtClean="0">
                <a:solidFill>
                  <a:srgbClr val="C00000"/>
                </a:solidFill>
              </a:rPr>
              <a:t>year</a:t>
            </a:r>
            <a:r>
              <a:rPr lang="x-none" sz="2800" smtClean="0"/>
              <a:t> </a:t>
            </a:r>
            <a:r>
              <a:rPr lang="x-none" sz="2800">
                <a:solidFill>
                  <a:srgbClr val="C00000"/>
                </a:solidFill>
              </a:rPr>
              <a:t>plan</a:t>
            </a:r>
            <a:r>
              <a:rPr lang="x-none" sz="2800"/>
              <a:t> to get college instructors ready to grasp and apply 21st century skills into their teaching processes. </a:t>
            </a:r>
            <a:endParaRPr lang="en-US" sz="2800" dirty="0" smtClean="0"/>
          </a:p>
          <a:p>
            <a:r>
              <a:rPr lang="x-none" sz="2800"/>
              <a:t>This </a:t>
            </a:r>
            <a:r>
              <a:rPr lang="x-none" sz="2800">
                <a:solidFill>
                  <a:srgbClr val="C00000"/>
                </a:solidFill>
              </a:rPr>
              <a:t>plan</a:t>
            </a:r>
            <a:r>
              <a:rPr lang="x-none" sz="2800"/>
              <a:t> was </a:t>
            </a:r>
            <a:r>
              <a:rPr lang="x-none" sz="2800">
                <a:solidFill>
                  <a:srgbClr val="C00000"/>
                </a:solidFill>
              </a:rPr>
              <a:t>approved</a:t>
            </a:r>
            <a:r>
              <a:rPr lang="x-none" sz="2800"/>
              <a:t> and partially </a:t>
            </a:r>
            <a:r>
              <a:rPr lang="x-none" sz="2800">
                <a:solidFill>
                  <a:srgbClr val="C00000"/>
                </a:solidFill>
              </a:rPr>
              <a:t>budgeted</a:t>
            </a:r>
            <a:r>
              <a:rPr lang="x-none" sz="2800"/>
              <a:t> by the </a:t>
            </a:r>
            <a:r>
              <a:rPr lang="x-none" sz="2800">
                <a:solidFill>
                  <a:srgbClr val="C00000"/>
                </a:solidFill>
              </a:rPr>
              <a:t>department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of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education</a:t>
            </a:r>
            <a:r>
              <a:rPr lang="x-none" sz="280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94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36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Research </a:t>
            </a:r>
            <a:r>
              <a:rPr lang="en-US" sz="3600" dirty="0" smtClean="0"/>
              <a:t>Context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4360" y="1447800"/>
            <a:ext cx="7498080" cy="45734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x-none" sz="2800"/>
              <a:t>In order to </a:t>
            </a:r>
            <a:r>
              <a:rPr lang="x-none" sz="2800">
                <a:solidFill>
                  <a:srgbClr val="C00000"/>
                </a:solidFill>
              </a:rPr>
              <a:t>implement</a:t>
            </a:r>
            <a:r>
              <a:rPr lang="x-none" sz="2800"/>
              <a:t> the </a:t>
            </a:r>
            <a:r>
              <a:rPr lang="x-none" sz="2800">
                <a:solidFill>
                  <a:srgbClr val="C00000"/>
                </a:solidFill>
              </a:rPr>
              <a:t>new</a:t>
            </a:r>
            <a:r>
              <a:rPr lang="x-none" sz="2800"/>
              <a:t> </a:t>
            </a:r>
            <a:r>
              <a:rPr lang="x-none" sz="2800">
                <a:solidFill>
                  <a:srgbClr val="C00000"/>
                </a:solidFill>
              </a:rPr>
              <a:t>plan</a:t>
            </a:r>
            <a:r>
              <a:rPr lang="x-none" sz="2800"/>
              <a:t>, the college deployed </a:t>
            </a:r>
            <a:r>
              <a:rPr lang="x-none" sz="2800">
                <a:solidFill>
                  <a:srgbClr val="C00000"/>
                </a:solidFill>
              </a:rPr>
              <a:t>intervention</a:t>
            </a:r>
            <a:r>
              <a:rPr lang="x-none" sz="2800"/>
              <a:t> </a:t>
            </a:r>
            <a:r>
              <a:rPr lang="en-US" sz="2800" dirty="0">
                <a:solidFill>
                  <a:srgbClr val="C00000"/>
                </a:solidFill>
              </a:rPr>
              <a:t>actions</a:t>
            </a:r>
            <a:r>
              <a:rPr lang="en-US" sz="2800" dirty="0" smtClean="0"/>
              <a:t> </a:t>
            </a:r>
            <a:r>
              <a:rPr lang="x-none" sz="2800" smtClean="0"/>
              <a:t>which </a:t>
            </a:r>
            <a:r>
              <a:rPr lang="x-none" sz="2800"/>
              <a:t>include</a:t>
            </a:r>
            <a:r>
              <a:rPr lang="en-US" sz="2800" dirty="0"/>
              <a:t>d</a:t>
            </a:r>
            <a:r>
              <a:rPr lang="x-none" sz="2800"/>
              <a:t>: </a:t>
            </a:r>
            <a:endParaRPr lang="en-US" sz="2800" dirty="0" smtClean="0"/>
          </a:p>
          <a:p>
            <a:r>
              <a:rPr lang="en-US" sz="2800" dirty="0"/>
              <a:t>C</a:t>
            </a:r>
            <a:r>
              <a:rPr lang="x-none" sz="2800"/>
              <a:t>ollege policy </a:t>
            </a:r>
            <a:endParaRPr lang="en-US" sz="2800" dirty="0"/>
          </a:p>
          <a:p>
            <a:r>
              <a:rPr lang="en-US" sz="2800" dirty="0"/>
              <a:t>C</a:t>
            </a:r>
            <a:r>
              <a:rPr lang="x-none" sz="2800"/>
              <a:t>ollege infrastructure</a:t>
            </a:r>
            <a:endParaRPr lang="en-US" sz="2800" dirty="0"/>
          </a:p>
          <a:p>
            <a:r>
              <a:rPr lang="x-none" sz="2800"/>
              <a:t>ICT technical and pedagogical support </a:t>
            </a:r>
            <a:endParaRPr lang="en-US" sz="2800" dirty="0"/>
          </a:p>
          <a:p>
            <a:r>
              <a:rPr lang="en-US" sz="2800" dirty="0"/>
              <a:t>P</a:t>
            </a:r>
            <a:r>
              <a:rPr lang="x-none" sz="2800"/>
              <a:t>articipation in workshops </a:t>
            </a:r>
            <a:endParaRPr lang="en-US" sz="2800" dirty="0"/>
          </a:p>
          <a:p>
            <a:r>
              <a:rPr lang="en-US" sz="2800" dirty="0"/>
              <a:t>T</a:t>
            </a:r>
            <a:r>
              <a:rPr lang="x-none" sz="2800"/>
              <a:t>he availability of assistants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35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2722</TotalTime>
  <Words>1848</Words>
  <Application>Microsoft Office PowerPoint</Application>
  <PresentationFormat>On-screen Show (4:3)</PresentationFormat>
  <Paragraphs>315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מפנה השמש</vt:lpstr>
      <vt:lpstr>The Development of College Instructors'  Technological Pedagogical and Content Knowledge (TPACK)</vt:lpstr>
      <vt:lpstr>Introduction</vt:lpstr>
      <vt:lpstr>Introduction</vt:lpstr>
      <vt:lpstr>Research Rational and Goals</vt:lpstr>
      <vt:lpstr>Research Rational and Goals</vt:lpstr>
      <vt:lpstr>Research Rational and Goals</vt:lpstr>
      <vt:lpstr>Research Questions</vt:lpstr>
      <vt:lpstr>Research Context</vt:lpstr>
      <vt:lpstr>Research Context</vt:lpstr>
      <vt:lpstr>Research Participants</vt:lpstr>
      <vt:lpstr>Research Process</vt:lpstr>
      <vt:lpstr>Research Process</vt:lpstr>
      <vt:lpstr>Research Instruments</vt:lpstr>
      <vt:lpstr>Research Instruments</vt:lpstr>
      <vt:lpstr>Research Instruments</vt:lpstr>
      <vt:lpstr>Statistical Exams</vt:lpstr>
      <vt:lpstr>Statistical Exams</vt:lpstr>
      <vt:lpstr>Statistical Exams</vt:lpstr>
      <vt:lpstr>Statistical Exams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CONCLUSIONS</vt:lpstr>
      <vt:lpstr>RECOMMENDATIONS</vt:lpstr>
      <vt:lpstr>RECOMMENDATIONS</vt:lpstr>
      <vt:lpstr>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moe</dc:creator>
  <cp:lastModifiedBy>054409701</cp:lastModifiedBy>
  <cp:revision>189</cp:revision>
  <dcterms:created xsi:type="dcterms:W3CDTF">2012-06-03T09:46:22Z</dcterms:created>
  <dcterms:modified xsi:type="dcterms:W3CDTF">2014-11-16T14:38:15Z</dcterms:modified>
</cp:coreProperties>
</file>