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4" r:id="rId2"/>
    <p:sldId id="263" r:id="rId3"/>
    <p:sldId id="266" r:id="rId4"/>
    <p:sldId id="267" r:id="rId5"/>
    <p:sldId id="270" r:id="rId6"/>
    <p:sldId id="268" r:id="rId7"/>
    <p:sldId id="272" r:id="rId8"/>
    <p:sldId id="273" r:id="rId9"/>
    <p:sldId id="274" r:id="rId10"/>
    <p:sldId id="275" r:id="rId11"/>
    <p:sldId id="276" r:id="rId12"/>
    <p:sldId id="277" r:id="rId13"/>
    <p:sldId id="27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4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37" autoAdjust="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50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29063" y="0"/>
            <a:ext cx="3005137" cy="469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3005137" cy="469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C77D12-834B-4135-B139-B6EB1F5C2745}" type="datetimeFigureOut">
              <a:rPr lang="he-IL" smtClean="0"/>
              <a:t>ט"ז/סיון/תשע"ז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29063" y="8926513"/>
            <a:ext cx="3005137" cy="469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he-IL" smtClean="0"/>
              <a:t>33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926513"/>
            <a:ext cx="3005137" cy="469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9031CF-998E-472C-9F21-B472D44B16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4600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>
                <a:ea typeface="굴림" pitchFamily="34" charset="-127"/>
              </a:defRPr>
            </a:lvl1pPr>
          </a:lstStyle>
          <a:p>
            <a:endParaRPr lang="he-IL" altLang="he-IL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0" hangingPunct="0">
              <a:defRPr sz="1200">
                <a:ea typeface="굴림" pitchFamily="34" charset="-127"/>
              </a:defRPr>
            </a:lvl1pPr>
          </a:lstStyle>
          <a:p>
            <a:endParaRPr lang="he-IL" altLang="he-I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>
                <a:ea typeface="굴림" pitchFamily="34" charset="-127"/>
              </a:defRPr>
            </a:lvl1pPr>
          </a:lstStyle>
          <a:p>
            <a:r>
              <a:rPr lang="he-IL" altLang="he-IL" smtClean="0"/>
              <a:t>33</a:t>
            </a:r>
            <a:endParaRPr lang="he-IL" altLang="he-I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0" hangingPunct="0">
              <a:defRPr sz="1200">
                <a:ea typeface="굴림" pitchFamily="34" charset="-127"/>
                <a:cs typeface="Times New Roman" pitchFamily="18" charset="0"/>
              </a:defRPr>
            </a:lvl1pPr>
          </a:lstStyle>
          <a:p>
            <a:fld id="{7E88D5A5-B5A4-4E04-87F1-9601BF3ED00B}" type="slidenum">
              <a:rPr lang="ar-SA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889532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946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03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90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293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699864"/>
          </a:xfrm>
        </p:spPr>
        <p:txBody>
          <a:bodyPr/>
          <a:lstStyle>
            <a:lvl1pPr algn="l" rtl="0">
              <a:defRPr b="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Times New Roman" panose="02020603050405020304" pitchFamily="18" charset="0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/>
          <a:lstStyle>
            <a:lvl1pPr algn="l" rtl="0">
              <a:spcAft>
                <a:spcPts val="900"/>
              </a:spcAft>
              <a:defRPr sz="2000">
                <a:effectLst/>
                <a:latin typeface="Gill Sans MT" panose="020B0502020104020203" pitchFamily="34" charset="0"/>
              </a:defRPr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539552" y="1268760"/>
            <a:ext cx="5832648" cy="0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78833" y="6522000"/>
            <a:ext cx="2880320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cs typeface="Arial" charset="0"/>
              </a:rPr>
              <a:t>ICTMT 13,  3 – 6 July, 2017,  Lyon, France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94618" y="6521999"/>
            <a:ext cx="59786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fld id="{62AA3CCB-E1E3-4259-9A21-D5F6AD792E90}" type="slidenum">
              <a:rPr lang="he-IL" sz="1000" smtClean="0">
                <a:latin typeface="Gill Sans MT" panose="020B0502020104020203" pitchFamily="34" charset="0"/>
                <a:cs typeface="+mn-cs"/>
              </a:rPr>
              <a:t>‹#›</a:t>
            </a:fld>
            <a:r>
              <a:rPr lang="en-US" sz="1000" dirty="0" smtClean="0">
                <a:latin typeface="Gill Sans MT" panose="020B0502020104020203" pitchFamily="34" charset="0"/>
                <a:cs typeface="+mn-cs"/>
              </a:rPr>
              <a:t>/</a:t>
            </a:r>
            <a:r>
              <a:rPr lang="en-US" sz="1100" b="0" dirty="0" smtClean="0">
                <a:latin typeface="Gill Sans MT" panose="020B0502020104020203" pitchFamily="34" charset="0"/>
                <a:cs typeface="+mn-cs"/>
              </a:rPr>
              <a:t>27</a:t>
            </a:r>
            <a:endParaRPr lang="he-IL" sz="1200" b="0" dirty="0">
              <a:latin typeface="Gill Sans MT" panose="020B0502020104020203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82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22730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320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08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268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7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72669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09993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pic>
        <p:nvPicPr>
          <p:cNvPr id="1089" name="Picture 65"/>
          <p:cNvPicPr preferRelativeResize="0"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22238"/>
            <a:ext cx="8912225" cy="662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881286"/>
            <a:ext cx="7772400" cy="1107554"/>
          </a:xfrm>
        </p:spPr>
        <p:txBody>
          <a:bodyPr/>
          <a:lstStyle/>
          <a:p>
            <a:pPr algn="ctr" rtl="0">
              <a:lnSpc>
                <a:spcPts val="2700"/>
              </a:lnSpc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anose="020B0502020104020203" pitchFamily="34" charset="0"/>
                <a:cs typeface="Arial" charset="0"/>
              </a:rPr>
              <a:t>The Effect of Collaborative Computerized Learning Using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anose="020B0502020104020203" pitchFamily="34" charset="0"/>
                <a:cs typeface="Arial" charset="0"/>
              </a:rPr>
              <a:t>GeoGebra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anose="020B0502020104020203" pitchFamily="34" charset="0"/>
                <a:cs typeface="Arial" charset="0"/>
              </a:rPr>
              <a:t> on the Development of Concept Images of the Angle Among Seventh Graders</a:t>
            </a:r>
            <a:endParaRPr lang="he-IL" b="1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864096"/>
          </a:xfrm>
        </p:spPr>
        <p:txBody>
          <a:bodyPr/>
          <a:lstStyle/>
          <a:p>
            <a:pPr lvl="0" rtl="0" eaLnBrk="0" fontAlgn="auto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4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Nimer</a:t>
            </a:r>
            <a:r>
              <a:rPr kumimoji="1" lang="en-US" sz="14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Baya'a</a:t>
            </a:r>
            <a:r>
              <a:rPr kumimoji="1" lang="en-US" sz="1400" b="1" kern="1200" baseline="300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</a:t>
            </a:r>
            <a:r>
              <a:rPr kumimoji="1" lang="en-US" sz="14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       </a:t>
            </a:r>
            <a:r>
              <a:rPr kumimoji="1" lang="en-US" sz="1400" b="1" kern="1200" dirty="0" err="1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Wajeeh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Daher</a:t>
            </a:r>
            <a:r>
              <a:rPr kumimoji="1" lang="en-US" sz="1400" b="1" kern="1200" baseline="300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1,2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        </a:t>
            </a:r>
            <a:r>
              <a:rPr kumimoji="1" lang="en-US" sz="1400" b="1" kern="1200" dirty="0" err="1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Samah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Mahagna</a:t>
            </a:r>
            <a:r>
              <a:rPr kumimoji="1" lang="en-US" sz="1400" b="1" kern="1200" baseline="300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</a:t>
            </a:r>
            <a:endParaRPr kumimoji="1" lang="en-US" sz="1400" b="1" kern="1200" baseline="30000" dirty="0">
              <a:solidFill>
                <a:srgbClr val="002060"/>
              </a:solidFill>
              <a:latin typeface="Gill Sans MT" panose="020B0502020104020203" pitchFamily="34" charset="0"/>
              <a:cs typeface="Arial" charset="0"/>
            </a:endParaRPr>
          </a:p>
          <a:p>
            <a:pPr lvl="0" rtl="0" eaLnBrk="0" fontAlgn="auto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1- Al-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Qasemi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Academic College of Education, 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Baqa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-El-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Gharbia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, Israel</a:t>
            </a:r>
          </a:p>
          <a:p>
            <a:pPr lvl="0" rtl="0" eaLnBrk="0" fontAlgn="auto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2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2- 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An-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Najah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National University, Nablus, </a:t>
            </a:r>
            <a:r>
              <a:rPr kumimoji="1" lang="en-US" sz="12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Palestine</a:t>
            </a:r>
            <a:endParaRPr kumimoji="1" lang="en-US" sz="1400" b="1" kern="1200" dirty="0" smtClean="0">
              <a:solidFill>
                <a:srgbClr val="002060"/>
              </a:solidFill>
              <a:latin typeface="Gill Sans MT" panose="020B0502020104020203" pitchFamily="34" charset="0"/>
              <a:cs typeface="Arial" charset="0"/>
            </a:endParaRPr>
          </a:p>
          <a:p>
            <a:pPr>
              <a:lnSpc>
                <a:spcPts val="2000"/>
              </a:lnSpc>
            </a:pPr>
            <a:endParaRPr lang="he-IL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437112"/>
            <a:ext cx="6840760" cy="942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auto" hangingPunct="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600" b="1" dirty="0" smtClean="0">
                <a:solidFill>
                  <a:srgbClr val="002060"/>
                </a:solidFill>
                <a:cs typeface="Arial" charset="0"/>
              </a:rPr>
              <a:t>ICTMT 13</a:t>
            </a:r>
            <a:endParaRPr kumimoji="1" lang="en-US" sz="1500" b="1" dirty="0">
              <a:solidFill>
                <a:srgbClr val="002060"/>
              </a:solidFill>
              <a:cs typeface="Arial" charset="0"/>
            </a:endParaRPr>
          </a:p>
          <a:p>
            <a:pPr lvl="0" algn="ctr" eaLnBrk="0" fontAlgn="auto" hangingPunct="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500" b="1" dirty="0">
                <a:solidFill>
                  <a:srgbClr val="002060"/>
                </a:solidFill>
                <a:cs typeface="Arial" charset="0"/>
              </a:rPr>
              <a:t>T</a:t>
            </a:r>
            <a:r>
              <a:rPr kumimoji="1" lang="en-US" sz="1500" b="1" dirty="0" smtClean="0">
                <a:solidFill>
                  <a:srgbClr val="002060"/>
                </a:solidFill>
                <a:cs typeface="Arial" charset="0"/>
              </a:rPr>
              <a:t>he 13</a:t>
            </a:r>
            <a:r>
              <a:rPr kumimoji="1" lang="en-US" sz="1500" b="1" baseline="30000" dirty="0" smtClean="0">
                <a:solidFill>
                  <a:srgbClr val="002060"/>
                </a:solidFill>
                <a:cs typeface="Arial" charset="0"/>
              </a:rPr>
              <a:t>th</a:t>
            </a:r>
            <a:r>
              <a:rPr kumimoji="1" lang="en-US" sz="1500" b="1" dirty="0" smtClean="0">
                <a:solidFill>
                  <a:srgbClr val="002060"/>
                </a:solidFill>
                <a:cs typeface="Arial" charset="0"/>
              </a:rPr>
              <a:t> International </a:t>
            </a:r>
            <a:r>
              <a:rPr kumimoji="1" lang="en-US" sz="1500" b="1" dirty="0">
                <a:solidFill>
                  <a:srgbClr val="002060"/>
                </a:solidFill>
                <a:cs typeface="Arial" charset="0"/>
              </a:rPr>
              <a:t>C</a:t>
            </a:r>
            <a:r>
              <a:rPr kumimoji="1" lang="en-US" sz="1500" b="1" dirty="0" smtClean="0">
                <a:solidFill>
                  <a:srgbClr val="002060"/>
                </a:solidFill>
                <a:cs typeface="Arial" charset="0"/>
              </a:rPr>
              <a:t>onference on Technology in Mathematics Teaching </a:t>
            </a:r>
            <a:r>
              <a:rPr kumimoji="1"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/>
            </a:r>
            <a:br>
              <a:rPr kumimoji="1"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kumimoji="1" lang="en-US" sz="1300" b="1" dirty="0">
                <a:solidFill>
                  <a:srgbClr val="002060"/>
                </a:solidFill>
                <a:cs typeface="Arial" charset="0"/>
              </a:rPr>
              <a:t>3 – 6 July, 2017  Lyon, </a:t>
            </a:r>
            <a:r>
              <a:rPr kumimoji="1" lang="en-US" sz="1300" b="1" dirty="0" smtClean="0">
                <a:solidFill>
                  <a:srgbClr val="002060"/>
                </a:solidFill>
                <a:cs typeface="Arial" charset="0"/>
              </a:rPr>
              <a:t>France</a:t>
            </a: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M</a:t>
            </a:r>
            <a:r>
              <a:rPr lang="en-US" dirty="0" smtClean="0"/>
              <a:t>ethodology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b="1" dirty="0"/>
              <a:t>Data analysis </a:t>
            </a:r>
            <a:r>
              <a:rPr lang="en-US" b="1" dirty="0" smtClean="0"/>
              <a:t>method</a:t>
            </a:r>
            <a:endParaRPr lang="en-US" b="1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Constant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Comparison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Method</a:t>
            </a:r>
            <a:r>
              <a:rPr lang="en-US" dirty="0"/>
              <a:t> was used to obtain various </a:t>
            </a:r>
            <a:r>
              <a:rPr lang="en-US" dirty="0">
                <a:solidFill>
                  <a:srgbClr val="0070C0"/>
                </a:solidFill>
              </a:rPr>
              <a:t>themes</a:t>
            </a:r>
            <a:r>
              <a:rPr lang="en-US" dirty="0"/>
              <a:t> related to the </a:t>
            </a:r>
            <a:r>
              <a:rPr lang="en-US" dirty="0">
                <a:solidFill>
                  <a:srgbClr val="0070C0"/>
                </a:solidFill>
              </a:rPr>
              <a:t>manifestation</a:t>
            </a:r>
            <a:r>
              <a:rPr lang="en-US" dirty="0"/>
              <a:t> of the </a:t>
            </a:r>
            <a:r>
              <a:rPr lang="en-US" dirty="0">
                <a:solidFill>
                  <a:srgbClr val="0070C0"/>
                </a:solidFill>
              </a:rPr>
              <a:t>five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representations</a:t>
            </a:r>
            <a:r>
              <a:rPr lang="en-US" dirty="0"/>
              <a:t> of the angle. Then, the participating students' </a:t>
            </a:r>
            <a:r>
              <a:rPr lang="en-US" dirty="0">
                <a:solidFill>
                  <a:srgbClr val="0070C0"/>
                </a:solidFill>
              </a:rPr>
              <a:t>concept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images</a:t>
            </a:r>
            <a:r>
              <a:rPr lang="en-US" dirty="0"/>
              <a:t> of the angle manifested in the </a:t>
            </a:r>
            <a:r>
              <a:rPr lang="en-US" dirty="0">
                <a:solidFill>
                  <a:srgbClr val="0070C0"/>
                </a:solidFill>
              </a:rPr>
              <a:t>post-test</a:t>
            </a:r>
            <a:r>
              <a:rPr lang="en-US" dirty="0"/>
              <a:t> were </a:t>
            </a:r>
            <a:r>
              <a:rPr lang="en-US" dirty="0">
                <a:solidFill>
                  <a:srgbClr val="0070C0"/>
                </a:solidFill>
              </a:rPr>
              <a:t>compared</a:t>
            </a:r>
            <a:r>
              <a:rPr lang="en-US" dirty="0"/>
              <a:t> with those in the </a:t>
            </a:r>
            <a:r>
              <a:rPr lang="en-US" dirty="0">
                <a:solidFill>
                  <a:srgbClr val="0070C0"/>
                </a:solidFill>
              </a:rPr>
              <a:t>pre-test</a:t>
            </a:r>
            <a:r>
              <a:rPr lang="en-US" dirty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88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M</a:t>
            </a:r>
            <a:r>
              <a:rPr lang="en-US" dirty="0" smtClean="0"/>
              <a:t>ethodology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b="1" dirty="0"/>
              <a:t>The teaching </a:t>
            </a:r>
            <a:r>
              <a:rPr lang="en-US" b="1" dirty="0" smtClean="0"/>
              <a:t>unit</a:t>
            </a:r>
            <a:endParaRPr lang="en-US" b="1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We chose </a:t>
            </a:r>
            <a:r>
              <a:rPr lang="en-GB" dirty="0" err="1">
                <a:solidFill>
                  <a:srgbClr val="0070C0"/>
                </a:solidFill>
              </a:rPr>
              <a:t>GeoGebra</a:t>
            </a:r>
            <a:r>
              <a:rPr lang="en-GB" dirty="0"/>
              <a:t> for its </a:t>
            </a:r>
            <a:r>
              <a:rPr lang="en-GB" dirty="0">
                <a:solidFill>
                  <a:srgbClr val="0070C0"/>
                </a:solidFill>
              </a:rPr>
              <a:t>visual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features that can assist the students in </a:t>
            </a:r>
            <a:r>
              <a:rPr lang="en-GB" dirty="0">
                <a:solidFill>
                  <a:srgbClr val="0070C0"/>
                </a:solidFill>
              </a:rPr>
              <a:t>investigating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discovering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independently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collaboratively</a:t>
            </a:r>
            <a:r>
              <a:rPr lang="en-GB" dirty="0"/>
              <a:t> various mathematical representations of the angle concept and its components.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developed a unit that utilizes </a:t>
            </a:r>
            <a:r>
              <a:rPr lang="en-GB" dirty="0">
                <a:solidFill>
                  <a:srgbClr val="0070C0"/>
                </a:solidFill>
              </a:rPr>
              <a:t>computerized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collaborative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learning</a:t>
            </a:r>
            <a:r>
              <a:rPr lang="en-GB" dirty="0"/>
              <a:t> using </a:t>
            </a:r>
            <a:r>
              <a:rPr lang="en-GB" dirty="0" err="1"/>
              <a:t>GeoGebra</a:t>
            </a:r>
            <a:r>
              <a:rPr lang="en-GB" dirty="0"/>
              <a:t> and based on </a:t>
            </a:r>
            <a:r>
              <a:rPr lang="en-GB" dirty="0">
                <a:solidFill>
                  <a:srgbClr val="0070C0"/>
                </a:solidFill>
              </a:rPr>
              <a:t>Guided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Discovery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/>
              <a:t>unit included </a:t>
            </a:r>
            <a:r>
              <a:rPr lang="en-GB" dirty="0">
                <a:solidFill>
                  <a:srgbClr val="0070C0"/>
                </a:solidFill>
              </a:rPr>
              <a:t>seven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activities</a:t>
            </a:r>
            <a:r>
              <a:rPr lang="en-GB" dirty="0"/>
              <a:t> that aim to develop different representations of the angle concept.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5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M</a:t>
            </a:r>
            <a:r>
              <a:rPr lang="en-US" dirty="0" smtClean="0"/>
              <a:t>ethodology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It </a:t>
            </a:r>
            <a:r>
              <a:rPr lang="en-GB" dirty="0"/>
              <a:t>also included </a:t>
            </a:r>
            <a:r>
              <a:rPr lang="en-GB" dirty="0">
                <a:solidFill>
                  <a:srgbClr val="0070C0"/>
                </a:solidFill>
              </a:rPr>
              <a:t>construction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activities</a:t>
            </a:r>
            <a:r>
              <a:rPr lang="en-GB" dirty="0"/>
              <a:t> to help them </a:t>
            </a:r>
            <a:r>
              <a:rPr lang="en-GB" dirty="0">
                <a:solidFill>
                  <a:srgbClr val="0070C0"/>
                </a:solidFill>
              </a:rPr>
              <a:t>construct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mathematical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objects</a:t>
            </a:r>
            <a:r>
              <a:rPr lang="en-GB" dirty="0"/>
              <a:t> related to the angle concept in order to understand the angle manifestations.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/>
              <a:t>students were also asked to </a:t>
            </a:r>
            <a:r>
              <a:rPr lang="en-GB" dirty="0">
                <a:solidFill>
                  <a:srgbClr val="0070C0"/>
                </a:solidFill>
              </a:rPr>
              <a:t>observe</a:t>
            </a:r>
            <a:r>
              <a:rPr lang="en-GB" dirty="0"/>
              <a:t> the </a:t>
            </a:r>
            <a:r>
              <a:rPr lang="en-GB" dirty="0">
                <a:solidFill>
                  <a:srgbClr val="0070C0"/>
                </a:solidFill>
              </a:rPr>
              <a:t>effect</a:t>
            </a:r>
            <a:r>
              <a:rPr lang="en-GB" dirty="0"/>
              <a:t> of the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changes</a:t>
            </a:r>
            <a:r>
              <a:rPr lang="en-GB" dirty="0"/>
              <a:t> on the </a:t>
            </a:r>
            <a:r>
              <a:rPr lang="en-GB" dirty="0">
                <a:solidFill>
                  <a:srgbClr val="0070C0"/>
                </a:solidFill>
              </a:rPr>
              <a:t>angle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representations</a:t>
            </a:r>
            <a:r>
              <a:rPr lang="en-GB" dirty="0" smtClean="0"/>
              <a:t>, and </a:t>
            </a:r>
            <a:r>
              <a:rPr lang="en-GB" dirty="0">
                <a:solidFill>
                  <a:srgbClr val="0070C0"/>
                </a:solidFill>
              </a:rPr>
              <a:t>raise</a:t>
            </a:r>
            <a:r>
              <a:rPr lang="en-GB" dirty="0" smtClean="0"/>
              <a:t> </a:t>
            </a:r>
            <a:r>
              <a:rPr lang="en-GB" dirty="0">
                <a:solidFill>
                  <a:srgbClr val="0070C0"/>
                </a:solidFill>
              </a:rPr>
              <a:t>conjectures</a:t>
            </a:r>
            <a:r>
              <a:rPr lang="en-GB" dirty="0" smtClean="0"/>
              <a:t>. 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>
                <a:solidFill>
                  <a:srgbClr val="0070C0"/>
                </a:solidFill>
              </a:rPr>
              <a:t>collaborative</a:t>
            </a:r>
            <a:r>
              <a:rPr lang="en-GB" dirty="0"/>
              <a:t> aspect was also stressed through the </a:t>
            </a:r>
            <a:r>
              <a:rPr lang="en-GB" dirty="0">
                <a:solidFill>
                  <a:srgbClr val="0070C0"/>
                </a:solidFill>
              </a:rPr>
              <a:t>instructions</a:t>
            </a:r>
            <a:r>
              <a:rPr lang="en-GB" dirty="0"/>
              <a:t> in the </a:t>
            </a:r>
            <a:r>
              <a:rPr lang="en-GB" dirty="0">
                <a:solidFill>
                  <a:srgbClr val="0070C0"/>
                </a:solidFill>
              </a:rPr>
              <a:t>activities</a:t>
            </a:r>
            <a:r>
              <a:rPr lang="en-GB" dirty="0"/>
              <a:t> before and during performing the activities.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43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/>
          <a:lstStyle/>
          <a:p>
            <a:pPr marL="7200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US" b="1" dirty="0"/>
              <a:t>Verbal </a:t>
            </a:r>
            <a:r>
              <a:rPr lang="en-US" b="1" dirty="0" smtClean="0"/>
              <a:t>image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>
                <a:solidFill>
                  <a:srgbClr val="00B0F0"/>
                </a:solidFill>
              </a:rPr>
              <a:t>Before</a:t>
            </a:r>
            <a:r>
              <a:rPr lang="en-GB" dirty="0" smtClean="0"/>
              <a:t> </a:t>
            </a:r>
            <a:r>
              <a:rPr lang="en-GB" dirty="0"/>
              <a:t>the experiment, the students </a:t>
            </a:r>
            <a:r>
              <a:rPr lang="en-GB" dirty="0">
                <a:solidFill>
                  <a:srgbClr val="00B0F0"/>
                </a:solidFill>
              </a:rPr>
              <a:t>could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not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define</a:t>
            </a:r>
            <a:r>
              <a:rPr lang="en-GB" dirty="0"/>
              <a:t> the </a:t>
            </a:r>
            <a:r>
              <a:rPr lang="en-GB" dirty="0">
                <a:solidFill>
                  <a:srgbClr val="00B0F0"/>
                </a:solidFill>
              </a:rPr>
              <a:t>ray</a:t>
            </a:r>
            <a:r>
              <a:rPr lang="en-GB" dirty="0"/>
              <a:t> correctly saying that it is the </a:t>
            </a:r>
            <a:r>
              <a:rPr lang="en-GB" dirty="0">
                <a:solidFill>
                  <a:srgbClr val="00B0F0"/>
                </a:solidFill>
              </a:rPr>
              <a:t>distance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between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two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fixed</a:t>
            </a:r>
            <a:r>
              <a:rPr lang="en-GB" dirty="0"/>
              <a:t> points.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While </a:t>
            </a:r>
            <a:r>
              <a:rPr lang="en-GB" dirty="0">
                <a:solidFill>
                  <a:srgbClr val="00B0F0"/>
                </a:solidFill>
              </a:rPr>
              <a:t>after</a:t>
            </a:r>
            <a:r>
              <a:rPr lang="en-GB" dirty="0"/>
              <a:t> the experiment, all the students </a:t>
            </a:r>
            <a:r>
              <a:rPr lang="en-GB" dirty="0">
                <a:solidFill>
                  <a:srgbClr val="00B0F0"/>
                </a:solidFill>
              </a:rPr>
              <a:t>defined</a:t>
            </a:r>
            <a:r>
              <a:rPr lang="en-GB" dirty="0"/>
              <a:t> both the </a:t>
            </a:r>
            <a:r>
              <a:rPr lang="en-GB" dirty="0">
                <a:solidFill>
                  <a:srgbClr val="00B0F0"/>
                </a:solidFill>
              </a:rPr>
              <a:t>ray</a:t>
            </a:r>
            <a:r>
              <a:rPr lang="en-GB" dirty="0"/>
              <a:t> and the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correctly</a:t>
            </a:r>
            <a:r>
              <a:rPr lang="en-GB" dirty="0"/>
              <a:t> based on their </a:t>
            </a:r>
            <a:r>
              <a:rPr lang="en-GB" dirty="0">
                <a:solidFill>
                  <a:srgbClr val="00B0F0"/>
                </a:solidFill>
              </a:rPr>
              <a:t>graphical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manipulation</a:t>
            </a:r>
            <a:r>
              <a:rPr lang="en-GB" dirty="0"/>
              <a:t> of these concepts in </a:t>
            </a:r>
            <a:r>
              <a:rPr lang="en-GB" dirty="0" err="1"/>
              <a:t>GeoGebra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It was clear that the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>
                <a:solidFill>
                  <a:srgbClr val="00B0F0"/>
                </a:solidFill>
              </a:rPr>
              <a:t>'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development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graphical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perception</a:t>
            </a:r>
            <a:r>
              <a:rPr lang="en-GB" dirty="0"/>
              <a:t> of the ray and the angle </a:t>
            </a:r>
            <a:r>
              <a:rPr lang="en-GB" dirty="0">
                <a:solidFill>
                  <a:srgbClr val="00B0F0"/>
                </a:solidFill>
              </a:rPr>
              <a:t>led</a:t>
            </a:r>
            <a:r>
              <a:rPr lang="en-GB" dirty="0"/>
              <a:t> to the </a:t>
            </a:r>
            <a:r>
              <a:rPr lang="en-GB" dirty="0">
                <a:solidFill>
                  <a:srgbClr val="00B0F0"/>
                </a:solidFill>
              </a:rPr>
              <a:t>correct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verbal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perception</a:t>
            </a:r>
            <a:r>
              <a:rPr lang="en-GB" dirty="0"/>
              <a:t> of these concepts.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00B0F0"/>
                </a:solidFill>
              </a:rPr>
              <a:t>draw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00B0F0"/>
                </a:solidFill>
              </a:rPr>
              <a:t>ray</a:t>
            </a:r>
            <a:r>
              <a:rPr lang="en-US" dirty="0"/>
              <a:t> in </a:t>
            </a:r>
            <a:r>
              <a:rPr lang="en-US" dirty="0" err="1">
                <a:solidFill>
                  <a:srgbClr val="00B0F0"/>
                </a:solidFill>
              </a:rPr>
              <a:t>GeoGebra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starting</a:t>
            </a:r>
            <a:r>
              <a:rPr lang="en-US" dirty="0"/>
              <a:t> with an </a:t>
            </a:r>
            <a:r>
              <a:rPr lang="en-US" dirty="0">
                <a:solidFill>
                  <a:srgbClr val="00B0F0"/>
                </a:solidFill>
              </a:rPr>
              <a:t>endpoint</a:t>
            </a:r>
            <a:r>
              <a:rPr lang="en-US" dirty="0"/>
              <a:t>, so they </a:t>
            </a:r>
            <a:r>
              <a:rPr lang="en-US" dirty="0">
                <a:solidFill>
                  <a:srgbClr val="00B0F0"/>
                </a:solidFill>
              </a:rPr>
              <a:t>defined</a:t>
            </a:r>
            <a:r>
              <a:rPr lang="en-US" dirty="0"/>
              <a:t> it as a straight line which has an </a:t>
            </a:r>
            <a:r>
              <a:rPr lang="en-US" dirty="0">
                <a:solidFill>
                  <a:srgbClr val="00B0F0"/>
                </a:solidFill>
              </a:rPr>
              <a:t>endpoint</a:t>
            </a:r>
            <a:r>
              <a:rPr lang="en-US" dirty="0"/>
              <a:t> from one side only. </a:t>
            </a:r>
            <a:endParaRPr lang="he-IL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77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2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GB" b="1" dirty="0"/>
              <a:t>Authentic-life </a:t>
            </a:r>
            <a:r>
              <a:rPr lang="en-GB" b="1" dirty="0" smtClean="0"/>
              <a:t>image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>
                <a:solidFill>
                  <a:srgbClr val="00B0F0"/>
                </a:solidFill>
              </a:rPr>
              <a:t>Before</a:t>
            </a:r>
            <a:r>
              <a:rPr lang="en-GB" dirty="0" smtClean="0"/>
              <a:t> </a:t>
            </a:r>
            <a:r>
              <a:rPr lang="en-GB" dirty="0"/>
              <a:t>the experiment, the students expressed the angle in </a:t>
            </a:r>
            <a:r>
              <a:rPr lang="en-GB" dirty="0">
                <a:solidFill>
                  <a:srgbClr val="00B0F0"/>
                </a:solidFill>
              </a:rPr>
              <a:t>daily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life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only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verbally</a:t>
            </a:r>
            <a:r>
              <a:rPr lang="en-GB" dirty="0" smtClean="0"/>
              <a:t>, and they </a:t>
            </a:r>
            <a:r>
              <a:rPr lang="en-GB" dirty="0"/>
              <a:t>talked </a:t>
            </a:r>
            <a:r>
              <a:rPr lang="en-GB" dirty="0">
                <a:solidFill>
                  <a:srgbClr val="00B0F0"/>
                </a:solidFill>
              </a:rPr>
              <a:t>only</a:t>
            </a:r>
            <a:r>
              <a:rPr lang="en-GB" dirty="0"/>
              <a:t> about </a:t>
            </a:r>
            <a:r>
              <a:rPr lang="en-GB" dirty="0">
                <a:solidFill>
                  <a:srgbClr val="00B0F0"/>
                </a:solidFill>
              </a:rPr>
              <a:t>right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angles</a:t>
            </a:r>
            <a:r>
              <a:rPr lang="en-GB" dirty="0"/>
              <a:t> in daily life, and </a:t>
            </a:r>
            <a:r>
              <a:rPr lang="en-GB" dirty="0">
                <a:solidFill>
                  <a:srgbClr val="00B0F0"/>
                </a:solidFill>
              </a:rPr>
              <a:t>did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not</a:t>
            </a:r>
            <a:r>
              <a:rPr lang="en-GB" dirty="0"/>
              <a:t> mention any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ones.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However</a:t>
            </a:r>
            <a:r>
              <a:rPr lang="en-GB" dirty="0"/>
              <a:t>, the students, </a:t>
            </a:r>
            <a:r>
              <a:rPr lang="en-GB" dirty="0">
                <a:solidFill>
                  <a:srgbClr val="00B0F0"/>
                </a:solidFill>
              </a:rPr>
              <a:t>after</a:t>
            </a:r>
            <a:r>
              <a:rPr lang="en-GB" dirty="0"/>
              <a:t> the experiment, had </a:t>
            </a:r>
            <a:r>
              <a:rPr lang="en-GB" dirty="0">
                <a:solidFill>
                  <a:srgbClr val="00B0F0"/>
                </a:solidFill>
              </a:rPr>
              <a:t>developed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deeper</a:t>
            </a:r>
            <a:r>
              <a:rPr lang="en-GB" dirty="0"/>
              <a:t> understanding of the angle concept to the extent that they started to </a:t>
            </a:r>
            <a:r>
              <a:rPr lang="en-GB" dirty="0">
                <a:solidFill>
                  <a:srgbClr val="00B0F0"/>
                </a:solidFill>
              </a:rPr>
              <a:t>talk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about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different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types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of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angles</a:t>
            </a:r>
            <a:r>
              <a:rPr lang="en-GB" dirty="0"/>
              <a:t> in daily life both </a:t>
            </a:r>
            <a:r>
              <a:rPr lang="en-GB" dirty="0">
                <a:solidFill>
                  <a:srgbClr val="00B0F0"/>
                </a:solidFill>
              </a:rPr>
              <a:t>verbally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graphically</a:t>
            </a:r>
            <a:r>
              <a:rPr lang="en-GB" dirty="0"/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76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2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GB" b="1" dirty="0"/>
              <a:t>Authentic-life </a:t>
            </a:r>
            <a:r>
              <a:rPr lang="en-GB" b="1" dirty="0" smtClean="0"/>
              <a:t>image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Furthermore, the students </a:t>
            </a:r>
            <a:r>
              <a:rPr lang="en-GB" dirty="0">
                <a:solidFill>
                  <a:srgbClr val="00B0F0"/>
                </a:solidFill>
              </a:rPr>
              <a:t>developed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wide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perception</a:t>
            </a:r>
            <a:r>
              <a:rPr lang="en-GB" dirty="0"/>
              <a:t> of the angle concept as a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one that can be </a:t>
            </a:r>
            <a:r>
              <a:rPr lang="en-GB" dirty="0">
                <a:solidFill>
                  <a:srgbClr val="00B0F0"/>
                </a:solidFill>
              </a:rPr>
              <a:t>moved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controlled</a:t>
            </a:r>
            <a:r>
              <a:rPr lang="en-GB" dirty="0"/>
              <a:t> based on their </a:t>
            </a:r>
            <a:r>
              <a:rPr lang="en-GB" dirty="0">
                <a:solidFill>
                  <a:srgbClr val="00B0F0"/>
                </a:solidFill>
              </a:rPr>
              <a:t>daily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needs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>
                <a:solidFill>
                  <a:srgbClr val="00B0F0"/>
                </a:solidFill>
              </a:rPr>
              <a:t>For</a:t>
            </a:r>
            <a:r>
              <a:rPr lang="en-GB" dirty="0" smtClean="0"/>
              <a:t> </a:t>
            </a:r>
            <a:r>
              <a:rPr lang="en-GB" dirty="0">
                <a:solidFill>
                  <a:srgbClr val="00B0F0"/>
                </a:solidFill>
              </a:rPr>
              <a:t>instance</a:t>
            </a:r>
            <a:r>
              <a:rPr lang="en-GB" dirty="0"/>
              <a:t>, the angles formed when they </a:t>
            </a:r>
            <a:r>
              <a:rPr lang="en-GB" dirty="0">
                <a:solidFill>
                  <a:srgbClr val="00B0F0"/>
                </a:solidFill>
              </a:rPr>
              <a:t>open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laptop</a:t>
            </a:r>
            <a:r>
              <a:rPr lang="en-GB" dirty="0"/>
              <a:t>, when they </a:t>
            </a:r>
            <a:r>
              <a:rPr lang="en-GB" dirty="0">
                <a:solidFill>
                  <a:srgbClr val="00B0F0"/>
                </a:solidFill>
              </a:rPr>
              <a:t>move a pen </a:t>
            </a:r>
            <a:r>
              <a:rPr lang="en-GB" dirty="0">
                <a:solidFill>
                  <a:srgbClr val="00B0F0"/>
                </a:solidFill>
              </a:rPr>
              <a:t>on a sheet of paper</a:t>
            </a:r>
            <a:r>
              <a:rPr lang="en-GB" dirty="0"/>
              <a:t>, when they </a:t>
            </a:r>
            <a:r>
              <a:rPr lang="en-GB" dirty="0">
                <a:solidFill>
                  <a:srgbClr val="00B0F0"/>
                </a:solidFill>
              </a:rPr>
              <a:t>move</a:t>
            </a:r>
            <a:r>
              <a:rPr lang="en-GB" dirty="0"/>
              <a:t> their </a:t>
            </a:r>
            <a:r>
              <a:rPr lang="en-GB" dirty="0">
                <a:solidFill>
                  <a:srgbClr val="00B0F0"/>
                </a:solidFill>
              </a:rPr>
              <a:t>heads</a:t>
            </a:r>
            <a:r>
              <a:rPr lang="en-GB" dirty="0"/>
              <a:t>, or those formed by the movement of the </a:t>
            </a:r>
            <a:r>
              <a:rPr lang="en-GB" dirty="0">
                <a:solidFill>
                  <a:srgbClr val="00B0F0"/>
                </a:solidFill>
              </a:rPr>
              <a:t>hands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of a clock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52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2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GB" b="1" dirty="0"/>
              <a:t>Graphical </a:t>
            </a:r>
            <a:r>
              <a:rPr lang="en-GB" b="1" dirty="0" smtClean="0"/>
              <a:t>image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/>
              <a:t>participants </a:t>
            </a:r>
            <a:r>
              <a:rPr lang="en-GB" dirty="0">
                <a:solidFill>
                  <a:srgbClr val="00B0F0"/>
                </a:solidFill>
              </a:rPr>
              <a:t>mentioned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only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three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types</a:t>
            </a:r>
            <a:r>
              <a:rPr lang="en-GB" dirty="0"/>
              <a:t> of angles </a:t>
            </a:r>
            <a:r>
              <a:rPr lang="en-GB" dirty="0">
                <a:solidFill>
                  <a:srgbClr val="00B0F0"/>
                </a:solidFill>
              </a:rPr>
              <a:t>before</a:t>
            </a:r>
            <a:r>
              <a:rPr lang="en-GB" dirty="0"/>
              <a:t> the experiment (</a:t>
            </a:r>
            <a:r>
              <a:rPr lang="en-GB" dirty="0">
                <a:solidFill>
                  <a:srgbClr val="00B0F0"/>
                </a:solidFill>
              </a:rPr>
              <a:t>acute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obtuse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right</a:t>
            </a:r>
            <a:r>
              <a:rPr lang="en-GB" dirty="0" smtClean="0"/>
              <a:t>), and </a:t>
            </a:r>
            <a:r>
              <a:rPr lang="en-GB" dirty="0">
                <a:solidFill>
                  <a:srgbClr val="00B0F0"/>
                </a:solidFill>
              </a:rPr>
              <a:t>were</a:t>
            </a:r>
            <a:r>
              <a:rPr lang="en-GB" dirty="0" smtClean="0"/>
              <a:t> </a:t>
            </a:r>
            <a:r>
              <a:rPr lang="en-GB" dirty="0">
                <a:solidFill>
                  <a:srgbClr val="00B0F0"/>
                </a:solidFill>
              </a:rPr>
              <a:t>not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able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draw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all</a:t>
            </a:r>
            <a:r>
              <a:rPr lang="en-GB" dirty="0"/>
              <a:t> three types of angles in </a:t>
            </a:r>
            <a:r>
              <a:rPr lang="en-GB" dirty="0">
                <a:solidFill>
                  <a:srgbClr val="00B0F0"/>
                </a:solidFill>
              </a:rPr>
              <a:t>one</a:t>
            </a:r>
            <a:r>
              <a:rPr lang="en-GB" dirty="0"/>
              <a:t> geometrical </a:t>
            </a:r>
            <a:r>
              <a:rPr lang="en-GB" dirty="0">
                <a:solidFill>
                  <a:srgbClr val="00B0F0"/>
                </a:solidFill>
              </a:rPr>
              <a:t>shape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However, </a:t>
            </a:r>
            <a:r>
              <a:rPr lang="en-GB" dirty="0">
                <a:solidFill>
                  <a:srgbClr val="00B0F0"/>
                </a:solidFill>
              </a:rPr>
              <a:t>after</a:t>
            </a:r>
            <a:r>
              <a:rPr lang="en-GB" dirty="0"/>
              <a:t> using </a:t>
            </a:r>
            <a:r>
              <a:rPr lang="en-GB" dirty="0" err="1">
                <a:solidFill>
                  <a:srgbClr val="00B0F0"/>
                </a:solidFill>
              </a:rPr>
              <a:t>GeoGebra</a:t>
            </a:r>
            <a:r>
              <a:rPr lang="en-GB" dirty="0"/>
              <a:t>, and through </a:t>
            </a:r>
            <a:r>
              <a:rPr lang="en-GB" dirty="0">
                <a:solidFill>
                  <a:srgbClr val="00B0F0"/>
                </a:solidFill>
              </a:rPr>
              <a:t>collaborative</a:t>
            </a:r>
            <a:r>
              <a:rPr lang="en-GB" dirty="0"/>
              <a:t> leaning, the students stated </a:t>
            </a:r>
            <a:r>
              <a:rPr lang="en-GB" dirty="0">
                <a:solidFill>
                  <a:srgbClr val="00B0F0"/>
                </a:solidFill>
              </a:rPr>
              <a:t>five</a:t>
            </a:r>
            <a:r>
              <a:rPr lang="en-GB" dirty="0"/>
              <a:t> different types of angles (</a:t>
            </a:r>
            <a:r>
              <a:rPr lang="en-GB" dirty="0">
                <a:solidFill>
                  <a:srgbClr val="00B0F0"/>
                </a:solidFill>
              </a:rPr>
              <a:t>acute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obtuse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right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straight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reflex</a:t>
            </a:r>
            <a:r>
              <a:rPr lang="en-GB" dirty="0"/>
              <a:t>) and </a:t>
            </a:r>
            <a:r>
              <a:rPr lang="en-GB" dirty="0">
                <a:solidFill>
                  <a:srgbClr val="00B0F0"/>
                </a:solidFill>
              </a:rPr>
              <a:t>managed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draw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all</a:t>
            </a:r>
            <a:r>
              <a:rPr lang="en-GB" dirty="0"/>
              <a:t> of them using </a:t>
            </a:r>
            <a:r>
              <a:rPr lang="en-GB" dirty="0">
                <a:solidFill>
                  <a:srgbClr val="00B0F0"/>
                </a:solidFill>
              </a:rPr>
              <a:t>one</a:t>
            </a:r>
            <a:r>
              <a:rPr lang="en-GB" dirty="0"/>
              <a:t> geometrical </a:t>
            </a:r>
            <a:r>
              <a:rPr lang="en-GB" dirty="0">
                <a:solidFill>
                  <a:srgbClr val="00B0F0"/>
                </a:solidFill>
              </a:rPr>
              <a:t>shape</a:t>
            </a:r>
            <a:r>
              <a:rPr lang="en-GB" dirty="0"/>
              <a:t>.</a:t>
            </a:r>
            <a:endParaRPr lang="en-US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83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2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GB" b="1" dirty="0"/>
              <a:t>Numeric </a:t>
            </a:r>
            <a:r>
              <a:rPr lang="en-GB" b="1" dirty="0" smtClean="0"/>
              <a:t>image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>
                <a:solidFill>
                  <a:srgbClr val="00B0F0"/>
                </a:solidFill>
              </a:rPr>
              <a:t>Before</a:t>
            </a:r>
            <a:r>
              <a:rPr lang="en-US" dirty="0"/>
              <a:t> the experiment, the students stated that </a:t>
            </a:r>
            <a:r>
              <a:rPr lang="en-US" dirty="0">
                <a:solidFill>
                  <a:srgbClr val="00B0F0"/>
                </a:solidFill>
              </a:rPr>
              <a:t>shrinking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extending</a:t>
            </a:r>
            <a:r>
              <a:rPr lang="en-US" dirty="0"/>
              <a:t> the </a:t>
            </a:r>
            <a:r>
              <a:rPr lang="en-US" dirty="0">
                <a:solidFill>
                  <a:srgbClr val="00B0F0"/>
                </a:solidFill>
              </a:rPr>
              <a:t>side</a:t>
            </a:r>
            <a:r>
              <a:rPr lang="en-US" dirty="0"/>
              <a:t> of an angle </a:t>
            </a:r>
            <a:r>
              <a:rPr lang="en-US" dirty="0">
                <a:solidFill>
                  <a:srgbClr val="00B0F0"/>
                </a:solidFill>
              </a:rPr>
              <a:t>affects</a:t>
            </a:r>
            <a:r>
              <a:rPr lang="en-US" dirty="0"/>
              <a:t> its </a:t>
            </a:r>
            <a:r>
              <a:rPr lang="en-US" dirty="0">
                <a:solidFill>
                  <a:srgbClr val="00B0F0"/>
                </a:solidFill>
              </a:rPr>
              <a:t>value</a:t>
            </a:r>
            <a:r>
              <a:rPr lang="en-US" dirty="0"/>
              <a:t> </a:t>
            </a:r>
            <a:r>
              <a:rPr lang="en-US" dirty="0" smtClean="0"/>
              <a:t>considerably. 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/>
              <a:t>Yet </a:t>
            </a:r>
            <a:r>
              <a:rPr lang="en-US" dirty="0">
                <a:solidFill>
                  <a:srgbClr val="00B0F0"/>
                </a:solidFill>
              </a:rPr>
              <a:t>after</a:t>
            </a:r>
            <a:r>
              <a:rPr lang="en-US" dirty="0"/>
              <a:t> the experiment, the students </a:t>
            </a:r>
            <a:r>
              <a:rPr lang="en-US" dirty="0">
                <a:solidFill>
                  <a:srgbClr val="00B0F0"/>
                </a:solidFill>
              </a:rPr>
              <a:t>denied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this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claim</a:t>
            </a:r>
            <a:r>
              <a:rPr lang="en-US" dirty="0"/>
              <a:t> and stated that the </a:t>
            </a:r>
            <a:r>
              <a:rPr lang="en-US" dirty="0">
                <a:solidFill>
                  <a:srgbClr val="00B0F0"/>
                </a:solidFill>
              </a:rPr>
              <a:t>change</a:t>
            </a:r>
            <a:r>
              <a:rPr lang="en-US" dirty="0"/>
              <a:t> in the </a:t>
            </a:r>
            <a:r>
              <a:rPr lang="en-US" dirty="0">
                <a:solidFill>
                  <a:srgbClr val="00B0F0"/>
                </a:solidFill>
              </a:rPr>
              <a:t>length</a:t>
            </a:r>
            <a:r>
              <a:rPr lang="en-US" dirty="0"/>
              <a:t> of the </a:t>
            </a:r>
            <a:r>
              <a:rPr lang="en-US" dirty="0">
                <a:solidFill>
                  <a:srgbClr val="00B0F0"/>
                </a:solidFill>
              </a:rPr>
              <a:t>angle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sides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does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not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affect</a:t>
            </a:r>
            <a:r>
              <a:rPr lang="en-US" dirty="0"/>
              <a:t> its </a:t>
            </a:r>
            <a:r>
              <a:rPr lang="en-US" dirty="0">
                <a:solidFill>
                  <a:srgbClr val="00B0F0"/>
                </a:solidFill>
              </a:rPr>
              <a:t>value</a:t>
            </a:r>
            <a:r>
              <a:rPr lang="en-US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/>
              <a:t>They stated that this is </a:t>
            </a:r>
            <a:r>
              <a:rPr lang="en-US" dirty="0">
                <a:solidFill>
                  <a:srgbClr val="00B0F0"/>
                </a:solidFill>
              </a:rPr>
              <a:t>because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angles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are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formed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by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rotating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ray</a:t>
            </a:r>
            <a:r>
              <a:rPr lang="en-US" dirty="0"/>
              <a:t>, and the </a:t>
            </a:r>
            <a:r>
              <a:rPr lang="en-US" dirty="0">
                <a:solidFill>
                  <a:srgbClr val="00B0F0"/>
                </a:solidFill>
              </a:rPr>
              <a:t>lengthening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shortening</a:t>
            </a:r>
            <a:r>
              <a:rPr lang="en-US" dirty="0"/>
              <a:t> of that </a:t>
            </a:r>
            <a:r>
              <a:rPr lang="en-US" dirty="0">
                <a:solidFill>
                  <a:srgbClr val="00B0F0"/>
                </a:solidFill>
              </a:rPr>
              <a:t>ray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does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not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affect</a:t>
            </a:r>
            <a:r>
              <a:rPr lang="en-US" dirty="0"/>
              <a:t> the </a:t>
            </a:r>
            <a:r>
              <a:rPr lang="en-US" dirty="0">
                <a:solidFill>
                  <a:srgbClr val="00B0F0"/>
                </a:solidFill>
              </a:rPr>
              <a:t>size</a:t>
            </a:r>
            <a:r>
              <a:rPr lang="en-US" dirty="0"/>
              <a:t> of the </a:t>
            </a:r>
            <a:r>
              <a:rPr lang="en-US" dirty="0">
                <a:solidFill>
                  <a:srgbClr val="00B0F0"/>
                </a:solidFill>
              </a:rPr>
              <a:t>angle</a:t>
            </a:r>
            <a:r>
              <a:rPr lang="en-US" dirty="0"/>
              <a:t> formed by its rotation.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027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2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GB" b="1" dirty="0"/>
              <a:t>Dynamic image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 students </a:t>
            </a:r>
            <a:r>
              <a:rPr lang="en-GB" dirty="0" smtClean="0">
                <a:solidFill>
                  <a:srgbClr val="00B0F0"/>
                </a:solidFill>
              </a:rPr>
              <a:t>were</a:t>
            </a:r>
            <a:r>
              <a:rPr lang="en-GB" dirty="0" smtClean="0"/>
              <a:t> </a:t>
            </a:r>
            <a:r>
              <a:rPr lang="en-GB" dirty="0">
                <a:solidFill>
                  <a:srgbClr val="00B0F0"/>
                </a:solidFill>
              </a:rPr>
              <a:t>not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capable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dealing</a:t>
            </a:r>
            <a:r>
              <a:rPr lang="en-GB" dirty="0"/>
              <a:t> with the </a:t>
            </a:r>
            <a:r>
              <a:rPr lang="en-GB" dirty="0">
                <a:solidFill>
                  <a:srgbClr val="00B0F0"/>
                </a:solidFill>
              </a:rPr>
              <a:t>problems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related</a:t>
            </a:r>
            <a:r>
              <a:rPr lang="en-GB" dirty="0"/>
              <a:t> to the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perception</a:t>
            </a:r>
            <a:r>
              <a:rPr lang="en-GB" dirty="0"/>
              <a:t> of angles on the </a:t>
            </a:r>
            <a:r>
              <a:rPr lang="en-GB" dirty="0">
                <a:solidFill>
                  <a:srgbClr val="00B0F0"/>
                </a:solidFill>
              </a:rPr>
              <a:t>pre-test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For </a:t>
            </a:r>
            <a:r>
              <a:rPr lang="en-GB" dirty="0">
                <a:solidFill>
                  <a:srgbClr val="00B0F0"/>
                </a:solidFill>
              </a:rPr>
              <a:t>example</a:t>
            </a:r>
            <a:r>
              <a:rPr lang="en-GB" dirty="0"/>
              <a:t>, they </a:t>
            </a:r>
            <a:r>
              <a:rPr lang="en-GB" dirty="0">
                <a:solidFill>
                  <a:srgbClr val="00B0F0"/>
                </a:solidFill>
              </a:rPr>
              <a:t>could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not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imagine</a:t>
            </a:r>
            <a:r>
              <a:rPr lang="en-GB" dirty="0"/>
              <a:t> the </a:t>
            </a:r>
            <a:r>
              <a:rPr lang="en-GB" dirty="0">
                <a:solidFill>
                  <a:srgbClr val="00B0F0"/>
                </a:solidFill>
              </a:rPr>
              <a:t>effect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moving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one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angle's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components</a:t>
            </a:r>
            <a:r>
              <a:rPr lang="en-GB" dirty="0"/>
              <a:t> such as the </a:t>
            </a:r>
            <a:r>
              <a:rPr lang="en-GB" dirty="0">
                <a:solidFill>
                  <a:srgbClr val="00B0F0"/>
                </a:solidFill>
              </a:rPr>
              <a:t>vertex</a:t>
            </a:r>
            <a:r>
              <a:rPr lang="en-GB" dirty="0"/>
              <a:t> or a </a:t>
            </a:r>
            <a:r>
              <a:rPr lang="en-GB" dirty="0">
                <a:solidFill>
                  <a:srgbClr val="00B0F0"/>
                </a:solidFill>
              </a:rPr>
              <a:t>side</a:t>
            </a:r>
            <a:r>
              <a:rPr lang="en-GB" dirty="0"/>
              <a:t> on the </a:t>
            </a:r>
            <a:r>
              <a:rPr lang="en-GB" dirty="0">
                <a:solidFill>
                  <a:srgbClr val="00B0F0"/>
                </a:solidFill>
              </a:rPr>
              <a:t>angle's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value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>
                <a:solidFill>
                  <a:srgbClr val="00B0F0"/>
                </a:solidFill>
              </a:rPr>
              <a:t>After</a:t>
            </a:r>
            <a:r>
              <a:rPr lang="en-GB" dirty="0"/>
              <a:t> the experiment, the students </a:t>
            </a:r>
            <a:r>
              <a:rPr lang="en-GB" dirty="0">
                <a:solidFill>
                  <a:srgbClr val="00B0F0"/>
                </a:solidFill>
              </a:rPr>
              <a:t>managed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overcome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problems</a:t>
            </a:r>
            <a:r>
              <a:rPr lang="en-GB" dirty="0"/>
              <a:t> of this type on the post-test to the extent that they </a:t>
            </a:r>
            <a:r>
              <a:rPr lang="en-GB" dirty="0">
                <a:solidFill>
                  <a:srgbClr val="00B0F0"/>
                </a:solidFill>
              </a:rPr>
              <a:t>provided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valid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verbal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graphical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justifications</a:t>
            </a:r>
            <a:r>
              <a:rPr lang="en-GB" dirty="0"/>
              <a:t> for most of them </a:t>
            </a:r>
            <a:r>
              <a:rPr lang="en-GB" dirty="0">
                <a:solidFill>
                  <a:srgbClr val="00B0F0"/>
                </a:solidFill>
              </a:rPr>
              <a:t>based</a:t>
            </a:r>
            <a:r>
              <a:rPr lang="en-GB" dirty="0"/>
              <a:t> mainly on the idea that an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is a </a:t>
            </a:r>
            <a:r>
              <a:rPr lang="en-GB" dirty="0">
                <a:solidFill>
                  <a:srgbClr val="00B0F0"/>
                </a:solidFill>
              </a:rPr>
              <a:t>rotation</a:t>
            </a:r>
            <a:r>
              <a:rPr lang="en-GB" dirty="0"/>
              <a:t> of a </a:t>
            </a:r>
            <a:r>
              <a:rPr lang="en-GB" dirty="0">
                <a:solidFill>
                  <a:srgbClr val="00B0F0"/>
                </a:solidFill>
              </a:rPr>
              <a:t>ray</a:t>
            </a:r>
            <a:r>
              <a:rPr lang="en-GB" dirty="0"/>
              <a:t>.</a:t>
            </a:r>
            <a:endParaRPr lang="en-US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87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Results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2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GB" b="1" dirty="0"/>
              <a:t>Dynamic image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students stressed, during the </a:t>
            </a:r>
            <a:r>
              <a:rPr lang="en-GB" dirty="0">
                <a:solidFill>
                  <a:srgbClr val="00B0F0"/>
                </a:solidFill>
              </a:rPr>
              <a:t>interviews</a:t>
            </a:r>
            <a:r>
              <a:rPr lang="en-GB" dirty="0"/>
              <a:t>, that </a:t>
            </a:r>
            <a:r>
              <a:rPr lang="en-GB" dirty="0">
                <a:solidFill>
                  <a:srgbClr val="00B0F0"/>
                </a:solidFill>
              </a:rPr>
              <a:t>before</a:t>
            </a:r>
            <a:r>
              <a:rPr lang="en-GB" dirty="0"/>
              <a:t> using </a:t>
            </a:r>
            <a:r>
              <a:rPr lang="en-GB" dirty="0" err="1"/>
              <a:t>GeoGebra</a:t>
            </a:r>
            <a:r>
              <a:rPr lang="en-GB" dirty="0"/>
              <a:t> it was </a:t>
            </a:r>
            <a:r>
              <a:rPr lang="en-GB" dirty="0">
                <a:solidFill>
                  <a:srgbClr val="00B0F0"/>
                </a:solidFill>
              </a:rPr>
              <a:t>very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difficult</a:t>
            </a:r>
            <a:r>
              <a:rPr lang="en-GB" dirty="0"/>
              <a:t> for them to </a:t>
            </a:r>
            <a:r>
              <a:rPr lang="en-GB" dirty="0">
                <a:solidFill>
                  <a:srgbClr val="00B0F0"/>
                </a:solidFill>
              </a:rPr>
              <a:t>imagine</a:t>
            </a:r>
            <a:r>
              <a:rPr lang="en-GB" dirty="0"/>
              <a:t> what happens to the angle when they </a:t>
            </a:r>
            <a:r>
              <a:rPr lang="en-GB" dirty="0">
                <a:solidFill>
                  <a:srgbClr val="00B0F0"/>
                </a:solidFill>
              </a:rPr>
              <a:t>stretch</a:t>
            </a:r>
            <a:r>
              <a:rPr lang="en-GB" dirty="0"/>
              <a:t> or </a:t>
            </a:r>
            <a:r>
              <a:rPr lang="en-GB" dirty="0">
                <a:solidFill>
                  <a:srgbClr val="00B0F0"/>
                </a:solidFill>
              </a:rPr>
              <a:t>shrink</a:t>
            </a:r>
            <a:r>
              <a:rPr lang="en-GB" dirty="0"/>
              <a:t> one of its </a:t>
            </a:r>
            <a:r>
              <a:rPr lang="en-GB" dirty="0">
                <a:solidFill>
                  <a:srgbClr val="00B0F0"/>
                </a:solidFill>
              </a:rPr>
              <a:t>sides</a:t>
            </a:r>
            <a:r>
              <a:rPr lang="en-GB" dirty="0"/>
              <a:t>, or </a:t>
            </a:r>
            <a:r>
              <a:rPr lang="en-GB" dirty="0">
                <a:solidFill>
                  <a:srgbClr val="00B0F0"/>
                </a:solidFill>
              </a:rPr>
              <a:t>move</a:t>
            </a:r>
            <a:r>
              <a:rPr lang="en-GB" dirty="0"/>
              <a:t> its </a:t>
            </a:r>
            <a:r>
              <a:rPr lang="en-GB" dirty="0">
                <a:solidFill>
                  <a:srgbClr val="00B0F0"/>
                </a:solidFill>
              </a:rPr>
              <a:t>side</a:t>
            </a:r>
            <a:r>
              <a:rPr lang="en-GB" dirty="0"/>
              <a:t> or its </a:t>
            </a:r>
            <a:r>
              <a:rPr lang="en-GB" dirty="0">
                <a:solidFill>
                  <a:srgbClr val="00B0F0"/>
                </a:solidFill>
              </a:rPr>
              <a:t>vertex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But, </a:t>
            </a:r>
            <a:r>
              <a:rPr lang="en-GB" dirty="0">
                <a:solidFill>
                  <a:srgbClr val="00B0F0"/>
                </a:solidFill>
              </a:rPr>
              <a:t>after</a:t>
            </a:r>
            <a:r>
              <a:rPr lang="en-GB" dirty="0" smtClean="0"/>
              <a:t> using </a:t>
            </a:r>
            <a:r>
              <a:rPr lang="en-GB" dirty="0" err="1" smtClean="0"/>
              <a:t>GeoGebra</a:t>
            </a:r>
            <a:r>
              <a:rPr lang="en-GB" dirty="0" smtClean="0"/>
              <a:t>, </a:t>
            </a:r>
            <a:r>
              <a:rPr lang="en-GB" dirty="0"/>
              <a:t>they </a:t>
            </a:r>
            <a:r>
              <a:rPr lang="en-GB" dirty="0">
                <a:solidFill>
                  <a:srgbClr val="00B0F0"/>
                </a:solidFill>
              </a:rPr>
              <a:t>were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able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imagine</a:t>
            </a:r>
            <a:r>
              <a:rPr lang="en-GB" dirty="0"/>
              <a:t> every possible </a:t>
            </a:r>
            <a:r>
              <a:rPr lang="en-GB" dirty="0">
                <a:solidFill>
                  <a:srgbClr val="00B0F0"/>
                </a:solidFill>
              </a:rPr>
              <a:t>change</a:t>
            </a:r>
            <a:r>
              <a:rPr lang="en-GB" dirty="0"/>
              <a:t> that might happen when </a:t>
            </a:r>
            <a:r>
              <a:rPr lang="en-GB" dirty="0">
                <a:solidFill>
                  <a:srgbClr val="00B0F0"/>
                </a:solidFill>
              </a:rPr>
              <a:t>moving</a:t>
            </a:r>
            <a:r>
              <a:rPr lang="en-GB" dirty="0"/>
              <a:t> any </a:t>
            </a:r>
            <a:r>
              <a:rPr lang="en-GB" dirty="0">
                <a:solidFill>
                  <a:srgbClr val="00B0F0"/>
                </a:solidFill>
              </a:rPr>
              <a:t>part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For </a:t>
            </a:r>
            <a:r>
              <a:rPr lang="en-GB" dirty="0">
                <a:solidFill>
                  <a:srgbClr val="00B0F0"/>
                </a:solidFill>
              </a:rPr>
              <a:t>example</a:t>
            </a:r>
            <a:r>
              <a:rPr lang="en-GB" dirty="0"/>
              <a:t>, they started noticing the </a:t>
            </a:r>
            <a:r>
              <a:rPr lang="en-GB" dirty="0">
                <a:solidFill>
                  <a:srgbClr val="00B0F0"/>
                </a:solidFill>
              </a:rPr>
              <a:t>change</a:t>
            </a:r>
            <a:r>
              <a:rPr lang="en-GB" dirty="0"/>
              <a:t> in the </a:t>
            </a:r>
            <a:r>
              <a:rPr lang="en-GB" dirty="0">
                <a:solidFill>
                  <a:srgbClr val="00B0F0"/>
                </a:solidFill>
              </a:rPr>
              <a:t>value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viewing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of a particular </a:t>
            </a:r>
            <a:r>
              <a:rPr lang="en-GB" dirty="0">
                <a:solidFill>
                  <a:srgbClr val="00B0F0"/>
                </a:solidFill>
              </a:rPr>
              <a:t>object</a:t>
            </a:r>
            <a:r>
              <a:rPr lang="en-GB" dirty="0"/>
              <a:t> when </a:t>
            </a:r>
            <a:r>
              <a:rPr lang="en-GB" dirty="0">
                <a:solidFill>
                  <a:srgbClr val="00B0F0"/>
                </a:solidFill>
              </a:rPr>
              <a:t>approaching</a:t>
            </a:r>
            <a:r>
              <a:rPr lang="en-GB" dirty="0"/>
              <a:t> or </a:t>
            </a:r>
            <a:r>
              <a:rPr lang="en-GB" dirty="0">
                <a:solidFill>
                  <a:srgbClr val="00B0F0"/>
                </a:solidFill>
              </a:rPr>
              <a:t>moving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away</a:t>
            </a:r>
            <a:r>
              <a:rPr lang="en-GB" dirty="0"/>
              <a:t> from it, or the </a:t>
            </a:r>
            <a:r>
              <a:rPr lang="en-GB" dirty="0">
                <a:solidFill>
                  <a:srgbClr val="00B0F0"/>
                </a:solidFill>
              </a:rPr>
              <a:t>change</a:t>
            </a:r>
            <a:r>
              <a:rPr lang="en-GB" dirty="0"/>
              <a:t> in the value and the shape of the angle when a </a:t>
            </a:r>
            <a:r>
              <a:rPr lang="en-GB" dirty="0">
                <a:solidFill>
                  <a:srgbClr val="00B0F0"/>
                </a:solidFill>
              </a:rPr>
              <a:t>laptop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screen</a:t>
            </a:r>
            <a:r>
              <a:rPr lang="en-GB" dirty="0"/>
              <a:t> is </a:t>
            </a:r>
            <a:r>
              <a:rPr lang="en-GB" dirty="0">
                <a:solidFill>
                  <a:srgbClr val="00B0F0"/>
                </a:solidFill>
              </a:rPr>
              <a:t>moved</a:t>
            </a:r>
            <a:r>
              <a:rPr lang="en-GB" dirty="0"/>
              <a:t> in order to use it in a comfortable </a:t>
            </a:r>
            <a:r>
              <a:rPr lang="en-GB" dirty="0" smtClean="0"/>
              <a:t>position.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07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Once </a:t>
            </a:r>
            <a:r>
              <a:rPr lang="en-GB" dirty="0">
                <a:solidFill>
                  <a:srgbClr val="0070C0"/>
                </a:solidFill>
              </a:rPr>
              <a:t>technology</a:t>
            </a:r>
            <a:r>
              <a:rPr lang="en-GB" dirty="0"/>
              <a:t> is used properly, the learning environment becomes suitable for </a:t>
            </a:r>
            <a:r>
              <a:rPr lang="en-GB" dirty="0">
                <a:solidFill>
                  <a:srgbClr val="0070C0"/>
                </a:solidFill>
              </a:rPr>
              <a:t>visual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investigations</a:t>
            </a:r>
            <a:r>
              <a:rPr lang="en-GB" dirty="0"/>
              <a:t>, through which students will </a:t>
            </a:r>
            <a:r>
              <a:rPr lang="en-GB" dirty="0">
                <a:solidFill>
                  <a:srgbClr val="0070C0"/>
                </a:solidFill>
              </a:rPr>
              <a:t>grasp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geometrical</a:t>
            </a:r>
            <a:r>
              <a:rPr lang="en-GB" dirty="0"/>
              <a:t> concepts better (NCTM, 1989).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In </a:t>
            </a:r>
            <a:r>
              <a:rPr lang="en-GB" dirty="0"/>
              <a:t>the </a:t>
            </a:r>
            <a:r>
              <a:rPr lang="en-GB" dirty="0">
                <a:solidFill>
                  <a:srgbClr val="0070C0"/>
                </a:solidFill>
              </a:rPr>
              <a:t>present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research</a:t>
            </a:r>
            <a:r>
              <a:rPr lang="en-GB" dirty="0"/>
              <a:t>, we try to find how </a:t>
            </a:r>
            <a:r>
              <a:rPr lang="en-GB" dirty="0" err="1">
                <a:solidFill>
                  <a:srgbClr val="0070C0"/>
                </a:solidFill>
              </a:rPr>
              <a:t>GeoGebra</a:t>
            </a:r>
            <a:r>
              <a:rPr lang="en-GB" dirty="0"/>
              <a:t> helps seventh grade students develop the concept of angle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In addition to the use of </a:t>
            </a:r>
            <a:r>
              <a:rPr lang="en-GB" dirty="0">
                <a:solidFill>
                  <a:srgbClr val="0070C0"/>
                </a:solidFill>
              </a:rPr>
              <a:t>technological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tools</a:t>
            </a:r>
            <a:r>
              <a:rPr lang="en-GB" dirty="0"/>
              <a:t> that promote students’ </a:t>
            </a:r>
            <a:r>
              <a:rPr lang="en-GB" dirty="0">
                <a:solidFill>
                  <a:srgbClr val="0070C0"/>
                </a:solidFill>
              </a:rPr>
              <a:t>investigations</a:t>
            </a:r>
            <a:r>
              <a:rPr lang="en-GB" dirty="0"/>
              <a:t> of mathematical concepts, </a:t>
            </a:r>
            <a:r>
              <a:rPr lang="en-GB" dirty="0">
                <a:solidFill>
                  <a:srgbClr val="0070C0"/>
                </a:solidFill>
              </a:rPr>
              <a:t>collaborative</a:t>
            </a:r>
            <a:r>
              <a:rPr lang="en-GB" dirty="0"/>
              <a:t> learning encourages students to </a:t>
            </a:r>
            <a:r>
              <a:rPr lang="en-GB" dirty="0">
                <a:solidFill>
                  <a:srgbClr val="0070C0"/>
                </a:solidFill>
              </a:rPr>
              <a:t>participate</a:t>
            </a:r>
            <a:r>
              <a:rPr lang="en-GB" dirty="0"/>
              <a:t>, </a:t>
            </a:r>
            <a:r>
              <a:rPr lang="en-GB" dirty="0">
                <a:solidFill>
                  <a:srgbClr val="0070C0"/>
                </a:solidFill>
              </a:rPr>
              <a:t>argue</a:t>
            </a:r>
            <a:r>
              <a:rPr lang="en-GB" dirty="0"/>
              <a:t> with each other, and </a:t>
            </a:r>
            <a:r>
              <a:rPr lang="en-GB" dirty="0">
                <a:solidFill>
                  <a:srgbClr val="0070C0"/>
                </a:solidFill>
              </a:rPr>
              <a:t>raise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questions</a:t>
            </a:r>
            <a:r>
              <a:rPr lang="en-GB" dirty="0"/>
              <a:t> for </a:t>
            </a:r>
            <a:r>
              <a:rPr lang="en-GB" dirty="0">
                <a:solidFill>
                  <a:srgbClr val="0070C0"/>
                </a:solidFill>
              </a:rPr>
              <a:t>discussions</a:t>
            </a:r>
            <a:r>
              <a:rPr lang="en-GB" dirty="0"/>
              <a:t>, resulting in </a:t>
            </a:r>
            <a:r>
              <a:rPr lang="en-GB" dirty="0">
                <a:solidFill>
                  <a:srgbClr val="0070C0"/>
                </a:solidFill>
              </a:rPr>
              <a:t>internalizing</a:t>
            </a:r>
            <a:r>
              <a:rPr lang="en-GB" dirty="0"/>
              <a:t> mathematical </a:t>
            </a:r>
            <a:r>
              <a:rPr lang="en-GB" dirty="0" smtClean="0"/>
              <a:t>concepts and perceive </a:t>
            </a:r>
            <a:r>
              <a:rPr lang="en-GB" dirty="0">
                <a:solidFill>
                  <a:srgbClr val="0070C0"/>
                </a:solidFill>
              </a:rPr>
              <a:t>various images of </a:t>
            </a:r>
            <a:r>
              <a:rPr lang="en-GB" dirty="0" smtClean="0">
                <a:solidFill>
                  <a:srgbClr val="0070C0"/>
                </a:solidFill>
              </a:rPr>
              <a:t>these concepts</a:t>
            </a:r>
            <a:r>
              <a:rPr lang="en-GB" dirty="0" smtClean="0"/>
              <a:t>. </a:t>
            </a:r>
            <a:endParaRPr lang="en-US" kern="1200" dirty="0">
              <a:cs typeface="Arial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46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>
                <a:solidFill>
                  <a:srgbClr val="00B0F0"/>
                </a:solidFill>
              </a:rPr>
              <a:t>After</a:t>
            </a:r>
            <a:r>
              <a:rPr lang="en-GB" dirty="0" smtClean="0"/>
              <a:t> </a:t>
            </a:r>
            <a:r>
              <a:rPr lang="en-GB" dirty="0"/>
              <a:t>working </a:t>
            </a:r>
            <a:r>
              <a:rPr lang="en-GB" dirty="0">
                <a:solidFill>
                  <a:srgbClr val="00B0F0"/>
                </a:solidFill>
              </a:rPr>
              <a:t>visually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dynamically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collaboratively</a:t>
            </a:r>
            <a:r>
              <a:rPr lang="en-GB" dirty="0"/>
              <a:t> with angles, we notice that the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’ </a:t>
            </a:r>
            <a:r>
              <a:rPr lang="en-GB" dirty="0">
                <a:solidFill>
                  <a:srgbClr val="00B0F0"/>
                </a:solidFill>
              </a:rPr>
              <a:t>perception</a:t>
            </a:r>
            <a:r>
              <a:rPr lang="en-GB" dirty="0"/>
              <a:t> of angles got </a:t>
            </a:r>
            <a:r>
              <a:rPr lang="en-GB" dirty="0">
                <a:solidFill>
                  <a:srgbClr val="00B0F0"/>
                </a:solidFill>
              </a:rPr>
              <a:t>more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profound</a:t>
            </a:r>
            <a:r>
              <a:rPr lang="en-GB" dirty="0"/>
              <a:t> through expressing various kinds of angles from their </a:t>
            </a:r>
            <a:r>
              <a:rPr lang="en-GB" dirty="0">
                <a:solidFill>
                  <a:srgbClr val="00B0F0"/>
                </a:solidFill>
              </a:rPr>
              <a:t>daily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life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verbally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graphically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dynamically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This </a:t>
            </a:r>
            <a:r>
              <a:rPr lang="en-GB" dirty="0">
                <a:solidFill>
                  <a:srgbClr val="00B0F0"/>
                </a:solidFill>
              </a:rPr>
              <a:t>advancement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achieves</a:t>
            </a:r>
            <a:r>
              <a:rPr lang="en-GB" dirty="0"/>
              <a:t> one of the </a:t>
            </a:r>
            <a:r>
              <a:rPr lang="en-GB" dirty="0">
                <a:solidFill>
                  <a:srgbClr val="00B0F0"/>
                </a:solidFill>
              </a:rPr>
              <a:t>objectives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NCTM</a:t>
            </a:r>
            <a:r>
              <a:rPr lang="en-GB" dirty="0"/>
              <a:t> (2000), which emphasizes the importance of </a:t>
            </a:r>
            <a:r>
              <a:rPr lang="en-GB" dirty="0">
                <a:solidFill>
                  <a:srgbClr val="00B0F0"/>
                </a:solidFill>
              </a:rPr>
              <a:t>linking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mathematics</a:t>
            </a:r>
            <a:r>
              <a:rPr lang="en-GB" dirty="0"/>
              <a:t> with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>
                <a:solidFill>
                  <a:srgbClr val="00B0F0"/>
                </a:solidFill>
              </a:rPr>
              <a:t>’ </a:t>
            </a:r>
            <a:r>
              <a:rPr lang="en-GB" dirty="0">
                <a:solidFill>
                  <a:srgbClr val="00B0F0"/>
                </a:solidFill>
              </a:rPr>
              <a:t>daily-life</a:t>
            </a:r>
            <a:r>
              <a:rPr lang="en-GB" dirty="0"/>
              <a:t> as well as their </a:t>
            </a:r>
            <a:r>
              <a:rPr lang="en-GB" dirty="0">
                <a:solidFill>
                  <a:srgbClr val="00B0F0"/>
                </a:solidFill>
              </a:rPr>
              <a:t>personal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matters</a:t>
            </a:r>
            <a:r>
              <a:rPr lang="en-GB" dirty="0"/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1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>
                <a:solidFill>
                  <a:srgbClr val="00B0F0"/>
                </a:solidFill>
              </a:rPr>
              <a:t>development</a:t>
            </a:r>
            <a:r>
              <a:rPr lang="en-GB" dirty="0"/>
              <a:t> of students’ perception of the angle as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object</a:t>
            </a:r>
            <a:r>
              <a:rPr lang="en-GB" dirty="0"/>
              <a:t> could be </a:t>
            </a:r>
            <a:r>
              <a:rPr lang="en-GB" dirty="0">
                <a:solidFill>
                  <a:srgbClr val="00B0F0"/>
                </a:solidFill>
              </a:rPr>
              <a:t>due</a:t>
            </a:r>
            <a:r>
              <a:rPr lang="en-GB" dirty="0"/>
              <a:t> to the use of the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features</a:t>
            </a:r>
            <a:r>
              <a:rPr lang="en-GB" dirty="0"/>
              <a:t> of </a:t>
            </a:r>
            <a:r>
              <a:rPr lang="en-GB" dirty="0" err="1">
                <a:solidFill>
                  <a:srgbClr val="00B0F0"/>
                </a:solidFill>
              </a:rPr>
              <a:t>GeoGebra</a:t>
            </a:r>
            <a:r>
              <a:rPr lang="en-GB" dirty="0"/>
              <a:t>, such as </a:t>
            </a:r>
            <a:r>
              <a:rPr lang="en-GB" dirty="0">
                <a:solidFill>
                  <a:srgbClr val="00B0F0"/>
                </a:solidFill>
              </a:rPr>
              <a:t>dragging</a:t>
            </a:r>
            <a:r>
              <a:rPr lang="en-GB" dirty="0"/>
              <a:t> that the students utilized when carrying out the activities (</a:t>
            </a:r>
            <a:r>
              <a:rPr lang="en-GB" dirty="0" err="1"/>
              <a:t>Anabousi</a:t>
            </a:r>
            <a:r>
              <a:rPr lang="en-GB" dirty="0"/>
              <a:t>, </a:t>
            </a:r>
            <a:r>
              <a:rPr lang="en-GB" dirty="0" err="1"/>
              <a:t>Daher</a:t>
            </a:r>
            <a:r>
              <a:rPr lang="en-GB" dirty="0"/>
              <a:t>, &amp; </a:t>
            </a:r>
            <a:r>
              <a:rPr lang="en-GB" dirty="0" err="1"/>
              <a:t>Baya’a</a:t>
            </a:r>
            <a:r>
              <a:rPr lang="en-GB" dirty="0"/>
              <a:t>, 2012</a:t>
            </a:r>
            <a:r>
              <a:rPr lang="en-GB" dirty="0" smtClean="0"/>
              <a:t>).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This also allowed </a:t>
            </a:r>
            <a:r>
              <a:rPr lang="en-GB" dirty="0"/>
              <a:t>the participating students to find characteristics of the angle that might </a:t>
            </a:r>
            <a:r>
              <a:rPr lang="en-GB" dirty="0">
                <a:solidFill>
                  <a:srgbClr val="00B0F0"/>
                </a:solidFill>
              </a:rPr>
              <a:t>remain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hidden</a:t>
            </a:r>
            <a:r>
              <a:rPr lang="en-GB" dirty="0"/>
              <a:t> in </a:t>
            </a:r>
            <a:r>
              <a:rPr lang="en-GB" dirty="0">
                <a:solidFill>
                  <a:srgbClr val="00B0F0"/>
                </a:solidFill>
              </a:rPr>
              <a:t>static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diagrams</a:t>
            </a:r>
            <a:r>
              <a:rPr lang="en-GB" dirty="0"/>
              <a:t> of the angle (Gonzalez &amp; </a:t>
            </a:r>
            <a:r>
              <a:rPr lang="en-GB" dirty="0" err="1"/>
              <a:t>Herbst</a:t>
            </a:r>
            <a:r>
              <a:rPr lang="en-GB" dirty="0"/>
              <a:t>, 2009).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69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/>
              <a:t>development of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’ </a:t>
            </a:r>
            <a:r>
              <a:rPr lang="en-GB" dirty="0">
                <a:solidFill>
                  <a:srgbClr val="00B0F0"/>
                </a:solidFill>
              </a:rPr>
              <a:t>numeric</a:t>
            </a:r>
            <a:r>
              <a:rPr lang="en-GB" dirty="0"/>
              <a:t> concept of the angle was supported by the </a:t>
            </a:r>
            <a:r>
              <a:rPr lang="en-GB" dirty="0">
                <a:solidFill>
                  <a:srgbClr val="00B0F0"/>
                </a:solidFill>
              </a:rPr>
              <a:t>software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potentiality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measurement</a:t>
            </a:r>
            <a:r>
              <a:rPr lang="en-GB" dirty="0"/>
              <a:t> that enabled the students to </a:t>
            </a:r>
            <a:r>
              <a:rPr lang="en-GB" dirty="0">
                <a:solidFill>
                  <a:srgbClr val="00B0F0"/>
                </a:solidFill>
              </a:rPr>
              <a:t>verify</a:t>
            </a:r>
            <a:r>
              <a:rPr lang="en-GB" dirty="0"/>
              <a:t> their </a:t>
            </a:r>
            <a:r>
              <a:rPr lang="en-GB" dirty="0">
                <a:solidFill>
                  <a:srgbClr val="00B0F0"/>
                </a:solidFill>
              </a:rPr>
              <a:t>claims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substantiate</a:t>
            </a:r>
            <a:r>
              <a:rPr lang="en-GB" dirty="0"/>
              <a:t> them (Gonzalez, 2009</a:t>
            </a:r>
            <a:r>
              <a:rPr lang="en-GB" dirty="0" smtClean="0"/>
              <a:t>).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Furthermore, These findings emphasize the claim of </a:t>
            </a:r>
            <a:r>
              <a:rPr lang="en-GB" dirty="0" err="1"/>
              <a:t>Biber</a:t>
            </a:r>
            <a:r>
              <a:rPr lang="en-GB" dirty="0"/>
              <a:t>, Tuna and  </a:t>
            </a:r>
            <a:r>
              <a:rPr lang="en-GB" dirty="0" err="1"/>
              <a:t>Korkmaz</a:t>
            </a:r>
            <a:r>
              <a:rPr lang="en-GB" dirty="0"/>
              <a:t> (2013) who concluded that when students have </a:t>
            </a:r>
            <a:r>
              <a:rPr lang="en-GB" dirty="0">
                <a:solidFill>
                  <a:srgbClr val="00B0F0"/>
                </a:solidFill>
              </a:rPr>
              <a:t>meaningful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real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experiences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measuring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comparing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angles</a:t>
            </a:r>
            <a:r>
              <a:rPr lang="en-GB" dirty="0"/>
              <a:t> via </a:t>
            </a:r>
            <a:r>
              <a:rPr lang="en-GB" dirty="0">
                <a:solidFill>
                  <a:srgbClr val="00B0F0"/>
                </a:solidFill>
              </a:rPr>
              <a:t>different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methods</a:t>
            </a:r>
            <a:r>
              <a:rPr lang="en-GB" dirty="0"/>
              <a:t>, they become more likely to </a:t>
            </a:r>
            <a:r>
              <a:rPr lang="en-GB" dirty="0">
                <a:solidFill>
                  <a:srgbClr val="00B0F0"/>
                </a:solidFill>
              </a:rPr>
              <a:t>perceive</a:t>
            </a:r>
            <a:r>
              <a:rPr lang="en-GB" dirty="0"/>
              <a:t> the </a:t>
            </a:r>
            <a:r>
              <a:rPr lang="en-GB" dirty="0">
                <a:solidFill>
                  <a:srgbClr val="00B0F0"/>
                </a:solidFill>
              </a:rPr>
              <a:t>standard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definition</a:t>
            </a:r>
            <a:r>
              <a:rPr lang="en-GB" dirty="0"/>
              <a:t> of the angle, and understand that the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value</a:t>
            </a:r>
            <a:r>
              <a:rPr lang="en-GB" dirty="0"/>
              <a:t> is </a:t>
            </a:r>
            <a:r>
              <a:rPr lang="en-GB" dirty="0">
                <a:solidFill>
                  <a:srgbClr val="00B0F0"/>
                </a:solidFill>
              </a:rPr>
              <a:t>affected</a:t>
            </a:r>
            <a:r>
              <a:rPr lang="en-GB" dirty="0"/>
              <a:t> by the </a:t>
            </a:r>
            <a:r>
              <a:rPr lang="en-GB" dirty="0">
                <a:solidFill>
                  <a:srgbClr val="00B0F0"/>
                </a:solidFill>
              </a:rPr>
              <a:t>amount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rotation</a:t>
            </a:r>
            <a:r>
              <a:rPr lang="en-GB" dirty="0"/>
              <a:t> of its </a:t>
            </a:r>
            <a:r>
              <a:rPr lang="en-GB" dirty="0">
                <a:solidFill>
                  <a:srgbClr val="00B0F0"/>
                </a:solidFill>
              </a:rPr>
              <a:t>ray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rather</a:t>
            </a:r>
            <a:r>
              <a:rPr lang="en-GB" dirty="0"/>
              <a:t> than the </a:t>
            </a:r>
            <a:r>
              <a:rPr lang="en-GB" dirty="0">
                <a:solidFill>
                  <a:srgbClr val="00B0F0"/>
                </a:solidFill>
              </a:rPr>
              <a:t>length</a:t>
            </a:r>
            <a:r>
              <a:rPr lang="en-GB" dirty="0"/>
              <a:t> of its </a:t>
            </a:r>
            <a:r>
              <a:rPr lang="en-GB" dirty="0">
                <a:solidFill>
                  <a:srgbClr val="00B0F0"/>
                </a:solidFill>
              </a:rPr>
              <a:t>sides</a:t>
            </a:r>
            <a:r>
              <a:rPr lang="en-GB" dirty="0"/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68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412776"/>
            <a:ext cx="7918648" cy="4968552"/>
          </a:xfrm>
        </p:spPr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 participating students in the present research were urged to </a:t>
            </a:r>
            <a:r>
              <a:rPr lang="en-GB" dirty="0">
                <a:solidFill>
                  <a:srgbClr val="00B0F0"/>
                </a:solidFill>
              </a:rPr>
              <a:t>collaborate</a:t>
            </a:r>
            <a:r>
              <a:rPr lang="en-GB" dirty="0"/>
              <a:t> with and </a:t>
            </a:r>
            <a:r>
              <a:rPr lang="en-GB" dirty="0">
                <a:solidFill>
                  <a:srgbClr val="00B0F0"/>
                </a:solidFill>
              </a:rPr>
              <a:t>criticize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each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other</a:t>
            </a:r>
            <a:r>
              <a:rPr lang="en-GB" dirty="0"/>
              <a:t> through </a:t>
            </a:r>
            <a:r>
              <a:rPr lang="en-GB" dirty="0">
                <a:solidFill>
                  <a:srgbClr val="00B0F0"/>
                </a:solidFill>
              </a:rPr>
              <a:t>discussions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comments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This </a:t>
            </a:r>
            <a:r>
              <a:rPr lang="en-GB" dirty="0">
                <a:solidFill>
                  <a:srgbClr val="00B0F0"/>
                </a:solidFill>
              </a:rPr>
              <a:t>collaboration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supported</a:t>
            </a:r>
            <a:r>
              <a:rPr lang="en-GB" dirty="0"/>
              <a:t> the students in </a:t>
            </a:r>
            <a:r>
              <a:rPr lang="en-GB" dirty="0">
                <a:solidFill>
                  <a:srgbClr val="00B0F0"/>
                </a:solidFill>
              </a:rPr>
              <a:t>carrying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out</a:t>
            </a:r>
            <a:r>
              <a:rPr lang="en-GB" dirty="0"/>
              <a:t> the </a:t>
            </a:r>
            <a:r>
              <a:rPr lang="en-GB" dirty="0">
                <a:solidFill>
                  <a:srgbClr val="00B0F0"/>
                </a:solidFill>
              </a:rPr>
              <a:t>activities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successfully</a:t>
            </a:r>
            <a:r>
              <a:rPr lang="en-GB" dirty="0"/>
              <a:t> (</a:t>
            </a:r>
            <a:r>
              <a:rPr lang="en-GB" dirty="0" err="1"/>
              <a:t>Gellert</a:t>
            </a:r>
            <a:r>
              <a:rPr lang="en-GB" dirty="0"/>
              <a:t>, 2014).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/>
              <a:t>students </a:t>
            </a:r>
            <a:r>
              <a:rPr lang="en-GB" dirty="0">
                <a:solidFill>
                  <a:srgbClr val="00B0F0"/>
                </a:solidFill>
              </a:rPr>
              <a:t>managed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define</a:t>
            </a:r>
            <a:r>
              <a:rPr lang="en-GB" dirty="0"/>
              <a:t> the concepts correctly and gradually </a:t>
            </a:r>
            <a:r>
              <a:rPr lang="en-GB" dirty="0">
                <a:solidFill>
                  <a:srgbClr val="00B0F0"/>
                </a:solidFill>
              </a:rPr>
              <a:t>based</a:t>
            </a:r>
            <a:r>
              <a:rPr lang="en-GB" dirty="0"/>
              <a:t> on </a:t>
            </a:r>
            <a:r>
              <a:rPr lang="en-GB" dirty="0">
                <a:solidFill>
                  <a:srgbClr val="00B0F0"/>
                </a:solidFill>
              </a:rPr>
              <a:t>arguments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constructions</a:t>
            </a:r>
            <a:r>
              <a:rPr lang="en-GB" dirty="0"/>
              <a:t> (</a:t>
            </a:r>
            <a:r>
              <a:rPr lang="en-GB" dirty="0" err="1"/>
              <a:t>Herbst</a:t>
            </a:r>
            <a:r>
              <a:rPr lang="en-GB" dirty="0"/>
              <a:t>, Gonzalez &amp; Macke, 2005).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These </a:t>
            </a:r>
            <a:r>
              <a:rPr lang="en-GB" dirty="0">
                <a:solidFill>
                  <a:srgbClr val="00B0F0"/>
                </a:solidFill>
              </a:rPr>
              <a:t>results</a:t>
            </a:r>
            <a:r>
              <a:rPr lang="en-GB" dirty="0"/>
              <a:t> show that it is </a:t>
            </a:r>
            <a:r>
              <a:rPr lang="en-GB" dirty="0">
                <a:solidFill>
                  <a:srgbClr val="00B0F0"/>
                </a:solidFill>
              </a:rPr>
              <a:t>necessary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allow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construct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explore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investigate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mathematical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concepts</a:t>
            </a:r>
            <a:r>
              <a:rPr lang="en-GB" dirty="0"/>
              <a:t> by </a:t>
            </a:r>
            <a:r>
              <a:rPr lang="en-GB" dirty="0">
                <a:solidFill>
                  <a:srgbClr val="00B0F0"/>
                </a:solidFill>
              </a:rPr>
              <a:t>themselves</a:t>
            </a:r>
            <a:r>
              <a:rPr lang="en-GB" dirty="0"/>
              <a:t>, as well as to encourage them to </a:t>
            </a:r>
            <a:r>
              <a:rPr lang="en-GB" dirty="0">
                <a:solidFill>
                  <a:srgbClr val="00B0F0"/>
                </a:solidFill>
              </a:rPr>
              <a:t>develop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their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knowledge</a:t>
            </a:r>
            <a:r>
              <a:rPr lang="en-GB" dirty="0"/>
              <a:t> of mathematics through </a:t>
            </a:r>
            <a:r>
              <a:rPr lang="en-GB" dirty="0">
                <a:solidFill>
                  <a:srgbClr val="00B0F0"/>
                </a:solidFill>
              </a:rPr>
              <a:t>collaboration</a:t>
            </a:r>
            <a:r>
              <a:rPr lang="en-GB" dirty="0"/>
              <a:t> with each other.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38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 </a:t>
            </a:r>
            <a:r>
              <a:rPr lang="en-GB" dirty="0">
                <a:solidFill>
                  <a:srgbClr val="00B0F0"/>
                </a:solidFill>
              </a:rPr>
              <a:t>multiple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visual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features</a:t>
            </a:r>
            <a:r>
              <a:rPr lang="en-GB" dirty="0"/>
              <a:t> of </a:t>
            </a:r>
            <a:r>
              <a:rPr lang="en-GB" dirty="0" err="1">
                <a:solidFill>
                  <a:srgbClr val="00B0F0"/>
                </a:solidFill>
              </a:rPr>
              <a:t>GeoGebra</a:t>
            </a:r>
            <a:r>
              <a:rPr lang="en-GB" dirty="0"/>
              <a:t> proved to be very </a:t>
            </a:r>
            <a:r>
              <a:rPr lang="en-GB" dirty="0">
                <a:solidFill>
                  <a:srgbClr val="00B0F0"/>
                </a:solidFill>
              </a:rPr>
              <a:t>helpful</a:t>
            </a:r>
            <a:r>
              <a:rPr lang="en-GB" dirty="0"/>
              <a:t> in </a:t>
            </a:r>
            <a:r>
              <a:rPr lang="en-GB" dirty="0">
                <a:solidFill>
                  <a:srgbClr val="00B0F0"/>
                </a:solidFill>
              </a:rPr>
              <a:t>collaborative</a:t>
            </a:r>
            <a:r>
              <a:rPr lang="en-GB" dirty="0"/>
              <a:t> settings in </a:t>
            </a:r>
            <a:r>
              <a:rPr lang="en-GB" dirty="0">
                <a:solidFill>
                  <a:srgbClr val="00B0F0"/>
                </a:solidFill>
              </a:rPr>
              <a:t>deepening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' </a:t>
            </a:r>
            <a:r>
              <a:rPr lang="en-GB" dirty="0">
                <a:solidFill>
                  <a:srgbClr val="00B0F0"/>
                </a:solidFill>
              </a:rPr>
              <a:t>understanding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concept as an object which can be </a:t>
            </a:r>
            <a:r>
              <a:rPr lang="en-GB" dirty="0">
                <a:solidFill>
                  <a:srgbClr val="00B0F0"/>
                </a:solidFill>
              </a:rPr>
              <a:t>moved</a:t>
            </a:r>
            <a:r>
              <a:rPr lang="en-GB" dirty="0" smtClean="0"/>
              <a:t>, </a:t>
            </a:r>
            <a:r>
              <a:rPr lang="en-GB" dirty="0">
                <a:solidFill>
                  <a:srgbClr val="00B0F0"/>
                </a:solidFill>
              </a:rPr>
              <a:t>manipulated</a:t>
            </a:r>
            <a:r>
              <a:rPr lang="en-GB" dirty="0" smtClean="0"/>
              <a:t> and </a:t>
            </a:r>
            <a:r>
              <a:rPr lang="en-GB" dirty="0">
                <a:solidFill>
                  <a:srgbClr val="00B0F0"/>
                </a:solidFill>
              </a:rPr>
              <a:t>controlled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>
                <a:solidFill>
                  <a:srgbClr val="00B0F0"/>
                </a:solidFill>
              </a:rPr>
              <a:t>deficiency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not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being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able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to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see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rotation</a:t>
            </a:r>
            <a:r>
              <a:rPr lang="en-GB" dirty="0"/>
              <a:t> of a </a:t>
            </a:r>
            <a:r>
              <a:rPr lang="en-GB" dirty="0">
                <a:solidFill>
                  <a:srgbClr val="00B0F0"/>
                </a:solidFill>
              </a:rPr>
              <a:t>ray</a:t>
            </a:r>
            <a:r>
              <a:rPr lang="en-GB" dirty="0"/>
              <a:t> was stressed in previous studies, concluding that it </a:t>
            </a:r>
            <a:r>
              <a:rPr lang="en-GB" dirty="0">
                <a:solidFill>
                  <a:srgbClr val="00B0F0"/>
                </a:solidFill>
              </a:rPr>
              <a:t>led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partial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understanding</a:t>
            </a:r>
            <a:r>
              <a:rPr lang="en-GB" dirty="0"/>
              <a:t> of angles and </a:t>
            </a:r>
            <a:r>
              <a:rPr lang="en-GB" dirty="0">
                <a:solidFill>
                  <a:srgbClr val="00B0F0"/>
                </a:solidFill>
              </a:rPr>
              <a:t>misconceptions</a:t>
            </a:r>
            <a:r>
              <a:rPr lang="en-GB" dirty="0"/>
              <a:t> included in the images of students of the angle concept.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/>
              <a:t>Here </a:t>
            </a:r>
            <a:r>
              <a:rPr lang="en-US" dirty="0">
                <a:solidFill>
                  <a:srgbClr val="00B0F0"/>
                </a:solidFill>
              </a:rPr>
              <a:t>technology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enabled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seeing</a:t>
            </a:r>
            <a:r>
              <a:rPr lang="en-US" dirty="0"/>
              <a:t> the </a:t>
            </a:r>
            <a:r>
              <a:rPr lang="en-US" dirty="0">
                <a:solidFill>
                  <a:srgbClr val="00B0F0"/>
                </a:solidFill>
              </a:rPr>
              <a:t>angle</a:t>
            </a:r>
            <a:r>
              <a:rPr lang="en-US" dirty="0"/>
              <a:t> as a </a:t>
            </a:r>
            <a:r>
              <a:rPr lang="en-US" dirty="0">
                <a:solidFill>
                  <a:srgbClr val="00B0F0"/>
                </a:solidFill>
              </a:rPr>
              <a:t>rotation</a:t>
            </a:r>
            <a:r>
              <a:rPr lang="en-US" dirty="0"/>
              <a:t>, which </a:t>
            </a:r>
            <a:r>
              <a:rPr lang="en-US" dirty="0">
                <a:solidFill>
                  <a:srgbClr val="00B0F0"/>
                </a:solidFill>
              </a:rPr>
              <a:t>helped</a:t>
            </a:r>
            <a:r>
              <a:rPr lang="en-US" dirty="0"/>
              <a:t> the </a:t>
            </a:r>
            <a:r>
              <a:rPr lang="en-US" dirty="0">
                <a:solidFill>
                  <a:srgbClr val="00B0F0"/>
                </a:solidFill>
              </a:rPr>
              <a:t>students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develop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image</a:t>
            </a:r>
            <a:r>
              <a:rPr lang="en-US" dirty="0"/>
              <a:t> of the angle, that of </a:t>
            </a:r>
            <a:r>
              <a:rPr lang="en-US" dirty="0">
                <a:solidFill>
                  <a:srgbClr val="00B0F0"/>
                </a:solidFill>
              </a:rPr>
              <a:t>rotation</a:t>
            </a:r>
            <a:r>
              <a:rPr lang="en-US" dirty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18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>
                <a:solidFill>
                  <a:srgbClr val="00B0F0"/>
                </a:solidFill>
              </a:rPr>
              <a:t>Collaboration</a:t>
            </a:r>
            <a:r>
              <a:rPr lang="en-GB" dirty="0" smtClean="0"/>
              <a:t> </a:t>
            </a:r>
            <a:r>
              <a:rPr lang="en-GB" dirty="0"/>
              <a:t>among group members led to </a:t>
            </a:r>
            <a:r>
              <a:rPr lang="en-GB" dirty="0">
                <a:solidFill>
                  <a:srgbClr val="00B0F0"/>
                </a:solidFill>
              </a:rPr>
              <a:t>lively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mathematical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discussions</a:t>
            </a:r>
            <a:r>
              <a:rPr lang="en-GB" dirty="0"/>
              <a:t> about the different images related to the angle concept.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These </a:t>
            </a:r>
            <a:r>
              <a:rPr lang="en-GB" dirty="0">
                <a:solidFill>
                  <a:srgbClr val="00B0F0"/>
                </a:solidFill>
              </a:rPr>
              <a:t>discussions</a:t>
            </a:r>
            <a:r>
              <a:rPr lang="en-GB" dirty="0"/>
              <a:t> helped </a:t>
            </a:r>
            <a:r>
              <a:rPr lang="en-GB" dirty="0">
                <a:solidFill>
                  <a:srgbClr val="00B0F0"/>
                </a:solidFill>
              </a:rPr>
              <a:t>reach</a:t>
            </a:r>
            <a:r>
              <a:rPr lang="en-GB" dirty="0"/>
              <a:t> a </a:t>
            </a:r>
            <a:r>
              <a:rPr lang="en-GB" dirty="0">
                <a:solidFill>
                  <a:srgbClr val="00B0F0"/>
                </a:solidFill>
              </a:rPr>
              <a:t>concise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accurate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definition</a:t>
            </a:r>
            <a:r>
              <a:rPr lang="en-GB" dirty="0"/>
              <a:t> of what an angle is, and consequently, led to </a:t>
            </a:r>
            <a:r>
              <a:rPr lang="en-GB" dirty="0">
                <a:solidFill>
                  <a:srgbClr val="00B0F0"/>
                </a:solidFill>
              </a:rPr>
              <a:t>understanding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deeply</a:t>
            </a:r>
            <a:r>
              <a:rPr lang="en-GB" dirty="0"/>
              <a:t> the </a:t>
            </a:r>
            <a:r>
              <a:rPr lang="en-GB" dirty="0">
                <a:solidFill>
                  <a:srgbClr val="00B0F0"/>
                </a:solidFill>
              </a:rPr>
              <a:t>various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images</a:t>
            </a:r>
            <a:r>
              <a:rPr lang="en-GB" dirty="0"/>
              <a:t> of the </a:t>
            </a:r>
            <a:r>
              <a:rPr lang="en-GB" dirty="0">
                <a:solidFill>
                  <a:srgbClr val="00B0F0"/>
                </a:solidFill>
              </a:rPr>
              <a:t>angle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concept</a:t>
            </a:r>
            <a:r>
              <a:rPr lang="en-GB" dirty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8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We </a:t>
            </a:r>
            <a:r>
              <a:rPr lang="en-GB" dirty="0">
                <a:solidFill>
                  <a:srgbClr val="00B0F0"/>
                </a:solidFill>
              </a:rPr>
              <a:t>recommend</a:t>
            </a:r>
            <a:r>
              <a:rPr lang="en-GB" dirty="0"/>
              <a:t> that </a:t>
            </a:r>
            <a:r>
              <a:rPr lang="en-GB" dirty="0">
                <a:solidFill>
                  <a:srgbClr val="00B0F0"/>
                </a:solidFill>
              </a:rPr>
              <a:t>teachers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should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share</a:t>
            </a:r>
            <a:r>
              <a:rPr lang="en-GB" dirty="0"/>
              <a:t> different </a:t>
            </a:r>
            <a:r>
              <a:rPr lang="en-GB" dirty="0">
                <a:solidFill>
                  <a:srgbClr val="00B0F0"/>
                </a:solidFill>
              </a:rPr>
              <a:t>examples</a:t>
            </a:r>
            <a:r>
              <a:rPr lang="en-GB" dirty="0"/>
              <a:t> of </a:t>
            </a:r>
            <a:r>
              <a:rPr lang="en-GB" dirty="0">
                <a:solidFill>
                  <a:srgbClr val="00B0F0"/>
                </a:solidFill>
              </a:rPr>
              <a:t>angles</a:t>
            </a:r>
            <a:r>
              <a:rPr lang="en-GB" dirty="0"/>
              <a:t> in the </a:t>
            </a:r>
            <a:r>
              <a:rPr lang="en-GB" dirty="0">
                <a:solidFill>
                  <a:srgbClr val="00B0F0"/>
                </a:solidFill>
              </a:rPr>
              <a:t>various</a:t>
            </a:r>
            <a:r>
              <a:rPr lang="en-GB" dirty="0"/>
              <a:t> angle </a:t>
            </a:r>
            <a:r>
              <a:rPr lang="en-GB" dirty="0">
                <a:solidFill>
                  <a:srgbClr val="00B0F0"/>
                </a:solidFill>
              </a:rPr>
              <a:t>images</a:t>
            </a:r>
            <a:r>
              <a:rPr lang="en-GB" dirty="0"/>
              <a:t>, especially the </a:t>
            </a:r>
            <a:r>
              <a:rPr lang="en-GB" dirty="0">
                <a:solidFill>
                  <a:srgbClr val="00B0F0"/>
                </a:solidFill>
              </a:rPr>
              <a:t>dynamic</a:t>
            </a:r>
            <a:r>
              <a:rPr lang="en-GB" dirty="0"/>
              <a:t> one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This could happen when </a:t>
            </a:r>
            <a:r>
              <a:rPr lang="en-GB" dirty="0">
                <a:solidFill>
                  <a:srgbClr val="00B0F0"/>
                </a:solidFill>
              </a:rPr>
              <a:t>encouraging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 to </a:t>
            </a:r>
            <a:r>
              <a:rPr lang="en-GB" dirty="0">
                <a:solidFill>
                  <a:srgbClr val="00B0F0"/>
                </a:solidFill>
              </a:rPr>
              <a:t>construct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manipulate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visually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dynamically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angles</a:t>
            </a:r>
            <a:r>
              <a:rPr lang="en-GB" dirty="0"/>
              <a:t> in </a:t>
            </a:r>
            <a:r>
              <a:rPr lang="en-GB" dirty="0" err="1">
                <a:solidFill>
                  <a:srgbClr val="00B0F0"/>
                </a:solidFill>
              </a:rPr>
              <a:t>GeoGebra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>
                <a:solidFill>
                  <a:srgbClr val="00B0F0"/>
                </a:solidFill>
              </a:rPr>
              <a:t>Teachers’ </a:t>
            </a:r>
            <a:r>
              <a:rPr lang="en-GB" dirty="0">
                <a:solidFill>
                  <a:srgbClr val="00B0F0"/>
                </a:solidFill>
              </a:rPr>
              <a:t>participation</a:t>
            </a:r>
            <a:r>
              <a:rPr lang="en-GB" dirty="0"/>
              <a:t> with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 in </a:t>
            </a:r>
            <a:r>
              <a:rPr lang="en-GB" dirty="0">
                <a:solidFill>
                  <a:srgbClr val="00B0F0"/>
                </a:solidFill>
              </a:rPr>
              <a:t>discussing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ideas</a:t>
            </a:r>
            <a:r>
              <a:rPr lang="en-GB" dirty="0"/>
              <a:t> about </a:t>
            </a:r>
            <a:r>
              <a:rPr lang="en-GB" dirty="0" smtClean="0">
                <a:solidFill>
                  <a:srgbClr val="00B0F0"/>
                </a:solidFill>
              </a:rPr>
              <a:t>angles collaboratively</a:t>
            </a:r>
            <a:r>
              <a:rPr lang="en-GB" dirty="0" smtClean="0"/>
              <a:t>, </a:t>
            </a:r>
            <a:r>
              <a:rPr lang="en-GB" dirty="0">
                <a:solidFill>
                  <a:srgbClr val="00B0F0"/>
                </a:solidFill>
              </a:rPr>
              <a:t>after</a:t>
            </a:r>
            <a:r>
              <a:rPr lang="en-GB" dirty="0"/>
              <a:t> and </a:t>
            </a:r>
            <a:r>
              <a:rPr lang="en-GB" dirty="0">
                <a:solidFill>
                  <a:srgbClr val="00B0F0"/>
                </a:solidFill>
              </a:rPr>
              <a:t>during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students’ constructions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00B0F0"/>
                </a:solidFill>
              </a:rPr>
              <a:t>investigations</a:t>
            </a:r>
            <a:r>
              <a:rPr lang="en-GB" dirty="0" smtClean="0"/>
              <a:t> </a:t>
            </a:r>
            <a:r>
              <a:rPr lang="en-GB" dirty="0" smtClean="0"/>
              <a:t>of </a:t>
            </a:r>
            <a:r>
              <a:rPr lang="en-GB" dirty="0">
                <a:solidFill>
                  <a:srgbClr val="00B0F0"/>
                </a:solidFill>
              </a:rPr>
              <a:t>angles</a:t>
            </a:r>
            <a:r>
              <a:rPr lang="en-GB" dirty="0"/>
              <a:t> with </a:t>
            </a:r>
            <a:r>
              <a:rPr lang="en-GB" dirty="0" err="1">
                <a:solidFill>
                  <a:srgbClr val="00B0F0"/>
                </a:solidFill>
              </a:rPr>
              <a:t>GeoGebra</a:t>
            </a:r>
            <a:r>
              <a:rPr lang="en-GB" dirty="0"/>
              <a:t>, </a:t>
            </a:r>
            <a:r>
              <a:rPr lang="en-GB" dirty="0">
                <a:solidFill>
                  <a:srgbClr val="00B0F0"/>
                </a:solidFill>
              </a:rPr>
              <a:t>helps</a:t>
            </a:r>
            <a:r>
              <a:rPr lang="en-GB" dirty="0"/>
              <a:t> the </a:t>
            </a:r>
            <a:r>
              <a:rPr lang="en-GB" dirty="0">
                <a:solidFill>
                  <a:srgbClr val="00B0F0"/>
                </a:solidFill>
              </a:rPr>
              <a:t>students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arrive</a:t>
            </a:r>
            <a:r>
              <a:rPr lang="en-GB" dirty="0"/>
              <a:t> at an </a:t>
            </a:r>
            <a:r>
              <a:rPr lang="en-GB" dirty="0">
                <a:solidFill>
                  <a:srgbClr val="00B0F0"/>
                </a:solidFill>
              </a:rPr>
              <a:t>acceptable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accurate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definition</a:t>
            </a:r>
            <a:r>
              <a:rPr lang="en-GB" dirty="0"/>
              <a:t> of the angle </a:t>
            </a:r>
            <a:r>
              <a:rPr lang="en-GB" dirty="0">
                <a:solidFill>
                  <a:srgbClr val="00B0F0"/>
                </a:solidFill>
              </a:rPr>
              <a:t>close</a:t>
            </a:r>
            <a:r>
              <a:rPr lang="en-GB" dirty="0"/>
              <a:t> as possible to the </a:t>
            </a:r>
            <a:r>
              <a:rPr lang="en-GB" dirty="0">
                <a:solidFill>
                  <a:srgbClr val="00B0F0"/>
                </a:solidFill>
              </a:rPr>
              <a:t>standard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one</a:t>
            </a:r>
            <a:r>
              <a:rPr lang="en-GB" dirty="0"/>
              <a:t>.</a:t>
            </a:r>
            <a:endParaRPr lang="en-US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38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720080"/>
          </a:xfrm>
        </p:spPr>
        <p:txBody>
          <a:bodyPr/>
          <a:lstStyle/>
          <a:p>
            <a:pPr algn="ctr" rtl="0">
              <a:lnSpc>
                <a:spcPts val="2700"/>
              </a:lnSpc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anose="020B0502020104020203" pitchFamily="34" charset="0"/>
                <a:cs typeface="Arial" charset="0"/>
              </a:rPr>
              <a:t>Thank you for your attention</a:t>
            </a:r>
            <a:endParaRPr lang="he-IL" sz="6000" b="1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864096"/>
          </a:xfrm>
        </p:spPr>
        <p:txBody>
          <a:bodyPr/>
          <a:lstStyle/>
          <a:p>
            <a:pPr lvl="0" rtl="0" eaLnBrk="0" fontAlgn="auto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4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Nimer</a:t>
            </a:r>
            <a:r>
              <a:rPr kumimoji="1" lang="en-US" sz="14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Baya'a</a:t>
            </a:r>
            <a:r>
              <a:rPr kumimoji="1" lang="en-US" sz="1400" b="1" kern="1200" baseline="300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</a:t>
            </a:r>
            <a:r>
              <a:rPr kumimoji="1" lang="en-US" sz="14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       </a:t>
            </a:r>
            <a:r>
              <a:rPr kumimoji="1" lang="en-US" sz="1400" b="1" kern="1200" dirty="0" err="1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Wajeeh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Daher</a:t>
            </a:r>
            <a:r>
              <a:rPr kumimoji="1" lang="en-US" sz="1400" b="1" kern="1200" baseline="300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1,2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        </a:t>
            </a:r>
            <a:r>
              <a:rPr kumimoji="1" lang="en-US" sz="1400" b="1" kern="1200" dirty="0" err="1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Samah</a:t>
            </a:r>
            <a:r>
              <a:rPr kumimoji="1" lang="en-US" sz="14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Mahagna</a:t>
            </a:r>
            <a:r>
              <a:rPr kumimoji="1" lang="en-US" sz="1400" b="1" kern="1200" baseline="300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</a:t>
            </a:r>
            <a:endParaRPr kumimoji="1" lang="en-US" sz="1400" b="1" kern="1200" baseline="30000" dirty="0">
              <a:solidFill>
                <a:srgbClr val="002060"/>
              </a:solidFill>
              <a:latin typeface="Gill Sans MT" panose="020B0502020104020203" pitchFamily="34" charset="0"/>
              <a:cs typeface="Arial" charset="0"/>
            </a:endParaRPr>
          </a:p>
          <a:p>
            <a:pPr lvl="0" rtl="0" eaLnBrk="0" fontAlgn="auto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1- Al-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Qasemi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Academic College of Education, 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Baqa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-El-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Gharbia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, Israel</a:t>
            </a:r>
          </a:p>
          <a:p>
            <a:pPr lvl="0" rtl="0" eaLnBrk="0" fontAlgn="auto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2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2- 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An-</a:t>
            </a:r>
            <a:r>
              <a:rPr kumimoji="1" lang="en-US" sz="1200" b="1" kern="1200" dirty="0" err="1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Najah</a:t>
            </a:r>
            <a:r>
              <a:rPr kumimoji="1" lang="en-US" sz="1200" b="1" kern="1200" dirty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 National University, Nablus, </a:t>
            </a:r>
            <a:r>
              <a:rPr kumimoji="1" lang="en-US" sz="1200" b="1" kern="1200" dirty="0" smtClean="0">
                <a:solidFill>
                  <a:srgbClr val="002060"/>
                </a:solidFill>
                <a:latin typeface="Gill Sans MT" panose="020B0502020104020203" pitchFamily="34" charset="0"/>
                <a:cs typeface="Arial" charset="0"/>
              </a:rPr>
              <a:t>Palestine</a:t>
            </a:r>
            <a:endParaRPr kumimoji="1" lang="en-US" sz="1400" b="1" kern="1200" dirty="0" smtClean="0">
              <a:solidFill>
                <a:srgbClr val="002060"/>
              </a:solidFill>
              <a:latin typeface="Gill Sans MT" panose="020B0502020104020203" pitchFamily="34" charset="0"/>
              <a:cs typeface="Arial" charset="0"/>
            </a:endParaRPr>
          </a:p>
          <a:p>
            <a:pPr>
              <a:lnSpc>
                <a:spcPts val="2000"/>
              </a:lnSpc>
            </a:pPr>
            <a:endParaRPr lang="he-IL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437112"/>
            <a:ext cx="6840760" cy="942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auto" hangingPunct="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600" b="1" dirty="0" smtClean="0">
                <a:solidFill>
                  <a:srgbClr val="002060"/>
                </a:solidFill>
                <a:cs typeface="Arial" charset="0"/>
              </a:rPr>
              <a:t>ICTMT 13</a:t>
            </a:r>
            <a:endParaRPr kumimoji="1" lang="en-US" sz="1500" b="1" dirty="0">
              <a:solidFill>
                <a:srgbClr val="002060"/>
              </a:solidFill>
              <a:cs typeface="Arial" charset="0"/>
            </a:endParaRPr>
          </a:p>
          <a:p>
            <a:pPr lvl="0" algn="ctr" eaLnBrk="0" fontAlgn="auto" hangingPunct="0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rgbClr val="CC8E60"/>
              </a:buClr>
              <a:buSzPct val="80000"/>
              <a:defRPr/>
            </a:pPr>
            <a:r>
              <a:rPr kumimoji="1" lang="en-US" sz="1500" b="1" dirty="0">
                <a:solidFill>
                  <a:srgbClr val="002060"/>
                </a:solidFill>
                <a:cs typeface="Arial" charset="0"/>
              </a:rPr>
              <a:t>T</a:t>
            </a:r>
            <a:r>
              <a:rPr kumimoji="1" lang="en-US" sz="1500" b="1" dirty="0" smtClean="0">
                <a:solidFill>
                  <a:srgbClr val="002060"/>
                </a:solidFill>
                <a:cs typeface="Arial" charset="0"/>
              </a:rPr>
              <a:t>he 13</a:t>
            </a:r>
            <a:r>
              <a:rPr kumimoji="1" lang="en-US" sz="1500" b="1" baseline="30000" dirty="0" smtClean="0">
                <a:solidFill>
                  <a:srgbClr val="002060"/>
                </a:solidFill>
                <a:cs typeface="Arial" charset="0"/>
              </a:rPr>
              <a:t>th</a:t>
            </a:r>
            <a:r>
              <a:rPr kumimoji="1" lang="en-US" sz="1500" b="1" dirty="0" smtClean="0">
                <a:solidFill>
                  <a:srgbClr val="002060"/>
                </a:solidFill>
                <a:cs typeface="Arial" charset="0"/>
              </a:rPr>
              <a:t> International </a:t>
            </a:r>
            <a:r>
              <a:rPr kumimoji="1" lang="en-US" sz="1500" b="1" dirty="0">
                <a:solidFill>
                  <a:srgbClr val="002060"/>
                </a:solidFill>
                <a:cs typeface="Arial" charset="0"/>
              </a:rPr>
              <a:t>C</a:t>
            </a:r>
            <a:r>
              <a:rPr kumimoji="1" lang="en-US" sz="1500" b="1" dirty="0" smtClean="0">
                <a:solidFill>
                  <a:srgbClr val="002060"/>
                </a:solidFill>
                <a:cs typeface="Arial" charset="0"/>
              </a:rPr>
              <a:t>onference on Technology in Mathematics Teaching </a:t>
            </a:r>
            <a:r>
              <a:rPr kumimoji="1"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/>
            </a:r>
            <a:br>
              <a:rPr kumimoji="1"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kumimoji="1" lang="en-US" sz="1300" b="1" dirty="0">
                <a:solidFill>
                  <a:srgbClr val="002060"/>
                </a:solidFill>
                <a:cs typeface="Arial" charset="0"/>
              </a:rPr>
              <a:t>3 – 6 July, 2017  Lyon, </a:t>
            </a:r>
            <a:r>
              <a:rPr kumimoji="1" lang="en-US" sz="1300" b="1" dirty="0" smtClean="0">
                <a:solidFill>
                  <a:srgbClr val="002060"/>
                </a:solidFill>
                <a:cs typeface="Arial" charset="0"/>
              </a:rPr>
              <a:t>France</a:t>
            </a:r>
            <a:endParaRPr lang="he-I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A </a:t>
            </a:r>
            <a:r>
              <a:rPr lang="en-GB" dirty="0">
                <a:solidFill>
                  <a:srgbClr val="0070C0"/>
                </a:solidFill>
              </a:rPr>
              <a:t>concept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image</a:t>
            </a:r>
            <a:r>
              <a:rPr lang="en-GB" dirty="0"/>
              <a:t> refers to the total </a:t>
            </a:r>
            <a:r>
              <a:rPr lang="en-GB" dirty="0">
                <a:solidFill>
                  <a:srgbClr val="0070C0"/>
                </a:solidFill>
              </a:rPr>
              <a:t>cognitive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structures</a:t>
            </a:r>
            <a:r>
              <a:rPr lang="en-GB" dirty="0"/>
              <a:t> that are associated with the concept and includes all the concept images of the individual, as well as the </a:t>
            </a:r>
            <a:r>
              <a:rPr lang="en-GB" dirty="0">
                <a:solidFill>
                  <a:srgbClr val="0070C0"/>
                </a:solidFill>
              </a:rPr>
              <a:t>associated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properties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processes</a:t>
            </a:r>
            <a:r>
              <a:rPr lang="en-GB" dirty="0"/>
              <a:t> which have been built up over the years through </a:t>
            </a:r>
            <a:r>
              <a:rPr lang="en-GB" dirty="0">
                <a:solidFill>
                  <a:srgbClr val="0070C0"/>
                </a:solidFill>
              </a:rPr>
              <a:t>experiences</a:t>
            </a:r>
            <a:r>
              <a:rPr lang="en-GB" dirty="0"/>
              <a:t> of all </a:t>
            </a:r>
            <a:r>
              <a:rPr lang="en-GB" dirty="0" smtClean="0"/>
              <a:t>kinds.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The </a:t>
            </a:r>
            <a:r>
              <a:rPr lang="en-GB" dirty="0">
                <a:solidFill>
                  <a:srgbClr val="0070C0"/>
                </a:solidFill>
              </a:rPr>
              <a:t>concept</a:t>
            </a:r>
            <a:r>
              <a:rPr lang="en-GB" dirty="0"/>
              <a:t> </a:t>
            </a:r>
            <a:r>
              <a:rPr lang="en-GB" dirty="0" smtClean="0">
                <a:solidFill>
                  <a:srgbClr val="0070C0"/>
                </a:solidFill>
              </a:rPr>
              <a:t>images</a:t>
            </a:r>
            <a:r>
              <a:rPr lang="en-GB" dirty="0" smtClean="0"/>
              <a:t> </a:t>
            </a:r>
            <a:r>
              <a:rPr lang="en-GB" dirty="0"/>
              <a:t>are </a:t>
            </a:r>
            <a:r>
              <a:rPr lang="en-GB" dirty="0"/>
              <a:t>likely to </a:t>
            </a:r>
            <a:r>
              <a:rPr lang="en-GB" dirty="0">
                <a:solidFill>
                  <a:srgbClr val="0070C0"/>
                </a:solidFill>
              </a:rPr>
              <a:t>change</a:t>
            </a:r>
            <a:r>
              <a:rPr lang="en-GB" dirty="0"/>
              <a:t> depending on the </a:t>
            </a:r>
            <a:r>
              <a:rPr lang="en-GB" dirty="0">
                <a:solidFill>
                  <a:srgbClr val="0070C0"/>
                </a:solidFill>
              </a:rPr>
              <a:t>different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stimuli</a:t>
            </a:r>
            <a:r>
              <a:rPr lang="en-GB" dirty="0"/>
              <a:t> the individual </a:t>
            </a:r>
            <a:r>
              <a:rPr lang="en-GB" dirty="0" smtClean="0"/>
              <a:t>receives.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It is possible for the </a:t>
            </a:r>
            <a:r>
              <a:rPr lang="en-GB" dirty="0">
                <a:solidFill>
                  <a:srgbClr val="0070C0"/>
                </a:solidFill>
              </a:rPr>
              <a:t>concept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image</a:t>
            </a:r>
            <a:r>
              <a:rPr lang="en-GB" dirty="0"/>
              <a:t> to be totally </a:t>
            </a:r>
            <a:r>
              <a:rPr lang="en-GB" dirty="0">
                <a:solidFill>
                  <a:srgbClr val="0070C0"/>
                </a:solidFill>
              </a:rPr>
              <a:t>different</a:t>
            </a:r>
            <a:r>
              <a:rPr lang="en-GB" dirty="0"/>
              <a:t> from the </a:t>
            </a:r>
            <a:r>
              <a:rPr lang="en-GB" dirty="0">
                <a:solidFill>
                  <a:srgbClr val="0070C0"/>
                </a:solidFill>
              </a:rPr>
              <a:t>formal</a:t>
            </a:r>
            <a:r>
              <a:rPr lang="en-GB" dirty="0"/>
              <a:t> </a:t>
            </a:r>
            <a:r>
              <a:rPr lang="en-GB" dirty="0" smtClean="0">
                <a:solidFill>
                  <a:srgbClr val="0070C0"/>
                </a:solidFill>
              </a:rPr>
              <a:t>definition </a:t>
            </a:r>
            <a:r>
              <a:rPr lang="en-GB" dirty="0" smtClean="0"/>
              <a:t>which </a:t>
            </a:r>
            <a:r>
              <a:rPr lang="en-GB" dirty="0"/>
              <a:t>is scientifically acceptable.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62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When </a:t>
            </a:r>
            <a:r>
              <a:rPr lang="en-GB" dirty="0"/>
              <a:t>students are </a:t>
            </a:r>
            <a:r>
              <a:rPr lang="en-GB" dirty="0">
                <a:solidFill>
                  <a:srgbClr val="0070C0"/>
                </a:solidFill>
              </a:rPr>
              <a:t>exposed</a:t>
            </a:r>
            <a:r>
              <a:rPr lang="en-GB" dirty="0"/>
              <a:t> to </a:t>
            </a:r>
            <a:r>
              <a:rPr lang="en-GB" dirty="0">
                <a:solidFill>
                  <a:srgbClr val="0070C0"/>
                </a:solidFill>
              </a:rPr>
              <a:t>technology</a:t>
            </a:r>
            <a:r>
              <a:rPr lang="en-GB" dirty="0"/>
              <a:t>, they are </a:t>
            </a:r>
            <a:r>
              <a:rPr lang="en-GB" dirty="0">
                <a:solidFill>
                  <a:srgbClr val="0070C0"/>
                </a:solidFill>
              </a:rPr>
              <a:t>introduced</a:t>
            </a:r>
            <a:r>
              <a:rPr lang="en-GB" dirty="0"/>
              <a:t> to </a:t>
            </a:r>
            <a:r>
              <a:rPr lang="en-GB" dirty="0">
                <a:solidFill>
                  <a:srgbClr val="0070C0"/>
                </a:solidFill>
              </a:rPr>
              <a:t>new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experiences</a:t>
            </a:r>
            <a:r>
              <a:rPr lang="en-GB" dirty="0"/>
              <a:t> and various examples, due to the fact that </a:t>
            </a:r>
            <a:r>
              <a:rPr lang="en-GB" dirty="0">
                <a:solidFill>
                  <a:srgbClr val="0070C0"/>
                </a:solidFill>
              </a:rPr>
              <a:t>concepts</a:t>
            </a:r>
            <a:r>
              <a:rPr lang="en-GB" dirty="0"/>
              <a:t> are </a:t>
            </a:r>
            <a:r>
              <a:rPr lang="en-GB" dirty="0">
                <a:solidFill>
                  <a:srgbClr val="0070C0"/>
                </a:solidFill>
              </a:rPr>
              <a:t>dynamically</a:t>
            </a:r>
            <a:r>
              <a:rPr lang="en-GB" dirty="0"/>
              <a:t> presented with </a:t>
            </a:r>
            <a:r>
              <a:rPr lang="en-GB" dirty="0">
                <a:solidFill>
                  <a:srgbClr val="0070C0"/>
                </a:solidFill>
              </a:rPr>
              <a:t>different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forms</a:t>
            </a:r>
            <a:r>
              <a:rPr lang="en-GB" dirty="0"/>
              <a:t> and different </a:t>
            </a:r>
            <a:r>
              <a:rPr lang="en-GB" dirty="0">
                <a:solidFill>
                  <a:srgbClr val="0070C0"/>
                </a:solidFill>
              </a:rPr>
              <a:t>representations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Consequently, technological tools such as </a:t>
            </a:r>
            <a:r>
              <a:rPr lang="en-GB" dirty="0" err="1">
                <a:solidFill>
                  <a:srgbClr val="0070C0"/>
                </a:solidFill>
              </a:rPr>
              <a:t>GeoGebra</a:t>
            </a:r>
            <a:r>
              <a:rPr lang="en-GB" dirty="0"/>
              <a:t> are conceptual tools that support students in </a:t>
            </a:r>
            <a:r>
              <a:rPr lang="en-GB" dirty="0">
                <a:solidFill>
                  <a:srgbClr val="0070C0"/>
                </a:solidFill>
              </a:rPr>
              <a:t>developing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multiple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concept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images</a:t>
            </a:r>
            <a:r>
              <a:rPr lang="en-GB" dirty="0"/>
              <a:t> associated with mathematical </a:t>
            </a:r>
            <a:r>
              <a:rPr lang="en-GB" dirty="0" smtClean="0"/>
              <a:t>concepts.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Among these concept images is the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representation</a:t>
            </a:r>
            <a:r>
              <a:rPr lang="en-GB" dirty="0"/>
              <a:t> of the mathematical concepts. </a:t>
            </a:r>
            <a:endParaRPr lang="en-US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85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Some </a:t>
            </a:r>
            <a:r>
              <a:rPr lang="en-GB" dirty="0" smtClean="0"/>
              <a:t>researchers, </a:t>
            </a:r>
            <a:r>
              <a:rPr lang="en-GB" dirty="0"/>
              <a:t>pointed out that students </a:t>
            </a:r>
            <a:r>
              <a:rPr lang="en-GB" dirty="0">
                <a:solidFill>
                  <a:srgbClr val="0070C0"/>
                </a:solidFill>
              </a:rPr>
              <a:t>do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not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realize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angle</a:t>
            </a:r>
            <a:r>
              <a:rPr lang="en-GB" dirty="0"/>
              <a:t> as a </a:t>
            </a:r>
            <a:r>
              <a:rPr lang="en-GB" dirty="0">
                <a:solidFill>
                  <a:srgbClr val="0070C0"/>
                </a:solidFill>
              </a:rPr>
              <a:t>rotation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of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ray</a:t>
            </a:r>
            <a:r>
              <a:rPr lang="en-GB" dirty="0"/>
              <a:t>, therefore, their </a:t>
            </a:r>
            <a:r>
              <a:rPr lang="en-GB" dirty="0">
                <a:solidFill>
                  <a:srgbClr val="0070C0"/>
                </a:solidFill>
              </a:rPr>
              <a:t>perception</a:t>
            </a:r>
            <a:r>
              <a:rPr lang="en-GB" dirty="0"/>
              <a:t> of the concept is </a:t>
            </a:r>
            <a:r>
              <a:rPr lang="en-GB" dirty="0">
                <a:solidFill>
                  <a:srgbClr val="0070C0"/>
                </a:solidFill>
              </a:rPr>
              <a:t>partial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superficial</a:t>
            </a:r>
            <a:r>
              <a:rPr lang="en-GB" dirty="0"/>
              <a:t> rather than complete and deep.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Some </a:t>
            </a:r>
            <a:r>
              <a:rPr lang="en-GB" dirty="0">
                <a:solidFill>
                  <a:srgbClr val="0070C0"/>
                </a:solidFill>
              </a:rPr>
              <a:t>students</a:t>
            </a:r>
            <a:r>
              <a:rPr lang="en-GB" dirty="0" smtClean="0"/>
              <a:t> look </a:t>
            </a:r>
            <a:r>
              <a:rPr lang="en-GB" dirty="0"/>
              <a:t>at an angle as a </a:t>
            </a:r>
            <a:r>
              <a:rPr lang="en-GB" dirty="0">
                <a:solidFill>
                  <a:srgbClr val="0070C0"/>
                </a:solidFill>
              </a:rPr>
              <a:t>point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and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two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arms</a:t>
            </a:r>
            <a:r>
              <a:rPr lang="en-GB" dirty="0" smtClean="0"/>
              <a:t>, and do </a:t>
            </a:r>
            <a:r>
              <a:rPr lang="en-GB" dirty="0"/>
              <a:t>not relate rotation to the concept of angle. Therefore, these students have </a:t>
            </a:r>
            <a:r>
              <a:rPr lang="en-GB" dirty="0">
                <a:solidFill>
                  <a:srgbClr val="0070C0"/>
                </a:solidFill>
              </a:rPr>
              <a:t>wrong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perception</a:t>
            </a:r>
            <a:r>
              <a:rPr lang="en-GB" dirty="0"/>
              <a:t> of the angle concept, as they believe that the </a:t>
            </a:r>
            <a:r>
              <a:rPr lang="en-GB" dirty="0">
                <a:solidFill>
                  <a:srgbClr val="0070C0"/>
                </a:solidFill>
              </a:rPr>
              <a:t>length</a:t>
            </a:r>
            <a:r>
              <a:rPr lang="en-GB" dirty="0"/>
              <a:t> of the </a:t>
            </a:r>
            <a:r>
              <a:rPr lang="en-GB" dirty="0">
                <a:solidFill>
                  <a:srgbClr val="0070C0"/>
                </a:solidFill>
              </a:rPr>
              <a:t>angle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arms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affects</a:t>
            </a:r>
            <a:r>
              <a:rPr lang="en-GB" dirty="0"/>
              <a:t> its </a:t>
            </a:r>
            <a:r>
              <a:rPr lang="en-GB" dirty="0">
                <a:solidFill>
                  <a:srgbClr val="0070C0"/>
                </a:solidFill>
              </a:rPr>
              <a:t>value</a:t>
            </a:r>
            <a:r>
              <a:rPr lang="en-GB" dirty="0"/>
              <a:t>. </a:t>
            </a:r>
            <a:endParaRPr lang="en-US" dirty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6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>
                <a:solidFill>
                  <a:srgbClr val="0070C0"/>
                </a:solidFill>
              </a:rPr>
              <a:t>Mathematical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curricula</a:t>
            </a:r>
            <a:r>
              <a:rPr lang="en-GB" dirty="0"/>
              <a:t> usually </a:t>
            </a:r>
            <a:r>
              <a:rPr lang="en-GB" dirty="0">
                <a:solidFill>
                  <a:srgbClr val="0070C0"/>
                </a:solidFill>
              </a:rPr>
              <a:t>lack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representation of the </a:t>
            </a:r>
            <a:r>
              <a:rPr lang="en-GB" dirty="0">
                <a:solidFill>
                  <a:srgbClr val="0070C0"/>
                </a:solidFill>
              </a:rPr>
              <a:t>angle</a:t>
            </a:r>
            <a:r>
              <a:rPr lang="en-GB" dirty="0"/>
              <a:t> concept, which is </a:t>
            </a:r>
            <a:r>
              <a:rPr lang="en-GB" dirty="0">
                <a:solidFill>
                  <a:srgbClr val="0070C0"/>
                </a:solidFill>
              </a:rPr>
              <a:t>normally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seen</a:t>
            </a:r>
            <a:r>
              <a:rPr lang="en-GB" dirty="0"/>
              <a:t> as a </a:t>
            </a:r>
            <a:r>
              <a:rPr lang="en-GB" dirty="0">
                <a:solidFill>
                  <a:srgbClr val="0070C0"/>
                </a:solidFill>
              </a:rPr>
              <a:t>fixed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entity</a:t>
            </a:r>
            <a:r>
              <a:rPr lang="en-GB" dirty="0"/>
              <a:t> by students.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>
                <a:solidFill>
                  <a:srgbClr val="0070C0"/>
                </a:solidFill>
              </a:rPr>
              <a:t>Most</a:t>
            </a:r>
            <a:r>
              <a:rPr lang="en-GB" dirty="0" smtClean="0"/>
              <a:t> </a:t>
            </a:r>
            <a:r>
              <a:rPr lang="en-GB" dirty="0">
                <a:solidFill>
                  <a:srgbClr val="0070C0"/>
                </a:solidFill>
              </a:rPr>
              <a:t>curricula</a:t>
            </a:r>
            <a:r>
              <a:rPr lang="en-GB" dirty="0"/>
              <a:t> concentrate on </a:t>
            </a:r>
            <a:r>
              <a:rPr lang="en-GB" dirty="0">
                <a:solidFill>
                  <a:srgbClr val="0070C0"/>
                </a:solidFill>
              </a:rPr>
              <a:t>four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concept</a:t>
            </a:r>
            <a:r>
              <a:rPr lang="en-GB" dirty="0"/>
              <a:t> images of the angle: </a:t>
            </a:r>
            <a:r>
              <a:rPr lang="en-GB" dirty="0">
                <a:solidFill>
                  <a:srgbClr val="0070C0"/>
                </a:solidFill>
              </a:rPr>
              <a:t>verbal</a:t>
            </a:r>
            <a:r>
              <a:rPr lang="en-GB" dirty="0"/>
              <a:t>, </a:t>
            </a:r>
            <a:r>
              <a:rPr lang="en-GB" dirty="0">
                <a:solidFill>
                  <a:srgbClr val="0070C0"/>
                </a:solidFill>
              </a:rPr>
              <a:t>authentic-life</a:t>
            </a:r>
            <a:r>
              <a:rPr lang="en-GB" dirty="0"/>
              <a:t>, </a:t>
            </a:r>
            <a:r>
              <a:rPr lang="en-GB" dirty="0">
                <a:solidFill>
                  <a:srgbClr val="0070C0"/>
                </a:solidFill>
              </a:rPr>
              <a:t>graphical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numeric</a:t>
            </a:r>
            <a:r>
              <a:rPr lang="en-GB" dirty="0"/>
              <a:t>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Therefore, the </a:t>
            </a:r>
            <a:r>
              <a:rPr lang="en-GB" dirty="0">
                <a:solidFill>
                  <a:srgbClr val="0070C0"/>
                </a:solidFill>
              </a:rPr>
              <a:t>teaching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unit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that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we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built</a:t>
            </a:r>
            <a:r>
              <a:rPr lang="en-GB" dirty="0"/>
              <a:t> to develop the various concept images of the angle took in consideration </a:t>
            </a:r>
            <a:r>
              <a:rPr lang="en-GB" dirty="0">
                <a:solidFill>
                  <a:srgbClr val="0070C0"/>
                </a:solidFill>
              </a:rPr>
              <a:t>also</a:t>
            </a:r>
            <a:r>
              <a:rPr lang="en-GB" dirty="0"/>
              <a:t> the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concept image of the angle, hoping to improve the perception of this concept.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02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M</a:t>
            </a:r>
            <a:r>
              <a:rPr lang="en-US" dirty="0" smtClean="0"/>
              <a:t>ethodology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b="1" dirty="0"/>
              <a:t>Research question 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/>
              <a:t>What is the effect of </a:t>
            </a:r>
            <a:r>
              <a:rPr lang="en-US" dirty="0">
                <a:solidFill>
                  <a:srgbClr val="0070C0"/>
                </a:solidFill>
              </a:rPr>
              <a:t>computerized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collaborative</a:t>
            </a:r>
            <a:r>
              <a:rPr lang="en-US" dirty="0"/>
              <a:t> learning based on </a:t>
            </a:r>
            <a:r>
              <a:rPr lang="en-US" dirty="0" err="1">
                <a:solidFill>
                  <a:srgbClr val="0070C0"/>
                </a:solidFill>
              </a:rPr>
              <a:t>GeoGebra</a:t>
            </a:r>
            <a:r>
              <a:rPr lang="en-US" dirty="0"/>
              <a:t> on the development of </a:t>
            </a:r>
            <a:r>
              <a:rPr lang="en-US" dirty="0">
                <a:solidFill>
                  <a:srgbClr val="0070C0"/>
                </a:solidFill>
              </a:rPr>
              <a:t>concept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images</a:t>
            </a:r>
            <a:r>
              <a:rPr lang="en-US" dirty="0"/>
              <a:t> of the </a:t>
            </a:r>
            <a:r>
              <a:rPr lang="en-US" dirty="0">
                <a:solidFill>
                  <a:srgbClr val="0070C0"/>
                </a:solidFill>
              </a:rPr>
              <a:t>angle</a:t>
            </a:r>
            <a:r>
              <a:rPr lang="en-US" dirty="0"/>
              <a:t> concept among seventh graders?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22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M</a:t>
            </a:r>
            <a:r>
              <a:rPr lang="en-US" dirty="0" smtClean="0"/>
              <a:t>ethodology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b="1" dirty="0"/>
              <a:t>The research procedure, context and participants </a:t>
            </a:r>
            <a:endParaRPr lang="en-US" b="1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participants</a:t>
            </a:r>
            <a:r>
              <a:rPr lang="en-US" dirty="0"/>
              <a:t> consisted of eight female seventh graders </a:t>
            </a:r>
            <a:r>
              <a:rPr lang="en-US" dirty="0" smtClean="0"/>
              <a:t>(12-13 years old) who </a:t>
            </a:r>
            <a:r>
              <a:rPr lang="en-US" dirty="0"/>
              <a:t>were grouped into </a:t>
            </a:r>
            <a:r>
              <a:rPr lang="en-US" dirty="0">
                <a:solidFill>
                  <a:srgbClr val="0070C0"/>
                </a:solidFill>
              </a:rPr>
              <a:t>four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pairs</a:t>
            </a:r>
            <a:r>
              <a:rPr lang="en-US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/>
              <a:t>A </a:t>
            </a:r>
            <a:r>
              <a:rPr lang="en-US" dirty="0">
                <a:solidFill>
                  <a:srgbClr val="0070C0"/>
                </a:solidFill>
              </a:rPr>
              <a:t>pre-test</a:t>
            </a:r>
            <a:r>
              <a:rPr lang="en-US" dirty="0"/>
              <a:t> and a </a:t>
            </a:r>
            <a:r>
              <a:rPr lang="en-US" dirty="0">
                <a:solidFill>
                  <a:srgbClr val="0070C0"/>
                </a:solidFill>
              </a:rPr>
              <a:t>post-test</a:t>
            </a:r>
            <a:r>
              <a:rPr lang="en-US" dirty="0"/>
              <a:t> were built to measure the development of the different types of representations of angle concept including: the </a:t>
            </a:r>
            <a:r>
              <a:rPr lang="en-US" dirty="0">
                <a:solidFill>
                  <a:srgbClr val="0070C0"/>
                </a:solidFill>
              </a:rPr>
              <a:t>verbal</a:t>
            </a:r>
            <a:r>
              <a:rPr lang="en-US" dirty="0"/>
              <a:t>, the </a:t>
            </a:r>
            <a:r>
              <a:rPr lang="en-US" dirty="0">
                <a:solidFill>
                  <a:srgbClr val="0070C0"/>
                </a:solidFill>
              </a:rPr>
              <a:t>authentic-life</a:t>
            </a:r>
            <a:r>
              <a:rPr lang="en-US" dirty="0"/>
              <a:t>, the </a:t>
            </a:r>
            <a:r>
              <a:rPr lang="en-US" dirty="0">
                <a:solidFill>
                  <a:srgbClr val="0070C0"/>
                </a:solidFill>
              </a:rPr>
              <a:t>graphical</a:t>
            </a:r>
            <a:r>
              <a:rPr lang="en-US" dirty="0"/>
              <a:t>, the </a:t>
            </a:r>
            <a:r>
              <a:rPr lang="en-US" dirty="0">
                <a:solidFill>
                  <a:srgbClr val="0070C0"/>
                </a:solidFill>
              </a:rPr>
              <a:t>numeric</a:t>
            </a:r>
            <a:r>
              <a:rPr lang="en-US" dirty="0"/>
              <a:t> and the </a:t>
            </a:r>
            <a:r>
              <a:rPr lang="en-US" dirty="0">
                <a:solidFill>
                  <a:srgbClr val="0070C0"/>
                </a:solidFill>
              </a:rPr>
              <a:t>dynamic</a:t>
            </a:r>
            <a:r>
              <a:rPr lang="en-US" dirty="0"/>
              <a:t>. </a:t>
            </a:r>
            <a:endParaRPr lang="en-US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dirty="0" smtClean="0"/>
              <a:t>After </a:t>
            </a:r>
            <a:r>
              <a:rPr lang="en-US" dirty="0"/>
              <a:t>teaching the unit, the students were </a:t>
            </a:r>
            <a:r>
              <a:rPr lang="en-US" dirty="0">
                <a:solidFill>
                  <a:srgbClr val="0070C0"/>
                </a:solidFill>
              </a:rPr>
              <a:t>interviewed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individually</a:t>
            </a:r>
            <a:r>
              <a:rPr lang="en-US" dirty="0"/>
              <a:t> in order to identify their development of the angle concept images.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859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M</a:t>
            </a:r>
            <a:r>
              <a:rPr lang="en-US" dirty="0" smtClean="0"/>
              <a:t>ethodology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b="1" dirty="0"/>
              <a:t>The research </a:t>
            </a:r>
            <a:r>
              <a:rPr lang="en-US" b="1" dirty="0" smtClean="0"/>
              <a:t>tests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 researchers </a:t>
            </a:r>
            <a:r>
              <a:rPr lang="en-GB" dirty="0">
                <a:solidFill>
                  <a:srgbClr val="0070C0"/>
                </a:solidFill>
              </a:rPr>
              <a:t>used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curriculum</a:t>
            </a:r>
            <a:r>
              <a:rPr lang="en-GB" dirty="0"/>
              <a:t> of the </a:t>
            </a:r>
            <a:r>
              <a:rPr lang="en-GB" dirty="0">
                <a:solidFill>
                  <a:srgbClr val="0070C0"/>
                </a:solidFill>
              </a:rPr>
              <a:t>elementary</a:t>
            </a:r>
            <a:r>
              <a:rPr lang="en-GB" dirty="0"/>
              <a:t> school in Israel to build the pre-test and the post-test based on the angle ideas in the curriculum. </a:t>
            </a:r>
            <a:endParaRPr lang="en-GB" dirty="0" smtClean="0"/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 smtClean="0"/>
              <a:t>According </a:t>
            </a:r>
            <a:r>
              <a:rPr lang="en-GB" dirty="0"/>
              <a:t>to this </a:t>
            </a:r>
            <a:r>
              <a:rPr lang="en-GB" dirty="0">
                <a:solidFill>
                  <a:srgbClr val="0070C0"/>
                </a:solidFill>
              </a:rPr>
              <a:t>curriculum</a:t>
            </a:r>
            <a:r>
              <a:rPr lang="en-GB" dirty="0"/>
              <a:t>, the sixth grade students should possess different meanings related to angles including: </a:t>
            </a:r>
            <a:r>
              <a:rPr lang="en-GB" dirty="0">
                <a:solidFill>
                  <a:srgbClr val="0070C0"/>
                </a:solidFill>
              </a:rPr>
              <a:t>Defining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representing</a:t>
            </a:r>
            <a:r>
              <a:rPr lang="en-GB" dirty="0"/>
              <a:t> angles </a:t>
            </a:r>
            <a:r>
              <a:rPr lang="en-GB" dirty="0">
                <a:solidFill>
                  <a:srgbClr val="0070C0"/>
                </a:solidFill>
              </a:rPr>
              <a:t>verbally</a:t>
            </a:r>
            <a:r>
              <a:rPr lang="en-GB" dirty="0"/>
              <a:t>, representing angles in </a:t>
            </a:r>
            <a:r>
              <a:rPr lang="en-GB" dirty="0">
                <a:solidFill>
                  <a:srgbClr val="0070C0"/>
                </a:solidFill>
              </a:rPr>
              <a:t>daily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life</a:t>
            </a:r>
            <a:r>
              <a:rPr lang="en-GB" dirty="0"/>
              <a:t> experiences, </a:t>
            </a:r>
            <a:r>
              <a:rPr lang="en-GB" dirty="0">
                <a:solidFill>
                  <a:srgbClr val="0070C0"/>
                </a:solidFill>
              </a:rPr>
              <a:t>drawing</a:t>
            </a:r>
            <a:r>
              <a:rPr lang="en-GB" dirty="0"/>
              <a:t> angles and </a:t>
            </a:r>
            <a:r>
              <a:rPr lang="en-GB" dirty="0">
                <a:solidFill>
                  <a:srgbClr val="0070C0"/>
                </a:solidFill>
              </a:rPr>
              <a:t>measuring</a:t>
            </a:r>
            <a:r>
              <a:rPr lang="en-GB" dirty="0"/>
              <a:t> and </a:t>
            </a:r>
            <a:r>
              <a:rPr lang="en-GB" dirty="0">
                <a:solidFill>
                  <a:srgbClr val="0070C0"/>
                </a:solidFill>
              </a:rPr>
              <a:t>calculating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angles</a:t>
            </a:r>
            <a:r>
              <a:rPr lang="en-GB" dirty="0" smtClean="0"/>
              <a:t>.</a:t>
            </a:r>
          </a:p>
          <a:p>
            <a:pPr marL="360000" indent="-28800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GB" dirty="0"/>
              <a:t>The </a:t>
            </a:r>
            <a:r>
              <a:rPr lang="en-GB" dirty="0">
                <a:solidFill>
                  <a:srgbClr val="0070C0"/>
                </a:solidFill>
              </a:rPr>
              <a:t>tests</a:t>
            </a:r>
            <a:r>
              <a:rPr lang="en-GB" dirty="0" smtClean="0"/>
              <a:t> </a:t>
            </a:r>
            <a:r>
              <a:rPr lang="en-GB" dirty="0">
                <a:solidFill>
                  <a:srgbClr val="0070C0"/>
                </a:solidFill>
              </a:rPr>
              <a:t>included</a:t>
            </a:r>
            <a:r>
              <a:rPr lang="en-GB" dirty="0" smtClean="0"/>
              <a:t> </a:t>
            </a:r>
            <a:r>
              <a:rPr lang="en-GB" dirty="0"/>
              <a:t>also the </a:t>
            </a:r>
            <a:r>
              <a:rPr lang="en-GB" dirty="0">
                <a:solidFill>
                  <a:srgbClr val="0070C0"/>
                </a:solidFill>
              </a:rPr>
              <a:t>dynamic</a:t>
            </a:r>
            <a:r>
              <a:rPr lang="en-GB" dirty="0"/>
              <a:t> image of </a:t>
            </a:r>
            <a:r>
              <a:rPr lang="en-GB" dirty="0" smtClean="0"/>
              <a:t>angles.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94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te of completion for course">
  <a:themeElements>
    <a:clrScheme name="ערכת נושא Office 1">
      <a:dk1>
        <a:srgbClr val="000000"/>
      </a:dk1>
      <a:lt1>
        <a:srgbClr val="FFFFCC"/>
      </a:lt1>
      <a:dk2>
        <a:srgbClr val="333300"/>
      </a:dk2>
      <a:lt2>
        <a:srgbClr val="808000"/>
      </a:lt2>
      <a:accent1>
        <a:srgbClr val="339933"/>
      </a:accent1>
      <a:accent2>
        <a:srgbClr val="A50021"/>
      </a:accent2>
      <a:accent3>
        <a:srgbClr val="FFFFE2"/>
      </a:accent3>
      <a:accent4>
        <a:srgbClr val="000000"/>
      </a:accent4>
      <a:accent5>
        <a:srgbClr val="ADCAAD"/>
      </a:accent5>
      <a:accent6>
        <a:srgbClr val="95001D"/>
      </a:accent6>
      <a:hlink>
        <a:srgbClr val="CC9900"/>
      </a:hlink>
      <a:folHlink>
        <a:srgbClr val="FFCC66"/>
      </a:folHlink>
    </a:clrScheme>
    <a:fontScheme name="ערכת נושא Office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ערכת נושא Offic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Certificate of completion for course</Template>
  <TotalTime>326</TotalTime>
  <Words>2150</Words>
  <Application>Microsoft Office PowerPoint</Application>
  <PresentationFormat>‫הצגה על המסך (4:3)</PresentationFormat>
  <Paragraphs>114</Paragraphs>
  <Slides>27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28" baseType="lpstr">
      <vt:lpstr>Certificate of completion for course</vt:lpstr>
      <vt:lpstr>The Effect of Collaborative Computerized Learning Using GeoGebra on the Development of Concept Images of the Angle Among Seventh Graders</vt:lpstr>
      <vt:lpstr>Introduction</vt:lpstr>
      <vt:lpstr>Introduction</vt:lpstr>
      <vt:lpstr>Introduction</vt:lpstr>
      <vt:lpstr>Introduction</vt:lpstr>
      <vt:lpstr>Introduction</vt:lpstr>
      <vt:lpstr>Research Methodology </vt:lpstr>
      <vt:lpstr>Research Methodology </vt:lpstr>
      <vt:lpstr>Research Methodology </vt:lpstr>
      <vt:lpstr>Research Methodology </vt:lpstr>
      <vt:lpstr>Research Methodology </vt:lpstr>
      <vt:lpstr>Research Methodology </vt:lpstr>
      <vt:lpstr>Research Results</vt:lpstr>
      <vt:lpstr>Research Results</vt:lpstr>
      <vt:lpstr>Research Results</vt:lpstr>
      <vt:lpstr>Research Results</vt:lpstr>
      <vt:lpstr>Research Results</vt:lpstr>
      <vt:lpstr>Research Results</vt:lpstr>
      <vt:lpstr>Research Results</vt:lpstr>
      <vt:lpstr>Discussion</vt:lpstr>
      <vt:lpstr>Discussion</vt:lpstr>
      <vt:lpstr>Discussion</vt:lpstr>
      <vt:lpstr>Discussion</vt:lpstr>
      <vt:lpstr>Conclusions</vt:lpstr>
      <vt:lpstr>Conclusions</vt:lpstr>
      <vt:lpstr>Recommendations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Collaborative Computerized Learning Using GeoGebra on the Development of Concept Images of the Angle Among Seventh Graders</dc:title>
  <dc:creator>User</dc:creator>
  <cp:lastModifiedBy>User</cp:lastModifiedBy>
  <cp:revision>42</cp:revision>
  <dcterms:created xsi:type="dcterms:W3CDTF">2017-06-06T13:43:46Z</dcterms:created>
  <dcterms:modified xsi:type="dcterms:W3CDTF">2017-06-10T15:40:37Z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TC010184041037</vt:lpwstr>
  </property>
</Properties>
</file>