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31"/>
  </p:notesMasterIdLst>
  <p:sldIdLst>
    <p:sldId id="256" r:id="rId2"/>
    <p:sldId id="257" r:id="rId3"/>
    <p:sldId id="303" r:id="rId4"/>
    <p:sldId id="301" r:id="rId5"/>
    <p:sldId id="302" r:id="rId6"/>
    <p:sldId id="304" r:id="rId7"/>
    <p:sldId id="320" r:id="rId8"/>
    <p:sldId id="305" r:id="rId9"/>
    <p:sldId id="306" r:id="rId10"/>
    <p:sldId id="307" r:id="rId11"/>
    <p:sldId id="269" r:id="rId12"/>
    <p:sldId id="281" r:id="rId13"/>
    <p:sldId id="308" r:id="rId14"/>
    <p:sldId id="267" r:id="rId15"/>
    <p:sldId id="268" r:id="rId16"/>
    <p:sldId id="280" r:id="rId17"/>
    <p:sldId id="309" r:id="rId18"/>
    <p:sldId id="275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266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C000"/>
    <a:srgbClr val="0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1D9774-4E59-4AE0-BF3E-5C74FF19EAF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14290F-2C9C-4775-B710-7367A318F9B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61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952E58D-36B5-437A-BB02-626A62E125F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7/11/2013</a:t>
            </a:fld>
            <a:endParaRPr lang="en-US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8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4"/>
          <p:cNvSpPr/>
          <p:nvPr userDrawn="1"/>
        </p:nvSpPr>
        <p:spPr>
          <a:xfrm>
            <a:off x="0" y="6453336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Wajeeh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Daher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&amp;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Nimer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Baya’a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– 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Al-</a:t>
            </a:r>
            <a:r>
              <a:rPr kumimoji="1" lang="en-US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Qasemi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 Academic College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 &amp; An-</a:t>
            </a:r>
            <a:r>
              <a:rPr kumimoji="1" lang="en-US" sz="1200" b="1" kern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Najah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National University</a:t>
            </a:r>
            <a:endParaRPr kumimoji="1" lang="he-IL" sz="1200" b="1" kern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381328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0" y="31750"/>
            <a:ext cx="9144000" cy="4985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  ICTMT 11      </a:t>
            </a:r>
            <a:r>
              <a:rPr kumimoji="1" lang="en-US" sz="11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9-12 July, 2013, The University of Bari, Italy</a:t>
            </a:r>
          </a:p>
          <a:p>
            <a:pPr algn="l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1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1" y="332656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>
              <a:defRPr/>
            </a:pPr>
            <a:endParaRPr lang="he-IL" b="1" cap="none" spc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126876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7/11/2013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qsm.ac.il/islamath/englishislamath/" TargetMode="External"/><Relationship Id="rId2" Type="http://schemas.openxmlformats.org/officeDocument/2006/relationships/hyperlink" Target="http://users.qsm.ac.il/cellmath/englis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google.com/site/tmathsite1/" TargetMode="External"/><Relationship Id="rId4" Type="http://schemas.openxmlformats.org/officeDocument/2006/relationships/hyperlink" Target="https://sites.google.com/site/ictmath201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75656" y="1534920"/>
            <a:ext cx="6336704" cy="830997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 rtl="0" eaLnBrk="0" hangingPunct="0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Pre-Service Teachers' Perceptions of the Integration of ICT in the Mathematics Classroom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0030" y="3573016"/>
            <a:ext cx="79660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8045" y="3140968"/>
            <a:ext cx="76723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&amp;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endParaRPr kumimoji="1" lang="en-US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Al-</a:t>
            </a:r>
            <a:r>
              <a:rPr kumimoji="1" lang="en-US" sz="12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Academic College of 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Education, Israel</a:t>
            </a:r>
            <a:b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</a:b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An-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National University, Palestine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560" y="4941168"/>
            <a:ext cx="8136904" cy="1152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The 11th  </a:t>
            </a:r>
            <a:r>
              <a:rPr kumimoji="1" lang="en-US" sz="15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International Conference on Technology in Mathematics </a:t>
            </a: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Teaching - ICTMT11</a:t>
            </a:r>
            <a:endParaRPr kumimoji="1" lang="en-US" sz="15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9-12 July, 2013, The University of Bari Aldo Moro, Bari - 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Italy</a:t>
            </a:r>
            <a:endParaRPr kumimoji="1" lang="en-US" sz="13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3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500" b="1" dirty="0">
              <a:solidFill>
                <a:srgbClr val="30218B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573488"/>
          </a:xfrm>
        </p:spPr>
        <p:txBody>
          <a:bodyPr>
            <a:normAutofit/>
          </a:bodyPr>
          <a:lstStyle/>
          <a:p>
            <a:r>
              <a:rPr lang="en-GB" sz="2800" dirty="0"/>
              <a:t>The participants were </a:t>
            </a:r>
            <a:r>
              <a:rPr lang="en-GB" sz="2800" dirty="0">
                <a:solidFill>
                  <a:srgbClr val="C00000"/>
                </a:solidFill>
              </a:rPr>
              <a:t>29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pre-service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teachers</a:t>
            </a:r>
            <a:r>
              <a:rPr lang="en-GB" sz="2800" dirty="0"/>
              <a:t> in a teacher college in Israel. These pre-service teachers took two didactical courses in their second year of study: the </a:t>
            </a:r>
            <a:r>
              <a:rPr lang="en-GB" sz="2800" dirty="0">
                <a:solidFill>
                  <a:srgbClr val="C00000"/>
                </a:solidFill>
              </a:rPr>
              <a:t>didactics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of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teaching</a:t>
            </a:r>
            <a:r>
              <a:rPr lang="en-GB" sz="2800" dirty="0"/>
              <a:t> and the </a:t>
            </a:r>
            <a:r>
              <a:rPr lang="en-GB" sz="2800" dirty="0">
                <a:solidFill>
                  <a:srgbClr val="C00000"/>
                </a:solidFill>
              </a:rPr>
              <a:t>didactics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of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computer</a:t>
            </a:r>
            <a:r>
              <a:rPr lang="en-GB" sz="2800" dirty="0"/>
              <a:t> </a:t>
            </a:r>
            <a:r>
              <a:rPr lang="en-GB" sz="2800" dirty="0" smtClean="0">
                <a:solidFill>
                  <a:srgbClr val="C00000"/>
                </a:solidFill>
              </a:rPr>
              <a:t>teaching</a:t>
            </a:r>
          </a:p>
          <a:p>
            <a:r>
              <a:rPr lang="en-GB" sz="2800" dirty="0" smtClean="0"/>
              <a:t>They </a:t>
            </a:r>
            <a:r>
              <a:rPr lang="en-GB" sz="2800" dirty="0"/>
              <a:t>were introduced to </a:t>
            </a:r>
            <a:r>
              <a:rPr lang="en-GB" sz="2800" dirty="0">
                <a:solidFill>
                  <a:srgbClr val="C00000"/>
                </a:solidFill>
              </a:rPr>
              <a:t>specific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ICT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for the teaching of mathematics (in the </a:t>
            </a:r>
            <a:r>
              <a:rPr lang="en-GB" sz="2800" dirty="0">
                <a:solidFill>
                  <a:srgbClr val="C00000"/>
                </a:solidFill>
              </a:rPr>
              <a:t>first</a:t>
            </a:r>
            <a:r>
              <a:rPr lang="en-GB" sz="2800" dirty="0"/>
              <a:t> course) and to </a:t>
            </a:r>
            <a:r>
              <a:rPr lang="en-GB" sz="2800" dirty="0">
                <a:solidFill>
                  <a:srgbClr val="C00000"/>
                </a:solidFill>
              </a:rPr>
              <a:t>general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ICT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for teaching (in the </a:t>
            </a:r>
            <a:r>
              <a:rPr lang="en-GB" sz="2800" dirty="0">
                <a:solidFill>
                  <a:srgbClr val="C00000"/>
                </a:solidFill>
              </a:rPr>
              <a:t>second</a:t>
            </a:r>
            <a:r>
              <a:rPr lang="en-GB" sz="2800" dirty="0"/>
              <a:t> course).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94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Our pre-service teachers are </a:t>
            </a:r>
            <a:r>
              <a:rPr lang="en-GB" sz="2800" dirty="0">
                <a:solidFill>
                  <a:srgbClr val="C00000"/>
                </a:solidFill>
              </a:rPr>
              <a:t>required</a:t>
            </a:r>
            <a:r>
              <a:rPr lang="en-GB" sz="2800" dirty="0"/>
              <a:t>, </a:t>
            </a:r>
            <a:r>
              <a:rPr lang="en-GB" sz="2800" dirty="0" smtClean="0"/>
              <a:t>in </a:t>
            </a:r>
            <a:r>
              <a:rPr lang="en-GB" sz="2800" dirty="0"/>
              <a:t>their </a:t>
            </a:r>
            <a:r>
              <a:rPr lang="en-GB" sz="2800" dirty="0">
                <a:solidFill>
                  <a:srgbClr val="C00000"/>
                </a:solidFill>
              </a:rPr>
              <a:t>third</a:t>
            </a:r>
            <a:r>
              <a:rPr lang="en-GB" sz="2800" dirty="0"/>
              <a:t> year of </a:t>
            </a:r>
            <a:r>
              <a:rPr lang="en-GB" sz="2800" dirty="0" smtClean="0"/>
              <a:t>study, </a:t>
            </a:r>
            <a:r>
              <a:rPr lang="en-GB" sz="2800" dirty="0"/>
              <a:t>to </a:t>
            </a:r>
            <a:r>
              <a:rPr lang="en-GB" sz="2800" dirty="0">
                <a:solidFill>
                  <a:srgbClr val="C00000"/>
                </a:solidFill>
              </a:rPr>
              <a:t>integrate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ICT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in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their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practice</a:t>
            </a:r>
            <a:r>
              <a:rPr lang="en-GB" sz="2800" dirty="0"/>
              <a:t> as mathematics teacher trainees in the training schools. 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In this integration they are requested to </a:t>
            </a:r>
            <a:r>
              <a:rPr lang="en-GB" sz="2800" dirty="0">
                <a:solidFill>
                  <a:srgbClr val="C00000"/>
                </a:solidFill>
              </a:rPr>
              <a:t>use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various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ICT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 smtClean="0"/>
              <a:t> and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pedagogical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models</a:t>
            </a:r>
            <a:r>
              <a:rPr lang="en-GB" sz="2800" dirty="0" smtClean="0"/>
              <a:t> which they were introduced to and discussed in the didactics courses.</a:t>
            </a: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>
                <a:solidFill>
                  <a:srgbClr val="C00000"/>
                </a:solidFill>
              </a:rPr>
              <a:t>Examples</a:t>
            </a:r>
            <a:r>
              <a:rPr lang="en-GB" sz="2800" dirty="0" smtClean="0"/>
              <a:t> of such tools and models include:</a:t>
            </a:r>
          </a:p>
          <a:p>
            <a:r>
              <a:rPr lang="en-GB" sz="2800" dirty="0" smtClean="0"/>
              <a:t>Videos and presentations.</a:t>
            </a:r>
          </a:p>
          <a:p>
            <a:r>
              <a:rPr lang="en-GB" sz="2800" dirty="0" smtClean="0"/>
              <a:t>Digital worksheets and games.</a:t>
            </a:r>
          </a:p>
          <a:p>
            <a:r>
              <a:rPr lang="en-GB" sz="2800" dirty="0" smtClean="0"/>
              <a:t>Spreadsheets</a:t>
            </a:r>
            <a:r>
              <a:rPr lang="en-GB" sz="2800" dirty="0"/>
              <a:t>, </a:t>
            </a:r>
            <a:r>
              <a:rPr lang="en-GB" sz="2800" dirty="0" smtClean="0"/>
              <a:t>applets and </a:t>
            </a:r>
            <a:r>
              <a:rPr lang="en-GB" sz="2800" dirty="0" err="1" smtClean="0"/>
              <a:t>GeoGebrea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Applications </a:t>
            </a:r>
            <a:r>
              <a:rPr lang="en-GB" sz="2800" dirty="0"/>
              <a:t>and features of cellular </a:t>
            </a:r>
            <a:r>
              <a:rPr lang="en-GB" sz="2800" dirty="0" smtClean="0"/>
              <a:t>phones.</a:t>
            </a:r>
          </a:p>
          <a:p>
            <a:r>
              <a:rPr lang="en-GB" sz="2800" dirty="0" smtClean="0"/>
              <a:t>Wiki</a:t>
            </a:r>
            <a:r>
              <a:rPr lang="en-GB" sz="2800" dirty="0"/>
              <a:t>, Google Docs and </a:t>
            </a:r>
            <a:r>
              <a:rPr lang="en-GB" sz="2800" dirty="0" smtClean="0"/>
              <a:t>Sites.</a:t>
            </a:r>
          </a:p>
          <a:p>
            <a:r>
              <a:rPr lang="en-GB" sz="2800" dirty="0" smtClean="0"/>
              <a:t>Social </a:t>
            </a:r>
            <a:r>
              <a:rPr lang="en-GB" sz="2800" dirty="0"/>
              <a:t>networking sites such as </a:t>
            </a:r>
            <a:r>
              <a:rPr lang="en-GB" sz="2800" dirty="0" err="1"/>
              <a:t>facebook</a:t>
            </a:r>
            <a:r>
              <a:rPr lang="en-GB" sz="2800" dirty="0"/>
              <a:t>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In the </a:t>
            </a:r>
            <a:r>
              <a:rPr lang="en-US" sz="2800" dirty="0">
                <a:solidFill>
                  <a:srgbClr val="C00000"/>
                </a:solidFill>
              </a:rPr>
              <a:t>past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four years</a:t>
            </a:r>
            <a:r>
              <a:rPr lang="en-US" sz="2800" dirty="0"/>
              <a:t>, we have been involved, together with our </a:t>
            </a:r>
            <a:r>
              <a:rPr lang="en-US" sz="2800" dirty="0" smtClean="0"/>
              <a:t>students, </a:t>
            </a:r>
            <a:r>
              <a:rPr lang="en-US" sz="2800" dirty="0"/>
              <a:t>in </a:t>
            </a:r>
            <a:r>
              <a:rPr lang="en-US" sz="2800" dirty="0">
                <a:solidFill>
                  <a:srgbClr val="C00000"/>
                </a:solidFill>
              </a:rPr>
              <a:t>building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internet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sites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/>
              <a:t>that include </a:t>
            </a:r>
            <a:r>
              <a:rPr lang="en-US" sz="2800" dirty="0">
                <a:solidFill>
                  <a:srgbClr val="C00000"/>
                </a:solidFill>
              </a:rPr>
              <a:t>computerized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mathematical</a:t>
            </a:r>
            <a:r>
              <a:rPr lang="en-US" sz="2800" dirty="0">
                <a:solidFill>
                  <a:srgbClr val="008E4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learning materials</a:t>
            </a:r>
            <a:r>
              <a:rPr lang="en-US" sz="2800" dirty="0"/>
              <a:t>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131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71600" y="1447800"/>
            <a:ext cx="8136904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topics</a:t>
            </a:r>
            <a:r>
              <a:rPr lang="en-US" sz="2800" dirty="0"/>
              <a:t> of these materials include: 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Cellular </a:t>
            </a:r>
            <a:r>
              <a:rPr lang="en-US" dirty="0">
                <a:hlinkClick r:id="rId2"/>
              </a:rPr>
              <a:t>phones in mathematics </a:t>
            </a:r>
            <a:r>
              <a:rPr lang="en-US" dirty="0" smtClean="0">
                <a:hlinkClick r:id="rId2"/>
              </a:rPr>
              <a:t>education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History </a:t>
            </a:r>
            <a:r>
              <a:rPr lang="en-US" dirty="0">
                <a:hlinkClick r:id="rId3"/>
              </a:rPr>
              <a:t>of mathematics in mathematics </a:t>
            </a:r>
            <a:r>
              <a:rPr lang="en-US" dirty="0" smtClean="0">
                <a:hlinkClick r:id="rId3"/>
              </a:rPr>
              <a:t>education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Computerized </a:t>
            </a:r>
            <a:r>
              <a:rPr lang="en-US" dirty="0">
                <a:hlinkClick r:id="rId4"/>
              </a:rPr>
              <a:t>mathematical </a:t>
            </a:r>
            <a:r>
              <a:rPr lang="en-US" dirty="0" smtClean="0">
                <a:hlinkClick r:id="rId4"/>
              </a:rPr>
              <a:t>units</a:t>
            </a:r>
            <a:endParaRPr lang="en-US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The mathematics teacher assistant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1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In addition, we </a:t>
            </a:r>
            <a:r>
              <a:rPr lang="en-US" sz="2800" dirty="0">
                <a:solidFill>
                  <a:srgbClr val="C00000"/>
                </a:solidFill>
              </a:rPr>
              <a:t>recorded</a:t>
            </a:r>
            <a:r>
              <a:rPr lang="en-US" sz="2800" dirty="0"/>
              <a:t> a number of </a:t>
            </a:r>
            <a:r>
              <a:rPr lang="en-US" sz="2800" dirty="0">
                <a:solidFill>
                  <a:srgbClr val="C00000"/>
                </a:solidFill>
              </a:rPr>
              <a:t>successful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ICT-based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mathematics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lessons</a:t>
            </a:r>
            <a:r>
              <a:rPr lang="en-US" sz="2800" dirty="0"/>
              <a:t> taught by our pre-service teachers with the </a:t>
            </a:r>
            <a:r>
              <a:rPr lang="en-US" sz="2800" dirty="0">
                <a:solidFill>
                  <a:srgbClr val="C00000"/>
                </a:solidFill>
              </a:rPr>
              <a:t>collaboration</a:t>
            </a:r>
            <a:r>
              <a:rPr lang="en-US" sz="2800" dirty="0"/>
              <a:t> of the in-service mentoring teachers. </a:t>
            </a:r>
            <a:endParaRPr lang="en-US" sz="2800" dirty="0" smtClean="0"/>
          </a:p>
          <a:p>
            <a:endParaRPr lang="en-US" sz="2800" dirty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4492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Our students are </a:t>
            </a:r>
            <a:r>
              <a:rPr lang="en-GB" sz="2800" dirty="0"/>
              <a:t>trained as well to </a:t>
            </a:r>
            <a:r>
              <a:rPr lang="en-GB" sz="2800" dirty="0">
                <a:solidFill>
                  <a:srgbClr val="C00000"/>
                </a:solidFill>
              </a:rPr>
              <a:t>use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visual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dynamic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to </a:t>
            </a:r>
            <a:r>
              <a:rPr lang="en-GB" sz="2800" dirty="0">
                <a:solidFill>
                  <a:srgbClr val="C00000"/>
                </a:solidFill>
              </a:rPr>
              <a:t>investigate</a:t>
            </a:r>
            <a:r>
              <a:rPr lang="en-GB" sz="2800" dirty="0"/>
              <a:t> with their students questions that </a:t>
            </a:r>
            <a:r>
              <a:rPr lang="en-GB" sz="2800" dirty="0">
                <a:solidFill>
                  <a:srgbClr val="C00000"/>
                </a:solidFill>
              </a:rPr>
              <a:t>encourage higher order cognitive skills</a:t>
            </a:r>
            <a:r>
              <a:rPr lang="en-GB" sz="2800" dirty="0"/>
              <a:t>, such as: </a:t>
            </a:r>
            <a:endParaRPr lang="en-GB" sz="2800" dirty="0" smtClean="0"/>
          </a:p>
          <a:p>
            <a:r>
              <a:rPr lang="en-GB" sz="2800" dirty="0" smtClean="0"/>
              <a:t>"</a:t>
            </a:r>
            <a:r>
              <a:rPr lang="en-GB" sz="2800" dirty="0"/>
              <a:t>Would the three </a:t>
            </a:r>
            <a:r>
              <a:rPr lang="en-GB" sz="2800" dirty="0">
                <a:solidFill>
                  <a:srgbClr val="C00000"/>
                </a:solidFill>
              </a:rPr>
              <a:t>perpendiculars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triangle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meet</a:t>
            </a:r>
            <a:r>
              <a:rPr lang="en-GB" sz="2800" dirty="0"/>
              <a:t> at the same point? If so, what could you say about the location of that </a:t>
            </a:r>
            <a:r>
              <a:rPr lang="en-GB" sz="2800" dirty="0" smtClean="0"/>
              <a:t>point, in an acute angles triangle, right angle triangle and obtuse angle triangle?“</a:t>
            </a:r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They </a:t>
            </a:r>
            <a:r>
              <a:rPr lang="en-GB" sz="2800" dirty="0"/>
              <a:t>would help their students </a:t>
            </a:r>
            <a:r>
              <a:rPr lang="en-GB" sz="2800" dirty="0">
                <a:solidFill>
                  <a:srgbClr val="C00000"/>
                </a:solidFill>
              </a:rPr>
              <a:t>phrase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conjectures</a:t>
            </a:r>
            <a:r>
              <a:rPr lang="en-GB" sz="2800" dirty="0"/>
              <a:t> and discuss using </a:t>
            </a:r>
            <a:r>
              <a:rPr lang="en-GB" sz="2800" dirty="0">
                <a:solidFill>
                  <a:srgbClr val="C00000"/>
                </a:solidFill>
              </a:rPr>
              <a:t>mathematical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reasoning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correctness</a:t>
            </a:r>
            <a:r>
              <a:rPr lang="en-GB" sz="2800" dirty="0"/>
              <a:t> of these conjectures.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920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setting and participants</a:t>
            </a:r>
            <a:endParaRPr lang="he-IL" sz="3600" dirty="0"/>
          </a:p>
        </p:txBody>
      </p:sp>
      <p:pic>
        <p:nvPicPr>
          <p:cNvPr id="4" name="Picture 3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84784"/>
            <a:ext cx="5221387" cy="461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Data gathering tools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/>
              <a:t>The data gathering tools were </a:t>
            </a:r>
            <a:r>
              <a:rPr lang="en-GB" sz="2800" dirty="0">
                <a:solidFill>
                  <a:srgbClr val="C00000"/>
                </a:solidFill>
              </a:rPr>
              <a:t>three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forums</a:t>
            </a:r>
            <a:r>
              <a:rPr lang="en-GB" sz="2800" dirty="0"/>
              <a:t> in which </a:t>
            </a:r>
            <a:r>
              <a:rPr lang="en-GB" sz="2800" dirty="0" smtClean="0"/>
              <a:t>the pre-service teachers discussed </a:t>
            </a:r>
            <a:r>
              <a:rPr lang="en-GB" sz="2800" dirty="0"/>
              <a:t>issues related to ICT use in the mathematics classroom. </a:t>
            </a:r>
            <a:endParaRPr lang="en-GB" sz="2800" dirty="0" smtClean="0"/>
          </a:p>
          <a:p>
            <a:r>
              <a:rPr lang="en-GB" sz="2800" dirty="0" smtClean="0"/>
              <a:t>In the three forums the </a:t>
            </a:r>
            <a:r>
              <a:rPr lang="en-GB" sz="2800" dirty="0"/>
              <a:t>pre-service teachers were </a:t>
            </a:r>
            <a:r>
              <a:rPr lang="en-GB" sz="2800" dirty="0">
                <a:solidFill>
                  <a:srgbClr val="C00000"/>
                </a:solidFill>
              </a:rPr>
              <a:t>asked</a:t>
            </a:r>
            <a:r>
              <a:rPr lang="en-GB" sz="2800" dirty="0" smtClean="0"/>
              <a:t> to </a:t>
            </a:r>
            <a:r>
              <a:rPr lang="en-GB" sz="2800" dirty="0">
                <a:solidFill>
                  <a:srgbClr val="C00000"/>
                </a:solidFill>
              </a:rPr>
              <a:t>describe the role of the mathematics teacher in the digital age</a:t>
            </a:r>
            <a:r>
              <a:rPr lang="en-GB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9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3421360"/>
          </a:xfrm>
        </p:spPr>
        <p:txBody>
          <a:bodyPr>
            <a:normAutofit/>
          </a:bodyPr>
          <a:lstStyle/>
          <a:p>
            <a:r>
              <a:rPr lang="en-GB" sz="2800" dirty="0"/>
              <a:t>Teacher training colleges are a </a:t>
            </a:r>
            <a:r>
              <a:rPr lang="en-GB" sz="2800" dirty="0">
                <a:solidFill>
                  <a:srgbClr val="C00000"/>
                </a:solidFill>
              </a:rPr>
              <a:t>catalyst</a:t>
            </a:r>
            <a:r>
              <a:rPr lang="en-GB" sz="2800" dirty="0"/>
              <a:t> for pre-service teachers' </a:t>
            </a:r>
            <a:r>
              <a:rPr lang="en-GB" sz="2800" dirty="0">
                <a:solidFill>
                  <a:srgbClr val="C00000"/>
                </a:solidFill>
              </a:rPr>
              <a:t>change</a:t>
            </a:r>
            <a:r>
              <a:rPr lang="en-GB" sz="2800" dirty="0"/>
              <a:t> and professional development. </a:t>
            </a:r>
            <a:endParaRPr lang="en-GB" sz="2800" dirty="0" smtClean="0"/>
          </a:p>
          <a:p>
            <a:r>
              <a:rPr lang="en-GB" sz="2800" dirty="0"/>
              <a:t>This </a:t>
            </a:r>
            <a:r>
              <a:rPr lang="en-GB" sz="2800" dirty="0">
                <a:solidFill>
                  <a:srgbClr val="C00000"/>
                </a:solidFill>
              </a:rPr>
              <a:t>function</a:t>
            </a:r>
            <a:r>
              <a:rPr lang="en-GB" sz="2800" dirty="0"/>
              <a:t> of teacher training colleges is especially </a:t>
            </a:r>
            <a:r>
              <a:rPr lang="en-GB" sz="2800" dirty="0">
                <a:solidFill>
                  <a:srgbClr val="C00000"/>
                </a:solidFill>
              </a:rPr>
              <a:t>important</a:t>
            </a:r>
            <a:r>
              <a:rPr lang="en-GB" sz="2800" dirty="0"/>
              <a:t> in the </a:t>
            </a:r>
            <a:r>
              <a:rPr lang="en-GB" sz="2800" dirty="0">
                <a:solidFill>
                  <a:srgbClr val="C00000"/>
                </a:solidFill>
              </a:rPr>
              <a:t>digital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age</a:t>
            </a:r>
            <a:r>
              <a:rPr lang="en-GB" sz="2800" dirty="0"/>
              <a:t>, where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are suggested for teachers' </a:t>
            </a:r>
            <a:r>
              <a:rPr lang="en-GB" sz="2800" dirty="0">
                <a:solidFill>
                  <a:srgbClr val="C00000"/>
                </a:solidFill>
              </a:rPr>
              <a:t>use</a:t>
            </a:r>
            <a:r>
              <a:rPr lang="en-GB" sz="2800" dirty="0"/>
              <a:t> all the </a:t>
            </a:r>
            <a:r>
              <a:rPr lang="en-GB" sz="2800" dirty="0" smtClean="0"/>
              <a:t>time. </a:t>
            </a:r>
          </a:p>
        </p:txBody>
      </p:sp>
    </p:spTree>
    <p:extLst>
      <p:ext uri="{BB962C8B-B14F-4D97-AF65-F5344CB8AC3E}">
        <p14:creationId xmlns:p14="http://schemas.microsoft.com/office/powerpoint/2010/main" val="40563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Data gathering tools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One </a:t>
            </a:r>
            <a:r>
              <a:rPr lang="en-GB" sz="2800" dirty="0"/>
              <a:t>forum was given at the beginning of the second year (</a:t>
            </a:r>
            <a:r>
              <a:rPr lang="en-GB" sz="2800" dirty="0">
                <a:solidFill>
                  <a:srgbClr val="C00000"/>
                </a:solidFill>
              </a:rPr>
              <a:t>before</a:t>
            </a:r>
            <a:r>
              <a:rPr lang="en-GB" sz="2800" dirty="0"/>
              <a:t> the pre-service teachers </a:t>
            </a:r>
            <a:r>
              <a:rPr lang="en-GB" sz="2800" dirty="0">
                <a:solidFill>
                  <a:srgbClr val="C00000"/>
                </a:solidFill>
              </a:rPr>
              <a:t>took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didactic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courses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The second </a:t>
            </a:r>
            <a:r>
              <a:rPr lang="en-GB" sz="2800" dirty="0"/>
              <a:t>forum</a:t>
            </a:r>
            <a:r>
              <a:rPr lang="en-GB" sz="2800" dirty="0" smtClean="0"/>
              <a:t> </a:t>
            </a:r>
            <a:r>
              <a:rPr lang="en-GB" sz="2800" dirty="0"/>
              <a:t>was given at the end of the second year (</a:t>
            </a:r>
            <a:r>
              <a:rPr lang="en-GB" sz="2800" dirty="0">
                <a:solidFill>
                  <a:srgbClr val="C00000"/>
                </a:solidFill>
              </a:rPr>
              <a:t>after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participating</a:t>
            </a:r>
            <a:r>
              <a:rPr lang="en-GB" sz="2800" dirty="0"/>
              <a:t> in the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didactic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courses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third forum </a:t>
            </a:r>
            <a:r>
              <a:rPr lang="en-GB" sz="2800" dirty="0" smtClean="0"/>
              <a:t>was </a:t>
            </a:r>
            <a:r>
              <a:rPr lang="en-GB" sz="2800" dirty="0"/>
              <a:t>given at the end of the third year (</a:t>
            </a:r>
            <a:r>
              <a:rPr lang="en-GB" sz="2800" dirty="0">
                <a:solidFill>
                  <a:srgbClr val="C00000"/>
                </a:solidFill>
              </a:rPr>
              <a:t>after</a:t>
            </a:r>
            <a:r>
              <a:rPr lang="en-GB" sz="2800" dirty="0"/>
              <a:t> the pre-service teachers </a:t>
            </a:r>
            <a:r>
              <a:rPr lang="en-GB" sz="2800" dirty="0">
                <a:solidFill>
                  <a:srgbClr val="C00000"/>
                </a:solidFill>
              </a:rPr>
              <a:t>practiced</a:t>
            </a:r>
            <a:r>
              <a:rPr lang="en-GB" sz="2800" dirty="0"/>
              <a:t> as teachers with ICT in the classrooms).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6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Data analysis tools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rgbClr val="C00000"/>
                </a:solidFill>
              </a:rPr>
              <a:t>first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stages</a:t>
            </a:r>
            <a:r>
              <a:rPr lang="en-GB" sz="2800" dirty="0"/>
              <a:t> of the </a:t>
            </a:r>
            <a:r>
              <a:rPr lang="en-GB" sz="2800" dirty="0">
                <a:solidFill>
                  <a:srgbClr val="C00000"/>
                </a:solidFill>
              </a:rPr>
              <a:t>constant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comparison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method</a:t>
            </a:r>
            <a:r>
              <a:rPr lang="en-GB" sz="2800" dirty="0"/>
              <a:t> (Glaser &amp; Strauss, 1967) were followed to arrive at </a:t>
            </a:r>
            <a:r>
              <a:rPr lang="en-GB" sz="2800" dirty="0">
                <a:solidFill>
                  <a:srgbClr val="C00000"/>
                </a:solidFill>
              </a:rPr>
              <a:t>categories</a:t>
            </a:r>
            <a:r>
              <a:rPr lang="en-GB" sz="2800" dirty="0"/>
              <a:t> of pre-service teachers' </a:t>
            </a:r>
            <a:r>
              <a:rPr lang="en-GB" sz="2800" dirty="0">
                <a:solidFill>
                  <a:srgbClr val="C00000"/>
                </a:solidFill>
              </a:rPr>
              <a:t>perceptions</a:t>
            </a:r>
            <a:r>
              <a:rPr lang="en-GB" sz="2800" dirty="0"/>
              <a:t> of issues related to ICT use in the mathematics classroom. </a:t>
            </a:r>
          </a:p>
        </p:txBody>
      </p:sp>
    </p:spTree>
    <p:extLst>
      <p:ext uri="{BB962C8B-B14F-4D97-AF65-F5344CB8AC3E}">
        <p14:creationId xmlns:p14="http://schemas.microsoft.com/office/powerpoint/2010/main" val="34772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Data analysis tools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 smtClean="0"/>
              <a:t>These two stages were:</a:t>
            </a:r>
            <a:endParaRPr lang="en-US" sz="2800" dirty="0" smtClean="0"/>
          </a:p>
          <a:p>
            <a:pPr lvl="0"/>
            <a:r>
              <a:rPr lang="x-none" sz="2800" smtClean="0">
                <a:solidFill>
                  <a:srgbClr val="C00000"/>
                </a:solidFill>
              </a:rPr>
              <a:t>Categorizing data</a:t>
            </a:r>
            <a:r>
              <a:rPr lang="x-none" sz="2800" smtClean="0"/>
              <a:t>: putting together data </a:t>
            </a:r>
            <a:r>
              <a:rPr lang="x-none" sz="2800">
                <a:solidFill>
                  <a:srgbClr val="C00000"/>
                </a:solidFill>
              </a:rPr>
              <a:t>expressions</a:t>
            </a:r>
            <a:r>
              <a:rPr lang="x-none" sz="2800" smtClean="0"/>
              <a:t> or </a:t>
            </a:r>
            <a:r>
              <a:rPr lang="x-none" sz="2800">
                <a:solidFill>
                  <a:srgbClr val="C00000"/>
                </a:solidFill>
              </a:rPr>
              <a:t>sentences</a:t>
            </a:r>
            <a:r>
              <a:rPr lang="x-none" sz="2800" smtClean="0"/>
              <a:t> that imply a category of </a:t>
            </a:r>
            <a:r>
              <a:rPr lang="en-US" sz="2800" dirty="0" smtClean="0"/>
              <a:t>pre-service teachers' </a:t>
            </a:r>
            <a:r>
              <a:rPr lang="en-US" sz="2800" dirty="0">
                <a:solidFill>
                  <a:srgbClr val="C00000"/>
                </a:solidFill>
              </a:rPr>
              <a:t>perceptions</a:t>
            </a:r>
            <a:r>
              <a:rPr lang="en-US" sz="2800" dirty="0" smtClean="0"/>
              <a:t> of ICT use in the mathematics classroom. </a:t>
            </a:r>
          </a:p>
          <a:p>
            <a:pPr lvl="0"/>
            <a:r>
              <a:rPr lang="x-none" sz="2800">
                <a:solidFill>
                  <a:srgbClr val="C00000"/>
                </a:solidFill>
              </a:rPr>
              <a:t>Comparing</a:t>
            </a:r>
            <a:r>
              <a:rPr lang="x-none" sz="2800" smtClean="0"/>
              <a:t> </a:t>
            </a:r>
            <a:r>
              <a:rPr lang="x-none" sz="2800">
                <a:solidFill>
                  <a:srgbClr val="C00000"/>
                </a:solidFill>
              </a:rPr>
              <a:t>data</a:t>
            </a:r>
            <a:r>
              <a:rPr lang="x-none" sz="2800" smtClean="0"/>
              <a:t>: comparing expressions or sentences within each previously built category. This gave rise to </a:t>
            </a:r>
            <a:r>
              <a:rPr lang="x-none" sz="2800">
                <a:solidFill>
                  <a:srgbClr val="C00000"/>
                </a:solidFill>
              </a:rPr>
              <a:t>sub-categories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Findings and </a:t>
            </a:r>
            <a:r>
              <a:rPr lang="en-GB" sz="3600" dirty="0" smtClean="0"/>
              <a:t>Discussion</a:t>
            </a:r>
            <a:endParaRPr lang="he-IL" sz="36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798988"/>
              </p:ext>
            </p:extLst>
          </p:nvPr>
        </p:nvGraphicFramePr>
        <p:xfrm>
          <a:off x="1187624" y="1916832"/>
          <a:ext cx="7560839" cy="4488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7"/>
                <a:gridCol w="936104"/>
                <a:gridCol w="792088"/>
                <a:gridCol w="720080"/>
              </a:tblGrid>
              <a:tr h="52785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Pre-service teachers' perceptions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440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Second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Third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391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The mathematics teacher should face the challenge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25.0%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39.3%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25.4%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82910">
                <a:tc>
                  <a:txBody>
                    <a:bodyPr/>
                    <a:lstStyle/>
                    <a:p>
                      <a:pPr marL="342900" lvl="0" indent="-16510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The challenge of the new technology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74593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challenge of exploiting the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potentialities 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13.8%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19.1%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11.3%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4799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challenge to be innovative and constructive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4799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challenge of developing his/her technological horizons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6.2%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7.1%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8.5%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391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mathematics teacher should use diverse technological tools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68580" marR="68580" marT="0" marB="0" anchor="ctr"/>
                </a:tc>
              </a:tr>
              <a:tr h="374359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new software and tools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13.1%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14.1%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4359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diverse software and tools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9.6%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1691680" y="1335554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 smtClean="0"/>
              <a:t>Perceptions </a:t>
            </a:r>
            <a:r>
              <a:rPr lang="en-GB" b="1" dirty="0"/>
              <a:t>of the </a:t>
            </a:r>
            <a:r>
              <a:rPr lang="en-GB" b="1" dirty="0" smtClean="0"/>
              <a:t>math teacher’s </a:t>
            </a:r>
            <a:r>
              <a:rPr lang="en-GB" b="1" dirty="0"/>
              <a:t>role in the digital </a:t>
            </a:r>
            <a:r>
              <a:rPr lang="en-GB" b="1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Findings and </a:t>
            </a:r>
            <a:r>
              <a:rPr lang="en-GB" sz="3600" dirty="0"/>
              <a:t>Discussion</a:t>
            </a:r>
            <a:endParaRPr lang="he-IL" sz="36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99365"/>
              </p:ext>
            </p:extLst>
          </p:nvPr>
        </p:nvGraphicFramePr>
        <p:xfrm>
          <a:off x="1115617" y="1844824"/>
          <a:ext cx="7920879" cy="4421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8632"/>
                <a:gridCol w="734538"/>
                <a:gridCol w="806146"/>
                <a:gridCol w="691563"/>
              </a:tblGrid>
              <a:tr h="209143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Pre-service teachers' perceptions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481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Second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Third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1163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mathematics teacher should attend to students' needs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32.3%</a:t>
                      </a:r>
                    </a:p>
                  </a:txBody>
                  <a:tcPr marL="68580" marR="68580" marT="0" marB="0" anchor="ctr"/>
                </a:tc>
              </a:tr>
              <a:tr h="348571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software tools appropriate for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needs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8.7%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4.8%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5.6 %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the students  with research skills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E40"/>
                          </a:solidFill>
                          <a:effectLst/>
                        </a:rPr>
                        <a:t>11.3%</a:t>
                      </a:r>
                      <a:endParaRPr lang="en-US" sz="1600" dirty="0">
                        <a:solidFill>
                          <a:srgbClr val="008E4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E40"/>
                          </a:solidFill>
                          <a:effectLst/>
                        </a:rPr>
                        <a:t>15.5%</a:t>
                      </a:r>
                      <a:endParaRPr lang="en-US" sz="1600" dirty="0">
                        <a:solidFill>
                          <a:srgbClr val="008E4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E40"/>
                          </a:solidFill>
                          <a:effectLst/>
                        </a:rPr>
                        <a:t>2.8%</a:t>
                      </a:r>
                      <a:endParaRPr lang="en-US" sz="1600" dirty="0">
                        <a:solidFill>
                          <a:srgbClr val="008E4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78474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the students get to know and using appropriately new tools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students develop mathematical ideas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students develop their thinking skills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008E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008E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008E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16.9%</a:t>
                      </a:r>
                    </a:p>
                  </a:txBody>
                  <a:tcPr marL="68580" marR="68580" marT="0" marB="0" anchor="ctr"/>
                </a:tc>
              </a:tr>
              <a:tr h="531163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mathematics teacher should be good manager of teaching and learning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director and a guide for the pupils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13.5%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 well the mathematics lesson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382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Encouraging students to learn mathematics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6.2%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מלבן 5"/>
          <p:cNvSpPr/>
          <p:nvPr/>
        </p:nvSpPr>
        <p:spPr>
          <a:xfrm>
            <a:off x="1637088" y="1376188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 smtClean="0"/>
              <a:t>Perceptions </a:t>
            </a:r>
            <a:r>
              <a:rPr lang="en-GB" b="1" dirty="0"/>
              <a:t>of the </a:t>
            </a:r>
            <a:r>
              <a:rPr lang="en-GB" b="1" dirty="0" smtClean="0"/>
              <a:t>math teacher’s </a:t>
            </a:r>
            <a:r>
              <a:rPr lang="en-GB" b="1" dirty="0"/>
              <a:t>role in the digital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Findings and </a:t>
            </a:r>
            <a:r>
              <a:rPr lang="en-GB" sz="3600" dirty="0"/>
              <a:t>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345287" y="137649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</a:t>
            </a:r>
            <a:r>
              <a:rPr lang="en-US" b="1" dirty="0" smtClean="0"/>
              <a:t>erceptions </a:t>
            </a:r>
            <a:r>
              <a:rPr lang="en-US" b="1" dirty="0"/>
              <a:t>of the necessity </a:t>
            </a:r>
            <a:r>
              <a:rPr lang="en-US" b="1" dirty="0" smtClean="0"/>
              <a:t>to use </a:t>
            </a:r>
            <a:r>
              <a:rPr lang="en-US" b="1" dirty="0"/>
              <a:t>ICT in teaching mathematics</a:t>
            </a:r>
            <a:endParaRPr lang="en-US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87031"/>
              </p:ext>
            </p:extLst>
          </p:nvPr>
        </p:nvGraphicFramePr>
        <p:xfrm>
          <a:off x="1115618" y="1844825"/>
          <a:ext cx="7632847" cy="4406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211"/>
                <a:gridCol w="798627"/>
                <a:gridCol w="798627"/>
                <a:gridCol w="791382"/>
              </a:tblGrid>
              <a:tr h="240668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Pre-service teachers' perceptions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342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Second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Third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1714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Technological tools and software are indispensable 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22.8%</a:t>
                      </a:r>
                    </a:p>
                  </a:txBody>
                  <a:tcPr marL="68580" marR="68580" marT="0" marB="0" anchor="ctr"/>
                </a:tc>
              </a:tr>
              <a:tr h="409792">
                <a:tc>
                  <a:txBody>
                    <a:bodyPr/>
                    <a:lstStyle/>
                    <a:p>
                      <a:pPr marL="342900" lvl="0" indent="-16510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The computer is indispensable in daily lives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66562">
                <a:tc>
                  <a:txBody>
                    <a:bodyPr/>
                    <a:lstStyle/>
                    <a:p>
                      <a:pPr marL="342900" marR="0" lvl="0" indent="-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spend long hours on the computer and its numerous software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531714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affects positively the</a:t>
                      </a: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 of mathematics</a:t>
                      </a:r>
                      <a:endParaRPr kumimoji="0" lang="en-US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57.0%</a:t>
                      </a:r>
                    </a:p>
                  </a:txBody>
                  <a:tcPr marL="68580" marR="68580" marT="0" marB="0" anchor="ctr"/>
                </a:tc>
              </a:tr>
              <a:tr h="472635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students' absorption of the material easier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22.8%</a:t>
                      </a:r>
                    </a:p>
                  </a:txBody>
                  <a:tcPr marL="68580" marR="68580" marT="0" marB="0" anchor="ctr"/>
                </a:tc>
              </a:tr>
              <a:tr h="472635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the teacher give the material more clearly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16.5%</a:t>
                      </a:r>
                    </a:p>
                  </a:txBody>
                  <a:tcPr marL="68580" marR="68580" marT="0" marB="0" anchor="ctr"/>
                </a:tc>
              </a:tr>
              <a:tr h="493149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the students learn the material more interestingly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Findings and </a:t>
            </a:r>
            <a:r>
              <a:rPr lang="en-GB" sz="3600" dirty="0"/>
              <a:t>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331640" y="137649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</a:t>
            </a:r>
            <a:r>
              <a:rPr lang="en-US" b="1" dirty="0" smtClean="0"/>
              <a:t>erceptions </a:t>
            </a:r>
            <a:r>
              <a:rPr lang="en-US" b="1" dirty="0"/>
              <a:t>of the necessity to use ICT </a:t>
            </a:r>
            <a:r>
              <a:rPr lang="en-US" b="1" dirty="0" smtClean="0"/>
              <a:t>in </a:t>
            </a:r>
            <a:r>
              <a:rPr lang="en-US" b="1" dirty="0"/>
              <a:t>teaching mathematics</a:t>
            </a:r>
            <a:endParaRPr lang="en-US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02345"/>
              </p:ext>
            </p:extLst>
          </p:nvPr>
        </p:nvGraphicFramePr>
        <p:xfrm>
          <a:off x="1187627" y="1926369"/>
          <a:ext cx="7488829" cy="387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5263"/>
                <a:gridCol w="783558"/>
                <a:gridCol w="783558"/>
                <a:gridCol w="776450"/>
              </a:tblGrid>
              <a:tr h="351603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Pre-service teachers' perceptions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8450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Second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Third forum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N=79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20463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</a:t>
                      </a: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helps students perform assignments that need higher thinking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5.1 %</a:t>
                      </a:r>
                    </a:p>
                  </a:txBody>
                  <a:tcPr marL="68580" marR="68580" marT="0" marB="0" anchor="ctr"/>
                </a:tc>
              </a:tr>
              <a:tr h="720463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students perform investigations using higher order thinking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5.1 %</a:t>
                      </a:r>
                    </a:p>
                  </a:txBody>
                  <a:tcPr marL="68580" marR="68580" marT="0" marB="0" anchor="ctr"/>
                </a:tc>
              </a:tr>
              <a:tr h="781402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is </a:t>
                      </a:r>
                      <a:r>
                        <a:rPr kumimoji="0"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rich tool for teaching and learning mathematics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15.2%</a:t>
                      </a:r>
                    </a:p>
                  </a:txBody>
                  <a:tcPr marL="68580" marR="68580" marT="0" marB="0" anchor="ctr"/>
                </a:tc>
              </a:tr>
              <a:tr h="720463">
                <a:tc>
                  <a:txBody>
                    <a:bodyPr/>
                    <a:lstStyle/>
                    <a:p>
                      <a:pPr marL="342900" lvl="0" indent="-16510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Numerous applications fit the teaching and learning of mathematics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15.2 %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CONCLUSIONS </a:t>
            </a:r>
            <a:r>
              <a:rPr lang="en-US" sz="3600" dirty="0" smtClean="0"/>
              <a:t>&amp; RECOMMENDATIONS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573488"/>
          </a:xfrm>
        </p:spPr>
        <p:txBody>
          <a:bodyPr>
            <a:normAutofit/>
          </a:bodyPr>
          <a:lstStyle/>
          <a:p>
            <a:r>
              <a:rPr lang="en-GB" sz="2800" dirty="0"/>
              <a:t>The research's results show that </a:t>
            </a:r>
            <a:r>
              <a:rPr lang="en-GB" sz="2800" dirty="0">
                <a:solidFill>
                  <a:srgbClr val="C00000"/>
                </a:solidFill>
              </a:rPr>
              <a:t>generally</a:t>
            </a:r>
            <a:r>
              <a:rPr lang="en-GB" sz="2800" dirty="0"/>
              <a:t>, the pre-service teachers, after taking the two didactic courses and after experiencing teaching mathematics with technological tools, </a:t>
            </a:r>
            <a:r>
              <a:rPr lang="en-GB" sz="2800" dirty="0">
                <a:solidFill>
                  <a:srgbClr val="C00000"/>
                </a:solidFill>
              </a:rPr>
              <a:t>perceived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importance</a:t>
            </a:r>
            <a:r>
              <a:rPr lang="en-GB" sz="2800" dirty="0"/>
              <a:t> of </a:t>
            </a:r>
            <a:r>
              <a:rPr lang="en-GB" sz="2800" dirty="0">
                <a:solidFill>
                  <a:srgbClr val="C00000"/>
                </a:solidFill>
              </a:rPr>
              <a:t>integrating</a:t>
            </a:r>
            <a:r>
              <a:rPr lang="en-GB" sz="2800" dirty="0"/>
              <a:t> diverse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in the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classroom</a:t>
            </a:r>
          </a:p>
          <a:p>
            <a:r>
              <a:rPr lang="en-GB" sz="2800" dirty="0" smtClean="0"/>
              <a:t>This happened probably </a:t>
            </a:r>
            <a:r>
              <a:rPr lang="en-GB" sz="2800" dirty="0">
                <a:solidFill>
                  <a:srgbClr val="C00000"/>
                </a:solidFill>
              </a:rPr>
              <a:t>because</a:t>
            </a:r>
            <a:r>
              <a:rPr lang="en-GB" sz="2800" dirty="0"/>
              <a:t> of the </a:t>
            </a:r>
            <a:r>
              <a:rPr lang="en-GB" sz="2800" dirty="0">
                <a:solidFill>
                  <a:srgbClr val="C00000"/>
                </a:solidFill>
              </a:rPr>
              <a:t>visual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aspect</a:t>
            </a:r>
            <a:r>
              <a:rPr lang="en-GB" sz="2800" dirty="0"/>
              <a:t> of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that the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enable</a:t>
            </a:r>
            <a:r>
              <a:rPr lang="en-GB" sz="2800" dirty="0"/>
              <a:t>, and which </a:t>
            </a:r>
            <a:r>
              <a:rPr lang="en-GB" sz="2800" dirty="0">
                <a:solidFill>
                  <a:srgbClr val="C00000"/>
                </a:solidFill>
              </a:rPr>
              <a:t>help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students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grasp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mathematical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concepts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C00000"/>
                </a:solidFill>
              </a:rPr>
              <a:t>relations</a:t>
            </a:r>
            <a:r>
              <a:rPr lang="en-GB" sz="2800" dirty="0"/>
              <a:t> more </a:t>
            </a:r>
            <a:r>
              <a:rPr lang="en-GB" sz="2800" dirty="0">
                <a:solidFill>
                  <a:srgbClr val="C00000"/>
                </a:solidFill>
              </a:rPr>
              <a:t>easily</a:t>
            </a:r>
            <a:r>
              <a:rPr lang="en-GB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25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CONCLUSIONS </a:t>
            </a:r>
            <a:r>
              <a:rPr lang="en-US" sz="3600" dirty="0" smtClean="0"/>
              <a:t>&amp; RECOMMENDATIONS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800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sz="2800" dirty="0"/>
              <a:t>The pre-service teachers </a:t>
            </a:r>
            <a:r>
              <a:rPr lang="en-GB" sz="2800" dirty="0">
                <a:solidFill>
                  <a:srgbClr val="C00000"/>
                </a:solidFill>
              </a:rPr>
              <a:t>perceived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tools</a:t>
            </a:r>
            <a:r>
              <a:rPr lang="en-GB" sz="2800" dirty="0"/>
              <a:t> as </a:t>
            </a:r>
            <a:r>
              <a:rPr lang="en-GB" sz="2800" dirty="0">
                <a:solidFill>
                  <a:srgbClr val="C00000"/>
                </a:solidFill>
              </a:rPr>
              <a:t>helping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students</a:t>
            </a:r>
            <a:r>
              <a:rPr lang="en-GB" sz="2800" dirty="0"/>
              <a:t> with their </a:t>
            </a:r>
            <a:r>
              <a:rPr lang="en-GB" sz="2800" dirty="0">
                <a:solidFill>
                  <a:srgbClr val="C00000"/>
                </a:solidFill>
              </a:rPr>
              <a:t>learning</a:t>
            </a:r>
            <a:r>
              <a:rPr lang="en-GB" sz="2800" dirty="0"/>
              <a:t> of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and </a:t>
            </a:r>
            <a:r>
              <a:rPr lang="en-GB" sz="2800" dirty="0" smtClean="0"/>
              <a:t>as </a:t>
            </a:r>
            <a:r>
              <a:rPr lang="en-GB" sz="2800" dirty="0" smtClean="0">
                <a:solidFill>
                  <a:srgbClr val="C00000"/>
                </a:solidFill>
              </a:rPr>
              <a:t>encouraging</a:t>
            </a:r>
            <a:r>
              <a:rPr lang="en-GB" sz="2800" dirty="0" smtClean="0"/>
              <a:t> them to do so  </a:t>
            </a:r>
            <a:r>
              <a:rPr lang="en-GB" sz="2800" dirty="0">
                <a:solidFill>
                  <a:srgbClr val="C00000"/>
                </a:solidFill>
              </a:rPr>
              <a:t>because</a:t>
            </a:r>
            <a:r>
              <a:rPr lang="en-GB" sz="2800" dirty="0" smtClean="0"/>
              <a:t> they are </a:t>
            </a:r>
            <a:r>
              <a:rPr lang="en-GB" sz="2800" dirty="0">
                <a:solidFill>
                  <a:srgbClr val="C00000"/>
                </a:solidFill>
              </a:rPr>
              <a:t>part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of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their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lives</a:t>
            </a:r>
            <a:r>
              <a:rPr lang="en-GB" sz="2800" dirty="0"/>
              <a:t>. </a:t>
            </a: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rgbClr val="C00000"/>
                </a:solidFill>
              </a:rPr>
              <a:t>Further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research</a:t>
            </a:r>
            <a:r>
              <a:rPr lang="en-GB" sz="2800" dirty="0"/>
              <a:t> is </a:t>
            </a:r>
            <a:r>
              <a:rPr lang="en-GB" sz="2800" dirty="0">
                <a:solidFill>
                  <a:srgbClr val="C00000"/>
                </a:solidFill>
              </a:rPr>
              <a:t>needed</a:t>
            </a:r>
            <a:r>
              <a:rPr lang="en-GB" sz="2800" dirty="0"/>
              <a:t> to examine mathematics pre-service teachers' preparation in teacher colleges, </a:t>
            </a:r>
            <a:r>
              <a:rPr lang="en-GB" sz="2800" dirty="0" smtClean="0"/>
              <a:t>through </a:t>
            </a:r>
            <a:r>
              <a:rPr lang="en-GB" sz="2800" dirty="0">
                <a:solidFill>
                  <a:srgbClr val="C00000"/>
                </a:solidFill>
              </a:rPr>
              <a:t>in-depth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interviews</a:t>
            </a:r>
            <a:r>
              <a:rPr lang="en-GB" sz="2800" dirty="0"/>
              <a:t> which enable to </a:t>
            </a:r>
            <a:r>
              <a:rPr lang="en-GB" sz="2800" dirty="0">
                <a:solidFill>
                  <a:srgbClr val="C00000"/>
                </a:solidFill>
              </a:rPr>
              <a:t>verify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main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influence</a:t>
            </a:r>
            <a:r>
              <a:rPr lang="en-GB" sz="2800" dirty="0"/>
              <a:t> of each </a:t>
            </a:r>
            <a:r>
              <a:rPr lang="en-GB" sz="2800" dirty="0">
                <a:solidFill>
                  <a:srgbClr val="C00000"/>
                </a:solidFill>
              </a:rPr>
              <a:t>preparation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factor</a:t>
            </a:r>
            <a:r>
              <a:rPr lang="en-GB" sz="2800" dirty="0"/>
              <a:t> on </a:t>
            </a:r>
            <a:r>
              <a:rPr lang="en-GB" sz="2800" dirty="0" smtClean="0"/>
              <a:t>their </a:t>
            </a:r>
            <a:r>
              <a:rPr lang="en-GB" sz="2800" dirty="0">
                <a:solidFill>
                  <a:srgbClr val="C00000"/>
                </a:solidFill>
              </a:rPr>
              <a:t>perceptions</a:t>
            </a:r>
            <a:r>
              <a:rPr lang="en-GB" sz="2800" dirty="0" smtClean="0"/>
              <a:t>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C00000"/>
                </a:solidFill>
              </a:rPr>
              <a:t>behaviour</a:t>
            </a:r>
            <a:r>
              <a:rPr lang="en-GB" sz="2800" dirty="0"/>
              <a:t> in the mathematics classroom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36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635896" y="5651500"/>
            <a:ext cx="1944687" cy="792163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3851275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kumimoji="1" lang="en-US" sz="2800" b="1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28043" y="2214563"/>
            <a:ext cx="6156325" cy="232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Thanks for your attention</a:t>
            </a:r>
          </a:p>
          <a:p>
            <a:pPr algn="ctr" rtl="0" eaLnBrk="0" hangingPunct="0">
              <a:spcBef>
                <a:spcPct val="50000"/>
              </a:spcBef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hangingPunct="0">
              <a:spcAft>
                <a:spcPts val="180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Dr.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Wajeeh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Daher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&amp;</a:t>
            </a:r>
            <a:r>
              <a:rPr kumimoji="1" lang="en-US" sz="2100" b="1" dirty="0" smtClean="0">
                <a:solidFill>
                  <a:srgbClr val="30218B"/>
                </a:solidFill>
                <a:latin typeface="Arial" charset="0"/>
                <a:cs typeface="Arial" charset="0"/>
              </a:rPr>
              <a:t> Dr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.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Nimer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 smtClean="0">
                <a:solidFill>
                  <a:srgbClr val="30218B"/>
                </a:solidFill>
                <a:latin typeface="Arial" charset="0"/>
                <a:cs typeface="Arial" charset="0"/>
              </a:rPr>
              <a:t>Baya'a</a:t>
            </a:r>
            <a:endParaRPr kumimoji="1" lang="en-US" sz="2100" b="1" dirty="0" smtClean="0">
              <a:solidFill>
                <a:srgbClr val="30218B"/>
              </a:solidFill>
              <a:latin typeface="Arial" charset="0"/>
              <a:cs typeface="Arial" charset="0"/>
            </a:endParaRPr>
          </a:p>
          <a:p>
            <a:pPr algn="ctr" rtl="0" eaLnBrk="0" hangingPunct="0">
              <a:spcAft>
                <a:spcPts val="600"/>
              </a:spcAft>
              <a:defRPr/>
            </a:pP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Al-</a:t>
            </a:r>
            <a:r>
              <a:rPr kumimoji="1" lang="en-US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Qasemi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Academic College of 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Education</a:t>
            </a:r>
          </a:p>
          <a:p>
            <a:pPr algn="ctr" rtl="0" eaLnBrk="0" hangingPunct="0"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An-</a:t>
            </a:r>
            <a:r>
              <a:rPr kumimoji="1" lang="en-US" b="1" dirty="0" err="1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Najah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National University, 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Palestine</a:t>
            </a:r>
            <a:endParaRPr kumimoji="1" lang="en-US" b="1" dirty="0">
              <a:solidFill>
                <a:schemeClr val="bg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624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It </a:t>
            </a:r>
            <a:r>
              <a:rPr lang="en-GB" sz="2800" dirty="0"/>
              <a:t>is especially true for the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teachers</a:t>
            </a:r>
            <a:r>
              <a:rPr lang="en-GB" sz="2800" dirty="0"/>
              <a:t> who are required to </a:t>
            </a:r>
            <a:r>
              <a:rPr lang="en-GB" sz="2800" dirty="0">
                <a:solidFill>
                  <a:srgbClr val="C00000"/>
                </a:solidFill>
              </a:rPr>
              <a:t>follow</a:t>
            </a:r>
            <a:r>
              <a:rPr lang="en-GB" sz="2800" dirty="0"/>
              <a:t> the </a:t>
            </a:r>
            <a:r>
              <a:rPr lang="en-GB" sz="2800" dirty="0">
                <a:solidFill>
                  <a:srgbClr val="C00000"/>
                </a:solidFill>
              </a:rPr>
              <a:t>new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technological</a:t>
            </a:r>
            <a:r>
              <a:rPr lang="en-GB" sz="2800" dirty="0"/>
              <a:t> mathematical </a:t>
            </a:r>
            <a:r>
              <a:rPr lang="en-GB" sz="2800" dirty="0" smtClean="0"/>
              <a:t>tools</a:t>
            </a:r>
          </a:p>
          <a:p>
            <a:r>
              <a:rPr lang="en-GB" sz="2800" dirty="0" smtClean="0"/>
              <a:t>These tools </a:t>
            </a:r>
            <a:r>
              <a:rPr lang="en-GB" sz="2800" dirty="0">
                <a:solidFill>
                  <a:srgbClr val="C00000"/>
                </a:solidFill>
              </a:rPr>
              <a:t>make teachers mediate in a better way the mathematical</a:t>
            </a:r>
            <a:r>
              <a:rPr lang="en-GB" sz="2800" dirty="0">
                <a:solidFill>
                  <a:srgbClr val="008E4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knowledge</a:t>
            </a:r>
            <a:r>
              <a:rPr lang="en-GB" sz="2800" dirty="0"/>
              <a:t> associated with a specific mathematical </a:t>
            </a:r>
            <a:r>
              <a:rPr lang="en-GB" sz="2800" dirty="0" smtClean="0"/>
              <a:t>topic.</a:t>
            </a:r>
          </a:p>
          <a:p>
            <a:r>
              <a:rPr lang="en-GB" sz="2800" dirty="0" smtClean="0"/>
              <a:t>At </a:t>
            </a:r>
            <a:r>
              <a:rPr lang="en-GB" sz="2800" dirty="0"/>
              <a:t>the same time, </a:t>
            </a:r>
            <a:r>
              <a:rPr lang="en-GB" sz="2800" dirty="0">
                <a:solidFill>
                  <a:srgbClr val="C00000"/>
                </a:solidFill>
              </a:rPr>
              <a:t>help students </a:t>
            </a:r>
            <a:r>
              <a:rPr lang="en-GB" sz="2800" dirty="0"/>
              <a:t>independently or with the guide of the </a:t>
            </a:r>
            <a:r>
              <a:rPr lang="en-GB" sz="2800" dirty="0" smtClean="0"/>
              <a:t>teacher </a:t>
            </a:r>
            <a:r>
              <a:rPr lang="en-GB" sz="2800" dirty="0" smtClean="0">
                <a:solidFill>
                  <a:srgbClr val="C00000"/>
                </a:solidFill>
              </a:rPr>
              <a:t>discover </a:t>
            </a:r>
            <a:r>
              <a:rPr lang="en-GB" sz="2800" dirty="0">
                <a:solidFill>
                  <a:srgbClr val="C00000"/>
                </a:solidFill>
              </a:rPr>
              <a:t>mathematical </a:t>
            </a:r>
            <a:r>
              <a:rPr lang="en-GB" sz="2800" dirty="0" smtClean="0">
                <a:solidFill>
                  <a:srgbClr val="C00000"/>
                </a:solidFill>
              </a:rPr>
              <a:t>knowledge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51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 smtClean="0"/>
              <a:t>These </a:t>
            </a:r>
            <a:r>
              <a:rPr lang="en-GB" sz="2800" dirty="0"/>
              <a:t>suggestions are reflected in the literature, and specifically in </a:t>
            </a:r>
            <a:r>
              <a:rPr lang="en-GB" sz="2800" dirty="0">
                <a:solidFill>
                  <a:srgbClr val="C00000"/>
                </a:solidFill>
              </a:rPr>
              <a:t>conferences</a:t>
            </a:r>
            <a:r>
              <a:rPr lang="en-GB" sz="2800" dirty="0"/>
              <a:t>, as is the case with  17th </a:t>
            </a:r>
            <a:r>
              <a:rPr lang="en-GB" sz="2800" dirty="0">
                <a:solidFill>
                  <a:srgbClr val="C00000"/>
                </a:solidFill>
              </a:rPr>
              <a:t>ICMI</a:t>
            </a:r>
            <a:r>
              <a:rPr lang="en-GB" sz="2800" dirty="0"/>
              <a:t> study: Mathematics Education and Technology – Rethinking the Terrain (</a:t>
            </a:r>
            <a:r>
              <a:rPr lang="en-GB" sz="2800" dirty="0" err="1"/>
              <a:t>Hoyles</a:t>
            </a:r>
            <a:r>
              <a:rPr lang="en-GB" sz="2800" dirty="0"/>
              <a:t> &amp; Lagrange, 2010).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321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/>
              <a:t>The current research attempts to answer </a:t>
            </a:r>
            <a:r>
              <a:rPr lang="en-GB" sz="2800" dirty="0" smtClean="0"/>
              <a:t>the following </a:t>
            </a:r>
            <a:r>
              <a:rPr lang="en-GB" sz="2800" dirty="0" smtClean="0">
                <a:solidFill>
                  <a:srgbClr val="C00000"/>
                </a:solidFill>
              </a:rPr>
              <a:t>question</a:t>
            </a:r>
            <a:r>
              <a:rPr lang="en-GB" sz="2800" dirty="0" smtClean="0"/>
              <a:t>:</a:t>
            </a:r>
            <a:endParaRPr lang="en-US" sz="2800" dirty="0"/>
          </a:p>
          <a:p>
            <a:r>
              <a:rPr lang="en-GB" sz="2800" dirty="0" smtClean="0"/>
              <a:t>What </a:t>
            </a:r>
            <a:r>
              <a:rPr lang="en-GB" sz="2800" dirty="0"/>
              <a:t>is the </a:t>
            </a:r>
            <a:r>
              <a:rPr lang="en-GB" sz="2800" dirty="0">
                <a:solidFill>
                  <a:srgbClr val="C00000"/>
                </a:solidFill>
              </a:rPr>
              <a:t>influence</a:t>
            </a:r>
            <a:r>
              <a:rPr lang="en-GB" sz="2800" dirty="0"/>
              <a:t> of pre-service teachers' </a:t>
            </a:r>
            <a:r>
              <a:rPr lang="en-GB" sz="2800" dirty="0">
                <a:solidFill>
                  <a:srgbClr val="C00000"/>
                </a:solidFill>
              </a:rPr>
              <a:t>preparation</a:t>
            </a:r>
            <a:r>
              <a:rPr lang="en-GB" sz="2800" dirty="0"/>
              <a:t> as mathematics teachers by teacher </a:t>
            </a:r>
            <a:r>
              <a:rPr lang="en-GB" sz="2800" dirty="0" smtClean="0"/>
              <a:t>training colleges </a:t>
            </a:r>
            <a:r>
              <a:rPr lang="en-GB" sz="2800" dirty="0"/>
              <a:t>on their </a:t>
            </a:r>
            <a:r>
              <a:rPr lang="en-GB" sz="2800" dirty="0">
                <a:solidFill>
                  <a:srgbClr val="C00000"/>
                </a:solidFill>
              </a:rPr>
              <a:t>perceptions</a:t>
            </a:r>
            <a:r>
              <a:rPr lang="en-GB" sz="2800" dirty="0"/>
              <a:t> regarding </a:t>
            </a:r>
            <a:r>
              <a:rPr lang="en-GB" sz="2800" dirty="0">
                <a:solidFill>
                  <a:srgbClr val="C00000"/>
                </a:solidFill>
              </a:rPr>
              <a:t>integrating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ICT</a:t>
            </a:r>
            <a:r>
              <a:rPr lang="en-GB" sz="2800" dirty="0"/>
              <a:t> </a:t>
            </a:r>
            <a:r>
              <a:rPr lang="en-GB" sz="2800" dirty="0" smtClean="0"/>
              <a:t>in </a:t>
            </a:r>
            <a:r>
              <a:rPr lang="en-GB" sz="2800" dirty="0"/>
              <a:t>their </a:t>
            </a:r>
            <a:r>
              <a:rPr lang="en-GB" sz="2800" dirty="0">
                <a:solidFill>
                  <a:srgbClr val="C00000"/>
                </a:solidFill>
              </a:rPr>
              <a:t>teaching</a:t>
            </a:r>
            <a:r>
              <a:rPr lang="en-GB" sz="2800" dirty="0"/>
              <a:t> and </a:t>
            </a:r>
            <a:r>
              <a:rPr lang="en-GB" sz="2800" dirty="0" smtClean="0"/>
              <a:t>the </a:t>
            </a:r>
            <a:r>
              <a:rPr lang="en-GB" sz="2800" dirty="0">
                <a:solidFill>
                  <a:srgbClr val="C00000"/>
                </a:solidFill>
              </a:rPr>
              <a:t>role</a:t>
            </a:r>
            <a:r>
              <a:rPr lang="en-GB" sz="2800" dirty="0"/>
              <a:t> of the </a:t>
            </a:r>
            <a:r>
              <a:rPr lang="en-GB" sz="2800" dirty="0">
                <a:solidFill>
                  <a:srgbClr val="C00000"/>
                </a:solidFill>
              </a:rPr>
              <a:t>mathematics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teacher</a:t>
            </a:r>
            <a:r>
              <a:rPr lang="en-GB" sz="2800" dirty="0"/>
              <a:t> in the digital age?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7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27012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/>
              <a:t>In this research we wanted to examine </a:t>
            </a:r>
            <a:r>
              <a:rPr lang="en-GB" sz="2800" dirty="0">
                <a:solidFill>
                  <a:srgbClr val="C00000"/>
                </a:solidFill>
              </a:rPr>
              <a:t>middle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school</a:t>
            </a:r>
            <a:r>
              <a:rPr lang="en-GB" sz="2800" dirty="0"/>
              <a:t> mathematics pre-service teachers' professional development during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years</a:t>
            </a:r>
            <a:r>
              <a:rPr lang="en-GB" sz="2800" dirty="0"/>
              <a:t> of their study at a teacher college regarding their perceptions of ICT use in their teaching of </a:t>
            </a:r>
            <a:r>
              <a:rPr lang="en-GB" sz="2800" dirty="0" smtClean="0"/>
              <a:t>mathematics.</a:t>
            </a:r>
          </a:p>
        </p:txBody>
      </p:sp>
    </p:spTree>
    <p:extLst>
      <p:ext uri="{BB962C8B-B14F-4D97-AF65-F5344CB8AC3E}">
        <p14:creationId xmlns:p14="http://schemas.microsoft.com/office/powerpoint/2010/main" val="12057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 smtClean="0"/>
              <a:t>These pre-service teachers had </a:t>
            </a:r>
            <a:r>
              <a:rPr lang="en-GB" sz="2800" dirty="0" smtClean="0">
                <a:solidFill>
                  <a:srgbClr val="C00000"/>
                </a:solidFill>
              </a:rPr>
              <a:t>preparation</a:t>
            </a:r>
            <a:r>
              <a:rPr lang="en-GB" sz="2800" dirty="0" smtClean="0"/>
              <a:t> </a:t>
            </a:r>
            <a:r>
              <a:rPr lang="en-GB" sz="2800" dirty="0"/>
              <a:t>in ICT integration in the mathematics classroom in the frame of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didactic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courses</a:t>
            </a:r>
            <a:r>
              <a:rPr lang="en-GB" sz="2800" dirty="0"/>
              <a:t> (in their </a:t>
            </a:r>
            <a:r>
              <a:rPr lang="en-GB" sz="2800" dirty="0">
                <a:solidFill>
                  <a:srgbClr val="C00000"/>
                </a:solidFill>
              </a:rPr>
              <a:t>second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year</a:t>
            </a:r>
            <a:r>
              <a:rPr lang="en-GB" sz="2800" dirty="0"/>
              <a:t> of study) and in the frame of </a:t>
            </a:r>
            <a:r>
              <a:rPr lang="en-GB" sz="2800" dirty="0">
                <a:solidFill>
                  <a:srgbClr val="C00000"/>
                </a:solidFill>
              </a:rPr>
              <a:t>practicing</a:t>
            </a:r>
            <a:r>
              <a:rPr lang="en-GB" sz="2800" dirty="0"/>
              <a:t> teaching mathematics with technological tools (in their </a:t>
            </a:r>
            <a:r>
              <a:rPr lang="en-GB" sz="2800" dirty="0">
                <a:solidFill>
                  <a:srgbClr val="C00000"/>
                </a:solidFill>
              </a:rPr>
              <a:t>third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year</a:t>
            </a:r>
            <a:r>
              <a:rPr lang="en-GB" sz="2800" dirty="0"/>
              <a:t> of study</a:t>
            </a:r>
            <a:r>
              <a:rPr lang="en-GB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9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800" dirty="0" smtClean="0"/>
              <a:t>This </a:t>
            </a:r>
            <a:r>
              <a:rPr lang="en-GB" sz="2800" dirty="0">
                <a:solidFill>
                  <a:srgbClr val="C00000"/>
                </a:solidFill>
              </a:rPr>
              <a:t>examination</a:t>
            </a:r>
            <a:r>
              <a:rPr lang="en-GB" sz="2800" dirty="0"/>
              <a:t> would </a:t>
            </a:r>
            <a:r>
              <a:rPr lang="en-GB" sz="2800" dirty="0">
                <a:solidFill>
                  <a:srgbClr val="C00000"/>
                </a:solidFill>
              </a:rPr>
              <a:t>enlighten</a:t>
            </a:r>
            <a:r>
              <a:rPr lang="en-GB" sz="2800" dirty="0"/>
              <a:t> us regarding the main </a:t>
            </a:r>
            <a:r>
              <a:rPr lang="en-GB" sz="2800" dirty="0">
                <a:solidFill>
                  <a:srgbClr val="C00000"/>
                </a:solidFill>
              </a:rPr>
              <a:t>influences</a:t>
            </a:r>
            <a:r>
              <a:rPr lang="en-GB" sz="2800" dirty="0"/>
              <a:t> in the </a:t>
            </a:r>
            <a:r>
              <a:rPr lang="en-GB" sz="2800" dirty="0">
                <a:solidFill>
                  <a:srgbClr val="C00000"/>
                </a:solidFill>
              </a:rPr>
              <a:t>preparation</a:t>
            </a:r>
            <a:r>
              <a:rPr lang="en-GB" sz="2800" dirty="0"/>
              <a:t> program on the pre-service teachers' </a:t>
            </a:r>
            <a:r>
              <a:rPr lang="en-GB" sz="2800" dirty="0">
                <a:solidFill>
                  <a:srgbClr val="C00000"/>
                </a:solidFill>
              </a:rPr>
              <a:t>perceptions</a:t>
            </a:r>
            <a:r>
              <a:rPr lang="en-GB" sz="2800" dirty="0"/>
              <a:t> of ICT as a tool in the mathematics classroom, as well as giving us grounds of the steps necessary to </a:t>
            </a:r>
            <a:r>
              <a:rPr lang="en-GB" sz="2800" dirty="0">
                <a:solidFill>
                  <a:srgbClr val="C00000"/>
                </a:solidFill>
              </a:rPr>
              <a:t>deepen</a:t>
            </a:r>
            <a:r>
              <a:rPr lang="en-GB" sz="2800" dirty="0"/>
              <a:t> these </a:t>
            </a:r>
            <a:r>
              <a:rPr lang="en-GB" sz="2800" dirty="0">
                <a:solidFill>
                  <a:srgbClr val="C00000"/>
                </a:solidFill>
              </a:rPr>
              <a:t>influences</a:t>
            </a:r>
            <a:r>
              <a:rPr lang="en-GB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7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questions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Which </a:t>
            </a:r>
            <a:r>
              <a:rPr lang="en-US" sz="2800" dirty="0">
                <a:solidFill>
                  <a:srgbClr val="C00000"/>
                </a:solidFill>
              </a:rPr>
              <a:t>roles</a:t>
            </a:r>
            <a:r>
              <a:rPr lang="en-US" sz="2800" dirty="0"/>
              <a:t> do middle school mathematics pre-service teachers </a:t>
            </a:r>
            <a:r>
              <a:rPr lang="en-US" sz="2800" dirty="0">
                <a:solidFill>
                  <a:srgbClr val="C00000"/>
                </a:solidFill>
              </a:rPr>
              <a:t>perceive</a:t>
            </a:r>
            <a:r>
              <a:rPr lang="en-US" sz="2800" dirty="0"/>
              <a:t> as </a:t>
            </a:r>
            <a:r>
              <a:rPr lang="en-US" sz="2800" dirty="0">
                <a:solidFill>
                  <a:srgbClr val="C00000"/>
                </a:solidFill>
              </a:rPr>
              <a:t>roles</a:t>
            </a:r>
            <a:r>
              <a:rPr lang="en-US" sz="2800" dirty="0"/>
              <a:t> that </a:t>
            </a:r>
            <a:r>
              <a:rPr lang="en-US" sz="2800" dirty="0">
                <a:solidFill>
                  <a:srgbClr val="C00000"/>
                </a:solidFill>
              </a:rPr>
              <a:t>mathematics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teachers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should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have</a:t>
            </a:r>
            <a:r>
              <a:rPr lang="en-US" sz="2800" dirty="0"/>
              <a:t> in the </a:t>
            </a:r>
            <a:r>
              <a:rPr lang="en-US" sz="2800" dirty="0">
                <a:solidFill>
                  <a:srgbClr val="C00000"/>
                </a:solidFill>
              </a:rPr>
              <a:t>digital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era</a:t>
            </a:r>
            <a:r>
              <a:rPr lang="en-US" sz="2800" dirty="0"/>
              <a:t>?</a:t>
            </a:r>
          </a:p>
          <a:p>
            <a:pPr lvl="0"/>
            <a:r>
              <a:rPr lang="en-US" sz="2800" dirty="0"/>
              <a:t>How do middle school mathematics pre-service teachers </a:t>
            </a:r>
            <a:r>
              <a:rPr lang="en-US" sz="2800" dirty="0">
                <a:solidFill>
                  <a:srgbClr val="C00000"/>
                </a:solidFill>
              </a:rPr>
              <a:t>perceive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C00000"/>
                </a:solidFill>
              </a:rPr>
              <a:t>necessity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of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ICT</a:t>
            </a:r>
            <a:r>
              <a:rPr lang="en-US" sz="2800" dirty="0"/>
              <a:t> in the mathematics </a:t>
            </a:r>
            <a:r>
              <a:rPr lang="en-US" sz="2800" dirty="0">
                <a:solidFill>
                  <a:srgbClr val="C00000"/>
                </a:solidFill>
              </a:rPr>
              <a:t>classroom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67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1486</TotalTime>
  <Words>1657</Words>
  <Application>Microsoft Office PowerPoint</Application>
  <PresentationFormat>‫הצגה על המסך (4:3)</PresentationFormat>
  <Paragraphs>227</Paragraphs>
  <Slides>29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0" baseType="lpstr">
      <vt:lpstr>מפנה השמש</vt:lpstr>
      <vt:lpstr>Pre-Service Teachers' Perceptions of the Integration of ICT in the Mathematics Classroom</vt:lpstr>
      <vt:lpstr>Introduction</vt:lpstr>
      <vt:lpstr>Introduction</vt:lpstr>
      <vt:lpstr>Introduction</vt:lpstr>
      <vt:lpstr>Research Rational and Goals</vt:lpstr>
      <vt:lpstr>Research Rational and Goals</vt:lpstr>
      <vt:lpstr>Research Rational and Goals</vt:lpstr>
      <vt:lpstr>Research Rational and Goals</vt:lpstr>
      <vt:lpstr>Research questions</vt:lpstr>
      <vt:lpstr>Research setting and participants</vt:lpstr>
      <vt:lpstr>Research setting and participants</vt:lpstr>
      <vt:lpstr>Research setting and participants</vt:lpstr>
      <vt:lpstr>Research setting and participants</vt:lpstr>
      <vt:lpstr>Research setting and participants</vt:lpstr>
      <vt:lpstr>Research setting and participants</vt:lpstr>
      <vt:lpstr>Research setting and participants</vt:lpstr>
      <vt:lpstr>Research setting and participants</vt:lpstr>
      <vt:lpstr>Research setting and participants</vt:lpstr>
      <vt:lpstr>Data gathering tools</vt:lpstr>
      <vt:lpstr>Data gathering tools</vt:lpstr>
      <vt:lpstr>Data analysis tools</vt:lpstr>
      <vt:lpstr>Data analysis tools</vt:lpstr>
      <vt:lpstr>Findings and Discussion</vt:lpstr>
      <vt:lpstr>Findings and Discussion</vt:lpstr>
      <vt:lpstr>Findings and Discussion</vt:lpstr>
      <vt:lpstr>Findings and Discussion</vt:lpstr>
      <vt:lpstr>CONCLUSIONS &amp; RECOMMENDATIONS</vt:lpstr>
      <vt:lpstr>CONCLUSIONS &amp; RECOMMENDATIONS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moe</cp:lastModifiedBy>
  <cp:revision>163</cp:revision>
  <dcterms:created xsi:type="dcterms:W3CDTF">2012-06-03T09:46:22Z</dcterms:created>
  <dcterms:modified xsi:type="dcterms:W3CDTF">2013-07-11T06:12:44Z</dcterms:modified>
</cp:coreProperties>
</file>