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9" r:id="rId1"/>
  </p:sldMasterIdLst>
  <p:notesMasterIdLst>
    <p:notesMasterId r:id="rId37"/>
  </p:notesMasterIdLst>
  <p:sldIdLst>
    <p:sldId id="256" r:id="rId2"/>
    <p:sldId id="257" r:id="rId3"/>
    <p:sldId id="357" r:id="rId4"/>
    <p:sldId id="350" r:id="rId5"/>
    <p:sldId id="352" r:id="rId6"/>
    <p:sldId id="269" r:id="rId7"/>
    <p:sldId id="354" r:id="rId8"/>
    <p:sldId id="355" r:id="rId9"/>
    <p:sldId id="356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70" r:id="rId22"/>
    <p:sldId id="371" r:id="rId23"/>
    <p:sldId id="372" r:id="rId24"/>
    <p:sldId id="374" r:id="rId25"/>
    <p:sldId id="375" r:id="rId26"/>
    <p:sldId id="376" r:id="rId27"/>
    <p:sldId id="373" r:id="rId28"/>
    <p:sldId id="377" r:id="rId29"/>
    <p:sldId id="369" r:id="rId30"/>
    <p:sldId id="378" r:id="rId31"/>
    <p:sldId id="379" r:id="rId32"/>
    <p:sldId id="380" r:id="rId33"/>
    <p:sldId id="381" r:id="rId34"/>
    <p:sldId id="382" r:id="rId35"/>
    <p:sldId id="266" r:id="rId3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E8505"/>
    <a:srgbClr val="C49500"/>
    <a:srgbClr val="EECF12"/>
    <a:srgbClr val="003300"/>
    <a:srgbClr val="A57617"/>
    <a:srgbClr val="008E40"/>
    <a:srgbClr val="FFC000"/>
    <a:srgbClr val="000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09" autoAdjust="0"/>
    <p:restoredTop sz="94622" autoAdjust="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89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C1D9774-4E59-4AE0-BF3E-5C74FF19EAF6}" type="datetimeFigureOut">
              <a:rPr lang="he-IL" smtClean="0"/>
              <a:pPr/>
              <a:t>כ"ט/סיון/תשע"ה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14290F-2C9C-4775-B710-7367A318F9B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61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0453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952E58D-36B5-437A-BB02-626A62E125FD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35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81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 sz="2800"/>
            </a:lvl1pPr>
            <a:extLst/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l" rtl="0">
              <a:defRPr sz="2400"/>
            </a:lvl1pPr>
            <a:lvl2pPr algn="l" rtl="0">
              <a:defRPr sz="2400"/>
            </a:lvl2pPr>
            <a:lvl3pPr algn="l" rtl="0">
              <a:defRPr sz="2400"/>
            </a:lvl3pPr>
            <a:lvl4pPr algn="l" rtl="0">
              <a:defRPr sz="2400"/>
            </a:lvl4pPr>
            <a:lvl5pPr algn="l" rtl="0">
              <a:defRPr sz="2400"/>
            </a:lvl5pPr>
            <a:extLst/>
          </a:lstStyle>
          <a:p>
            <a:pPr lvl="0" eaLnBrk="1" latinLnBrk="0" hangingPunct="1"/>
            <a:r>
              <a:rPr lang="he-IL" dirty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dirty="0" smtClean="0"/>
              <a:t>רמה שנייה</a:t>
            </a:r>
          </a:p>
          <a:p>
            <a:pPr lvl="2" eaLnBrk="1" latinLnBrk="0" hangingPunct="1"/>
            <a:r>
              <a:rPr lang="he-IL" dirty="0" smtClean="0"/>
              <a:t>רמה שלישית</a:t>
            </a:r>
          </a:p>
          <a:p>
            <a:pPr lvl="3" eaLnBrk="1" latinLnBrk="0" hangingPunct="1"/>
            <a:r>
              <a:rPr lang="he-IL" dirty="0" smtClean="0"/>
              <a:t>רמה רביעית</a:t>
            </a:r>
          </a:p>
          <a:p>
            <a:pPr lvl="4" eaLnBrk="1" latinLnBrk="0" hangingPunct="1"/>
            <a:r>
              <a:rPr lang="he-IL" dirty="0" smtClean="0"/>
              <a:t>רמה חמישית</a:t>
            </a:r>
            <a:endParaRPr kumimoji="0"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8424" y="6237312"/>
            <a:ext cx="457200" cy="47625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extLst/>
          </a:lstStyle>
          <a:p>
            <a:fld id="{1B0BC62A-2650-40D6-B84B-917930815748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7" name="מלבן 4"/>
          <p:cNvSpPr/>
          <p:nvPr userDrawn="1"/>
        </p:nvSpPr>
        <p:spPr>
          <a:xfrm>
            <a:off x="0" y="6453336"/>
            <a:ext cx="74523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Wajeeh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Daher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 &amp;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Nimer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Baya’a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– 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Al-</a:t>
            </a:r>
            <a:r>
              <a:rPr kumimoji="1" lang="en-US" sz="12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Qasemi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 Academic College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kumimoji="1" lang="en-US" sz="1200" b="1" kern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Education  &amp; An-</a:t>
            </a:r>
            <a:r>
              <a:rPr kumimoji="1" lang="en-US" sz="1200" b="1" kern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Najah</a:t>
            </a:r>
            <a:r>
              <a:rPr kumimoji="1" lang="en-US" sz="1200" b="1" kern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National University</a:t>
            </a:r>
            <a:endParaRPr kumimoji="1" lang="he-IL" sz="1200" b="1" kern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6381328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e-IL">
              <a:latin typeface="Arial" charset="0"/>
              <a:cs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0" y="31750"/>
            <a:ext cx="9144000" cy="4985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en-US" sz="1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ICIE 2015          9-10 July, 2015,   Prague - Czech Republic</a:t>
            </a:r>
          </a:p>
          <a:p>
            <a:pPr algn="l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kumimoji="1" lang="en-US" sz="11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 userDrawn="1"/>
        </p:nvSpPr>
        <p:spPr bwMode="auto">
          <a:xfrm>
            <a:off x="1" y="332656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l" rtl="0">
              <a:defRPr/>
            </a:pPr>
            <a:endParaRPr lang="he-IL" b="1" cap="none" spc="0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0" y="1268760"/>
            <a:ext cx="658822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e-IL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475656" y="1551879"/>
            <a:ext cx="6624736" cy="797078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ctr" rtl="0" eaLnBrk="0" hangingPunct="0">
              <a:lnSpc>
                <a:spcPct val="120000"/>
              </a:lnSpc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Integrating HOTS activities with GeoGebra</a:t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 in Pre-Service Teachers’ Preparation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60030" y="3573016"/>
            <a:ext cx="79660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</a:br>
            <a:endParaRPr kumimoji="1" lang="en-US" sz="1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88045" y="3140968"/>
            <a:ext cx="767238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</a:pPr>
            <a:r>
              <a:rPr kumimoji="1" lang="en-US" sz="14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Wajeeh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Daher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&amp;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4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Nimer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Baya'a</a:t>
            </a:r>
            <a:endParaRPr kumimoji="1" lang="en-US" sz="1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</a:pP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Al-</a:t>
            </a:r>
            <a:r>
              <a:rPr kumimoji="1" lang="en-US" sz="1200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Qasemi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Academic College of  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Education, Israel</a:t>
            </a:r>
            <a:b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</a:b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An-</a:t>
            </a:r>
            <a:r>
              <a:rPr kumimoji="1" lang="en-US" sz="12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Najah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National University, Palestine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1560" y="4941168"/>
            <a:ext cx="8136904" cy="11521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5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17</a:t>
            </a:r>
            <a:r>
              <a:rPr kumimoji="1" lang="en-US" sz="1500" b="1" baseline="30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th</a:t>
            </a:r>
            <a:r>
              <a:rPr kumimoji="1" lang="en-US" sz="15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5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International Conference on Innovation in Education - ICIE 2015 </a:t>
            </a: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9-10 July, 2015, </a:t>
            </a:r>
            <a:r>
              <a:rPr kumimoji="1" lang="en-US" sz="1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 Prague - </a:t>
            </a:r>
            <a:r>
              <a:rPr kumimoji="1" lang="en-US" sz="1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Czech </a:t>
            </a:r>
            <a:r>
              <a:rPr kumimoji="1" lang="en-US" sz="1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Republic </a:t>
            </a: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kumimoji="1" lang="en-US" sz="1500" b="1" dirty="0">
              <a:solidFill>
                <a:srgbClr val="30218B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Principles of the Experiment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8002136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HOTS activities would </a:t>
            </a:r>
            <a:r>
              <a:rPr lang="en-US" dirty="0">
                <a:solidFill>
                  <a:srgbClr val="FF0000"/>
                </a:solidFill>
              </a:rPr>
              <a:t>support the professional development</a:t>
            </a:r>
            <a:r>
              <a:rPr lang="en-US" dirty="0"/>
              <a:t> of the pre-service mathematics teachers and prepare them to use such activities in the classroom as future mathematics </a:t>
            </a:r>
            <a:r>
              <a:rPr lang="en-US" dirty="0" smtClean="0"/>
              <a:t>teachers.</a:t>
            </a:r>
          </a:p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Engaging </a:t>
            </a:r>
            <a:r>
              <a:rPr lang="en-US" dirty="0"/>
              <a:t>with HOTS activities would </a:t>
            </a:r>
            <a:r>
              <a:rPr lang="en-US" dirty="0">
                <a:solidFill>
                  <a:srgbClr val="FF0000"/>
                </a:solidFill>
              </a:rPr>
              <a:t>enhance</a:t>
            </a:r>
            <a:r>
              <a:rPr lang="en-US" dirty="0"/>
              <a:t> the pre-service teachers </a:t>
            </a:r>
            <a:r>
              <a:rPr lang="en-US" dirty="0">
                <a:solidFill>
                  <a:srgbClr val="FF0000"/>
                </a:solidFill>
              </a:rPr>
              <a:t>as learners of mathematics </a:t>
            </a:r>
            <a:r>
              <a:rPr lang="en-US" dirty="0"/>
              <a:t>and give them </a:t>
            </a:r>
            <a:r>
              <a:rPr lang="en-US" dirty="0">
                <a:solidFill>
                  <a:srgbClr val="FF0000"/>
                </a:solidFill>
              </a:rPr>
              <a:t>new approaches </a:t>
            </a:r>
            <a:r>
              <a:rPr lang="en-US" dirty="0"/>
              <a:t>when coming to work with mathematical problems.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352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Principles of the Experiment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714104" cy="5077544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</a:t>
            </a:r>
            <a:r>
              <a:rPr lang="en-US" dirty="0" smtClean="0"/>
              <a:t>orking </a:t>
            </a:r>
            <a:r>
              <a:rPr lang="en-US" dirty="0"/>
              <a:t>with HOTS activities, with the supervision of </a:t>
            </a:r>
            <a:r>
              <a:rPr lang="en-US" dirty="0" smtClean="0"/>
              <a:t>the </a:t>
            </a:r>
            <a:r>
              <a:rPr lang="en-US" dirty="0"/>
              <a:t>pedagogical </a:t>
            </a:r>
            <a:r>
              <a:rPr lang="en-US" dirty="0" smtClean="0"/>
              <a:t>supervisors, the </a:t>
            </a:r>
            <a:r>
              <a:rPr lang="en-US" dirty="0"/>
              <a:t>pre-service teachers experience being </a:t>
            </a:r>
            <a:r>
              <a:rPr lang="en-US" dirty="0">
                <a:solidFill>
                  <a:srgbClr val="FF0000"/>
                </a:solidFill>
              </a:rPr>
              <a:t>innovators</a:t>
            </a:r>
            <a:r>
              <a:rPr lang="en-US" dirty="0"/>
              <a:t>, and, as a result, they </a:t>
            </a:r>
            <a:r>
              <a:rPr lang="en-US" dirty="0" smtClean="0"/>
              <a:t>are </a:t>
            </a:r>
            <a:r>
              <a:rPr lang="en-US" dirty="0"/>
              <a:t>encouraged to become </a:t>
            </a:r>
            <a:r>
              <a:rPr lang="en-US" dirty="0">
                <a:solidFill>
                  <a:srgbClr val="FF0000"/>
                </a:solidFill>
              </a:rPr>
              <a:t>innovative teachers </a:t>
            </a:r>
            <a:r>
              <a:rPr lang="en-US" dirty="0"/>
              <a:t>in their future work in schools. </a:t>
            </a:r>
            <a:endParaRPr lang="en-US" dirty="0" smtClean="0"/>
          </a:p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echnology </a:t>
            </a:r>
            <a:r>
              <a:rPr lang="en-US" dirty="0">
                <a:solidFill>
                  <a:srgbClr val="FF0000"/>
                </a:solidFill>
              </a:rPr>
              <a:t>assists students in developing higher order thinking skills</a:t>
            </a:r>
            <a:r>
              <a:rPr lang="en-US" dirty="0"/>
              <a:t>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641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The Preparation Process 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714104" cy="5077544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To carry out the </a:t>
            </a:r>
            <a:r>
              <a:rPr lang="en-US" dirty="0">
                <a:solidFill>
                  <a:srgbClr val="FF0000"/>
                </a:solidFill>
              </a:rPr>
              <a:t>preparation </a:t>
            </a:r>
            <a:r>
              <a:rPr lang="en-US" dirty="0" smtClean="0">
                <a:solidFill>
                  <a:srgbClr val="FF0000"/>
                </a:solidFill>
              </a:rPr>
              <a:t>process of the pre-service teachers</a:t>
            </a:r>
            <a:r>
              <a:rPr lang="en-US" dirty="0" smtClean="0"/>
              <a:t>, </a:t>
            </a:r>
            <a:r>
              <a:rPr lang="en-US" dirty="0"/>
              <a:t>we utilized a </a:t>
            </a:r>
            <a:r>
              <a:rPr lang="en-US" dirty="0">
                <a:solidFill>
                  <a:srgbClr val="FF0000"/>
                </a:solidFill>
              </a:rPr>
              <a:t>document of the ministry of education </a:t>
            </a:r>
            <a:r>
              <a:rPr lang="en-US" dirty="0"/>
              <a:t>about using HOTS activities in the schools</a:t>
            </a:r>
            <a:r>
              <a:rPr lang="en-US" dirty="0" smtClean="0"/>
              <a:t>.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We </a:t>
            </a:r>
            <a:r>
              <a:rPr lang="en-US" dirty="0"/>
              <a:t>also </a:t>
            </a:r>
            <a:r>
              <a:rPr lang="en-US" dirty="0">
                <a:solidFill>
                  <a:srgbClr val="FF0000"/>
                </a:solidFill>
              </a:rPr>
              <a:t>introduced GeoGebra </a:t>
            </a:r>
            <a:r>
              <a:rPr lang="en-US" dirty="0"/>
              <a:t>to our pre-service teachers, and encouraged them to </a:t>
            </a:r>
            <a:r>
              <a:rPr lang="en-US" dirty="0">
                <a:solidFill>
                  <a:srgbClr val="FF0000"/>
                </a:solidFill>
              </a:rPr>
              <a:t>write</a:t>
            </a:r>
            <a:r>
              <a:rPr lang="en-US" dirty="0"/>
              <a:t> HOTS activities that utilizes GeoGebra, and </a:t>
            </a:r>
            <a:r>
              <a:rPr lang="en-US" dirty="0">
                <a:solidFill>
                  <a:srgbClr val="FF0000"/>
                </a:solidFill>
              </a:rPr>
              <a:t>collaborate</a:t>
            </a:r>
            <a:r>
              <a:rPr lang="en-US" dirty="0"/>
              <a:t> with the training </a:t>
            </a:r>
            <a:r>
              <a:rPr lang="en-US" dirty="0">
                <a:solidFill>
                  <a:srgbClr val="FF0000"/>
                </a:solidFill>
              </a:rPr>
              <a:t>in-service teachers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carry out</a:t>
            </a:r>
            <a:r>
              <a:rPr lang="en-US" dirty="0"/>
              <a:t> these activities in the mathematics </a:t>
            </a:r>
            <a:r>
              <a:rPr lang="en-US" dirty="0">
                <a:solidFill>
                  <a:srgbClr val="FF0000"/>
                </a:solidFill>
              </a:rPr>
              <a:t>classroom</a:t>
            </a:r>
            <a:r>
              <a:rPr lang="en-US" dirty="0"/>
              <a:t>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63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T</a:t>
            </a:r>
            <a:r>
              <a:rPr lang="en-US" sz="3000" dirty="0"/>
              <a:t>he </a:t>
            </a:r>
            <a:r>
              <a:rPr lang="en-US" sz="3000" dirty="0"/>
              <a:t>S</a:t>
            </a:r>
            <a:r>
              <a:rPr lang="en-US" sz="3000" dirty="0"/>
              <a:t>uggested Model 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714104" cy="5077544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To guarantee the </a:t>
            </a:r>
            <a:r>
              <a:rPr lang="en-US" dirty="0">
                <a:solidFill>
                  <a:srgbClr val="FF0000"/>
                </a:solidFill>
              </a:rPr>
              <a:t>assimilation</a:t>
            </a:r>
            <a:r>
              <a:rPr lang="en-US" dirty="0"/>
              <a:t> of higher order thinking skills among middle school mathematics pupils, we </a:t>
            </a:r>
            <a:r>
              <a:rPr lang="en-US" dirty="0">
                <a:solidFill>
                  <a:srgbClr val="FF0000"/>
                </a:solidFill>
              </a:rPr>
              <a:t>developed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model</a:t>
            </a:r>
            <a:r>
              <a:rPr lang="en-US" dirty="0"/>
              <a:t> for integrating HOTS activities </a:t>
            </a:r>
            <a:r>
              <a:rPr lang="en-US" dirty="0">
                <a:solidFill>
                  <a:srgbClr val="FF0000"/>
                </a:solidFill>
              </a:rPr>
              <a:t>with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GeoGebra</a:t>
            </a:r>
            <a:r>
              <a:rPr lang="en-US" dirty="0"/>
              <a:t> in pre-service teachers’ preparation.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019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T</a:t>
            </a:r>
            <a:r>
              <a:rPr lang="en-US" sz="3000" dirty="0"/>
              <a:t>he </a:t>
            </a:r>
            <a:r>
              <a:rPr lang="en-US" sz="3000" dirty="0"/>
              <a:t>S</a:t>
            </a:r>
            <a:r>
              <a:rPr lang="en-US" sz="3000" dirty="0"/>
              <a:t>uggested Model 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714104" cy="5077544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This model describes </a:t>
            </a:r>
            <a:r>
              <a:rPr lang="en-US" dirty="0">
                <a:solidFill>
                  <a:srgbClr val="FF0000"/>
                </a:solidFill>
              </a:rPr>
              <a:t>four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aspects</a:t>
            </a:r>
            <a:r>
              <a:rPr lang="en-US" dirty="0"/>
              <a:t> of HOTS activities and working with them</a:t>
            </a:r>
            <a:r>
              <a:rPr lang="en-US" dirty="0" smtClean="0"/>
              <a:t>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Activity </a:t>
            </a:r>
            <a:r>
              <a:rPr lang="en-US" dirty="0">
                <a:solidFill>
                  <a:srgbClr val="FF0000"/>
                </a:solidFill>
              </a:rPr>
              <a:t>components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Preparation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procedure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Strategies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processes</a:t>
            </a:r>
            <a:r>
              <a:rPr lang="en-US" dirty="0"/>
              <a:t> used in writing a HOTS </a:t>
            </a:r>
            <a:r>
              <a:rPr lang="en-US" dirty="0" smtClean="0"/>
              <a:t>activity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Types</a:t>
            </a:r>
            <a:r>
              <a:rPr lang="en-US" dirty="0" smtClean="0"/>
              <a:t> </a:t>
            </a:r>
            <a:r>
              <a:rPr lang="en-US" dirty="0"/>
              <a:t>of the HOTS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94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T</a:t>
            </a:r>
            <a:r>
              <a:rPr lang="en-US" sz="3000" dirty="0"/>
              <a:t>he </a:t>
            </a:r>
            <a:r>
              <a:rPr lang="en-US" sz="3000" dirty="0"/>
              <a:t>S</a:t>
            </a:r>
            <a:r>
              <a:rPr lang="en-US" sz="3000" dirty="0"/>
              <a:t>uggested Model </a:t>
            </a:r>
            <a:endParaRPr lang="he-IL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079612" y="1367190"/>
            <a:ext cx="46805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/>
              <a:t>The Activity </a:t>
            </a:r>
            <a:r>
              <a:rPr lang="en-US" sz="2400" b="1" dirty="0" smtClean="0"/>
              <a:t>Components:</a:t>
            </a:r>
            <a:endParaRPr lang="he-IL" sz="2400" b="1" dirty="0"/>
          </a:p>
        </p:txBody>
      </p:sp>
      <p:sp>
        <p:nvSpPr>
          <p:cNvPr id="6" name="מלבן מעוגל 5"/>
          <p:cNvSpPr/>
          <p:nvPr/>
        </p:nvSpPr>
        <p:spPr>
          <a:xfrm>
            <a:off x="1079612" y="2132856"/>
            <a:ext cx="1548172" cy="1224136"/>
          </a:xfrm>
          <a:prstGeom prst="roundRect">
            <a:avLst/>
          </a:prstGeom>
          <a:solidFill>
            <a:srgbClr val="0E8505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/>
              <a:t>Description of the activity </a:t>
            </a:r>
            <a:endParaRPr lang="he-IL" dirty="0"/>
          </a:p>
        </p:txBody>
      </p:sp>
      <p:sp>
        <p:nvSpPr>
          <p:cNvPr id="7" name="מלבן מעוגל 6"/>
          <p:cNvSpPr/>
          <p:nvPr/>
        </p:nvSpPr>
        <p:spPr>
          <a:xfrm>
            <a:off x="2771800" y="2133052"/>
            <a:ext cx="1656184" cy="1223939"/>
          </a:xfrm>
          <a:prstGeom prst="roundRect">
            <a:avLst/>
          </a:prstGeom>
          <a:solidFill>
            <a:srgbClr val="0E8505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/>
              <a:t>Pedagogical instructions for the teacher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4572000" y="2136859"/>
            <a:ext cx="1846725" cy="1220133"/>
          </a:xfrm>
          <a:prstGeom prst="roundRect">
            <a:avLst/>
          </a:prstGeom>
          <a:solidFill>
            <a:srgbClr val="0E8505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/>
              <a:t>Technical description of the GeoGebra applet </a:t>
            </a:r>
            <a:endParaRPr lang="he-IL" dirty="0"/>
          </a:p>
        </p:txBody>
      </p:sp>
      <p:sp>
        <p:nvSpPr>
          <p:cNvPr id="9" name="מלבן מעוגל 8"/>
          <p:cNvSpPr/>
          <p:nvPr/>
        </p:nvSpPr>
        <p:spPr>
          <a:xfrm>
            <a:off x="6588224" y="2136859"/>
            <a:ext cx="1992962" cy="1223545"/>
          </a:xfrm>
          <a:prstGeom prst="roundRect">
            <a:avLst/>
          </a:prstGeom>
          <a:solidFill>
            <a:srgbClr val="0E8505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/>
              <a:t>Link to the GeoGebra applet in the GeoGebra Tube</a:t>
            </a: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1058819" y="4482666"/>
            <a:ext cx="2448272" cy="1034566"/>
          </a:xfrm>
          <a:prstGeom prst="roundRect">
            <a:avLst/>
          </a:prstGeom>
          <a:solidFill>
            <a:srgbClr val="0E8505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/>
              <a:t>A worksheet detailing the questions </a:t>
            </a:r>
            <a:r>
              <a:rPr lang="en-US" dirty="0" smtClean="0"/>
              <a:t>of the </a:t>
            </a:r>
            <a:r>
              <a:rPr lang="en-US" dirty="0"/>
              <a:t>activity</a:t>
            </a: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648638" y="3697931"/>
            <a:ext cx="5171834" cy="2467373"/>
          </a:xfrm>
          <a:prstGeom prst="roundRect">
            <a:avLst/>
          </a:prstGeom>
          <a:solidFill>
            <a:srgbClr val="0E8505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algn="l" rtl="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 table that categorizes the questions </a:t>
            </a:r>
            <a:r>
              <a:rPr lang="en-US" sz="2000" dirty="0" smtClean="0"/>
              <a:t>according </a:t>
            </a:r>
            <a:r>
              <a:rPr lang="en-US" sz="2000" dirty="0"/>
              <a:t>to the various higher order cognitive </a:t>
            </a:r>
            <a:r>
              <a:rPr lang="en-US" sz="2000" dirty="0" smtClean="0"/>
              <a:t>skills</a:t>
            </a:r>
          </a:p>
          <a:p>
            <a:pPr marL="285750" indent="-285750" algn="l" rtl="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Description </a:t>
            </a:r>
            <a:r>
              <a:rPr lang="en-US" sz="2000" dirty="0"/>
              <a:t>of expected pupils' </a:t>
            </a:r>
            <a:r>
              <a:rPr lang="en-US" sz="2000" dirty="0" smtClean="0"/>
              <a:t>answers</a:t>
            </a:r>
          </a:p>
          <a:p>
            <a:pPr marL="285750" indent="-285750" algn="l" rtl="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Instructions </a:t>
            </a:r>
            <a:r>
              <a:rPr lang="en-US" sz="2000" dirty="0"/>
              <a:t>to the teacher of possible responses and actions </a:t>
            </a:r>
            <a:endParaRPr lang="he-IL" sz="2000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406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T</a:t>
            </a:r>
            <a:r>
              <a:rPr lang="en-US" sz="3000" dirty="0"/>
              <a:t>he </a:t>
            </a:r>
            <a:r>
              <a:rPr lang="en-US" sz="3000" dirty="0"/>
              <a:t>S</a:t>
            </a:r>
            <a:r>
              <a:rPr lang="en-US" sz="3000" dirty="0"/>
              <a:t>uggested Model 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2060848"/>
            <a:ext cx="7714104" cy="3312368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FF0000"/>
                </a:solidFill>
              </a:rPr>
              <a:t>Write</a:t>
            </a:r>
            <a:r>
              <a:rPr lang="en-US" dirty="0" smtClean="0"/>
              <a:t> </a:t>
            </a:r>
            <a:r>
              <a:rPr lang="en-US" dirty="0"/>
              <a:t>a HOTS </a:t>
            </a:r>
            <a:r>
              <a:rPr lang="en-US" dirty="0" smtClean="0"/>
              <a:t>activity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Reflect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smtClean="0"/>
              <a:t>it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Rewrite</a:t>
            </a:r>
            <a:r>
              <a:rPr lang="en-US" dirty="0" smtClean="0"/>
              <a:t> it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Implement</a:t>
            </a:r>
            <a:r>
              <a:rPr lang="en-US" dirty="0" smtClean="0"/>
              <a:t> </a:t>
            </a:r>
            <a:r>
              <a:rPr lang="en-US" dirty="0"/>
              <a:t>it in the </a:t>
            </a:r>
            <a:r>
              <a:rPr lang="en-US" dirty="0" smtClean="0"/>
              <a:t>classroom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Reflect</a:t>
            </a:r>
            <a:r>
              <a:rPr lang="en-US" dirty="0" smtClean="0"/>
              <a:t> </a:t>
            </a:r>
            <a:r>
              <a:rPr lang="en-US" dirty="0"/>
              <a:t>on the </a:t>
            </a:r>
            <a:r>
              <a:rPr lang="en-US" dirty="0" smtClean="0"/>
              <a:t>implementation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Rewrite</a:t>
            </a:r>
            <a:r>
              <a:rPr lang="en-US" dirty="0" smtClean="0"/>
              <a:t> </a:t>
            </a:r>
            <a:r>
              <a:rPr lang="en-US" dirty="0"/>
              <a:t>the activity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9612" y="1465620"/>
            <a:ext cx="5868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/>
              <a:t>The </a:t>
            </a:r>
            <a:r>
              <a:rPr lang="en-US" sz="2400" b="1" dirty="0" smtClean="0"/>
              <a:t>Preparation </a:t>
            </a:r>
            <a:r>
              <a:rPr lang="en-US" sz="2400" b="1" dirty="0"/>
              <a:t>P</a:t>
            </a:r>
            <a:r>
              <a:rPr lang="en-US" sz="2400" b="1" dirty="0" smtClean="0"/>
              <a:t>rocedure:</a:t>
            </a:r>
            <a:endParaRPr lang="he-IL" sz="2400" b="1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048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T</a:t>
            </a:r>
            <a:r>
              <a:rPr lang="en-US" sz="3000" dirty="0"/>
              <a:t>he </a:t>
            </a:r>
            <a:r>
              <a:rPr lang="en-US" sz="3000" dirty="0"/>
              <a:t>S</a:t>
            </a:r>
            <a:r>
              <a:rPr lang="en-US" sz="3000" dirty="0"/>
              <a:t>uggested Model </a:t>
            </a:r>
            <a:endParaRPr lang="he-IL" sz="3000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-2349188" y="4337520"/>
            <a:ext cx="58686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002060"/>
                </a:solidFill>
              </a:rPr>
              <a:t>Strategies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solidFill>
                  <a:srgbClr val="C00000"/>
                </a:solidFill>
              </a:rPr>
              <a:t>Processes</a:t>
            </a:r>
            <a:r>
              <a:rPr lang="en-US" sz="2800" b="1" dirty="0" smtClean="0"/>
              <a:t>:</a:t>
            </a:r>
            <a:endParaRPr lang="he-IL" sz="2800" b="1" dirty="0"/>
          </a:p>
        </p:txBody>
      </p:sp>
      <p:sp>
        <p:nvSpPr>
          <p:cNvPr id="6" name="מלבן מעוגל 5"/>
          <p:cNvSpPr/>
          <p:nvPr/>
        </p:nvSpPr>
        <p:spPr>
          <a:xfrm>
            <a:off x="1331640" y="1844824"/>
            <a:ext cx="1584176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Investigating &amp; Exploring</a:t>
            </a:r>
            <a:endParaRPr lang="he-IL" dirty="0"/>
          </a:p>
        </p:txBody>
      </p:sp>
      <p:sp>
        <p:nvSpPr>
          <p:cNvPr id="7" name="מלבן מעוגל 6"/>
          <p:cNvSpPr/>
          <p:nvPr/>
        </p:nvSpPr>
        <p:spPr>
          <a:xfrm>
            <a:off x="1331640" y="2492896"/>
            <a:ext cx="1584176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Constructing a Concept</a:t>
            </a:r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1331640" y="3140968"/>
            <a:ext cx="1584176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Discussing</a:t>
            </a:r>
            <a:endParaRPr lang="he-IL" dirty="0"/>
          </a:p>
        </p:txBody>
      </p:sp>
      <p:sp>
        <p:nvSpPr>
          <p:cNvPr id="9" name="מלבן מעוגל 8"/>
          <p:cNvSpPr/>
          <p:nvPr/>
        </p:nvSpPr>
        <p:spPr>
          <a:xfrm>
            <a:off x="1331640" y="3789040"/>
            <a:ext cx="1584176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/>
              <a:t>A</a:t>
            </a:r>
            <a:r>
              <a:rPr lang="en-US" dirty="0" smtClean="0"/>
              <a:t>nalyzing</a:t>
            </a: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1331640" y="4437112"/>
            <a:ext cx="1584176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Planning</a:t>
            </a: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1331640" y="5085184"/>
            <a:ext cx="1584176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Taking Decisions</a:t>
            </a: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1331640" y="5733256"/>
            <a:ext cx="1584176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/>
              <a:t>Problem Solving</a:t>
            </a:r>
            <a:endParaRPr lang="he-IL" dirty="0"/>
          </a:p>
        </p:txBody>
      </p:sp>
      <p:sp>
        <p:nvSpPr>
          <p:cNvPr id="14" name="מלבן 13"/>
          <p:cNvSpPr/>
          <p:nvPr/>
        </p:nvSpPr>
        <p:spPr>
          <a:xfrm>
            <a:off x="4940755" y="764704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categorizing</a:t>
            </a: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4940755" y="1280032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identifying components and relations</a:t>
            </a:r>
            <a:endParaRPr lang="he-IL" dirty="0"/>
          </a:p>
        </p:txBody>
      </p:sp>
      <p:sp>
        <p:nvSpPr>
          <p:cNvPr id="16" name="מלבן 15"/>
          <p:cNvSpPr/>
          <p:nvPr/>
        </p:nvSpPr>
        <p:spPr>
          <a:xfrm>
            <a:off x="4932040" y="1784088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conjecturing</a:t>
            </a:r>
            <a:endParaRPr lang="he-IL" dirty="0"/>
          </a:p>
        </p:txBody>
      </p:sp>
      <p:sp>
        <p:nvSpPr>
          <p:cNvPr id="17" name="מלבן 16"/>
          <p:cNvSpPr/>
          <p:nvPr/>
        </p:nvSpPr>
        <p:spPr>
          <a:xfrm>
            <a:off x="4932040" y="2304912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raising different points of view</a:t>
            </a:r>
            <a:endParaRPr lang="he-IL" dirty="0"/>
          </a:p>
        </p:txBody>
      </p:sp>
      <p:sp>
        <p:nvSpPr>
          <p:cNvPr id="18" name="מלבן 17"/>
          <p:cNvSpPr/>
          <p:nvPr/>
        </p:nvSpPr>
        <p:spPr>
          <a:xfrm>
            <a:off x="4940755" y="2792200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pupils asking questions</a:t>
            </a:r>
            <a:endParaRPr lang="he-IL" dirty="0"/>
          </a:p>
        </p:txBody>
      </p:sp>
      <p:sp>
        <p:nvSpPr>
          <p:cNvPr id="19" name="מלבן 18"/>
          <p:cNvSpPr/>
          <p:nvPr/>
        </p:nvSpPr>
        <p:spPr>
          <a:xfrm>
            <a:off x="4940755" y="3291612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comparing</a:t>
            </a:r>
            <a:endParaRPr lang="he-IL" dirty="0"/>
          </a:p>
        </p:txBody>
      </p:sp>
      <p:sp>
        <p:nvSpPr>
          <p:cNvPr id="20" name="מלבן 19"/>
          <p:cNvSpPr/>
          <p:nvPr/>
        </p:nvSpPr>
        <p:spPr>
          <a:xfrm>
            <a:off x="4940755" y="3800312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concluding</a:t>
            </a:r>
            <a:endParaRPr lang="he-IL" dirty="0"/>
          </a:p>
        </p:txBody>
      </p:sp>
      <p:sp>
        <p:nvSpPr>
          <p:cNvPr id="21" name="מלבן 20"/>
          <p:cNvSpPr/>
          <p:nvPr/>
        </p:nvSpPr>
        <p:spPr>
          <a:xfrm>
            <a:off x="4932040" y="4304368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combining</a:t>
            </a:r>
            <a:endParaRPr lang="he-IL" dirty="0"/>
          </a:p>
        </p:txBody>
      </p:sp>
      <p:sp>
        <p:nvSpPr>
          <p:cNvPr id="22" name="מלבן 21"/>
          <p:cNvSpPr/>
          <p:nvPr/>
        </p:nvSpPr>
        <p:spPr>
          <a:xfrm>
            <a:off x="4932040" y="4808424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using different representations</a:t>
            </a:r>
            <a:endParaRPr lang="he-IL" dirty="0"/>
          </a:p>
        </p:txBody>
      </p:sp>
      <p:sp>
        <p:nvSpPr>
          <p:cNvPr id="23" name="מלבן 22"/>
          <p:cNvSpPr/>
          <p:nvPr/>
        </p:nvSpPr>
        <p:spPr>
          <a:xfrm>
            <a:off x="4932040" y="5312480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claiming</a:t>
            </a:r>
            <a:endParaRPr lang="he-IL" dirty="0"/>
          </a:p>
        </p:txBody>
      </p:sp>
      <p:sp>
        <p:nvSpPr>
          <p:cNvPr id="24" name="מלבן 23"/>
          <p:cNvSpPr/>
          <p:nvPr/>
        </p:nvSpPr>
        <p:spPr>
          <a:xfrm>
            <a:off x="4932040" y="5816536"/>
            <a:ext cx="4032000" cy="43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reasoning and evaluating</a:t>
            </a:r>
            <a:endParaRPr lang="he-IL" dirty="0"/>
          </a:p>
        </p:txBody>
      </p:sp>
      <p:cxnSp>
        <p:nvCxnSpPr>
          <p:cNvPr id="5" name="מחבר חץ ישר 4"/>
          <p:cNvCxnSpPr>
            <a:stCxn id="6" idx="3"/>
            <a:endCxn id="16" idx="1"/>
          </p:cNvCxnSpPr>
          <p:nvPr/>
        </p:nvCxnSpPr>
        <p:spPr>
          <a:xfrm flipV="1">
            <a:off x="2915816" y="2000088"/>
            <a:ext cx="2016224" cy="132768"/>
          </a:xfrm>
          <a:prstGeom prst="straightConnector1">
            <a:avLst/>
          </a:prstGeom>
          <a:ln>
            <a:solidFill>
              <a:srgbClr val="008E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6" idx="3"/>
            <a:endCxn id="17" idx="1"/>
          </p:cNvCxnSpPr>
          <p:nvPr/>
        </p:nvCxnSpPr>
        <p:spPr>
          <a:xfrm>
            <a:off x="2915816" y="2132856"/>
            <a:ext cx="2016224" cy="388056"/>
          </a:xfrm>
          <a:prstGeom prst="straightConnector1">
            <a:avLst/>
          </a:prstGeom>
          <a:ln>
            <a:solidFill>
              <a:srgbClr val="008E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>
            <a:stCxn id="6" idx="3"/>
            <a:endCxn id="18" idx="1"/>
          </p:cNvCxnSpPr>
          <p:nvPr/>
        </p:nvCxnSpPr>
        <p:spPr>
          <a:xfrm>
            <a:off x="2915816" y="2132856"/>
            <a:ext cx="2024939" cy="875344"/>
          </a:xfrm>
          <a:prstGeom prst="straightConnector1">
            <a:avLst/>
          </a:prstGeom>
          <a:ln>
            <a:solidFill>
              <a:srgbClr val="008E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6" idx="3"/>
            <a:endCxn id="22" idx="1"/>
          </p:cNvCxnSpPr>
          <p:nvPr/>
        </p:nvCxnSpPr>
        <p:spPr>
          <a:xfrm>
            <a:off x="2915816" y="2132856"/>
            <a:ext cx="2016224" cy="2891568"/>
          </a:xfrm>
          <a:prstGeom prst="straightConnector1">
            <a:avLst/>
          </a:prstGeom>
          <a:ln>
            <a:solidFill>
              <a:srgbClr val="008E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6" idx="3"/>
            <a:endCxn id="24" idx="1"/>
          </p:cNvCxnSpPr>
          <p:nvPr/>
        </p:nvCxnSpPr>
        <p:spPr>
          <a:xfrm>
            <a:off x="2915816" y="2132856"/>
            <a:ext cx="2016224" cy="3899680"/>
          </a:xfrm>
          <a:prstGeom prst="straightConnector1">
            <a:avLst/>
          </a:prstGeom>
          <a:ln>
            <a:solidFill>
              <a:srgbClr val="008E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43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T</a:t>
            </a:r>
            <a:r>
              <a:rPr lang="en-US" sz="3000" dirty="0"/>
              <a:t>he </a:t>
            </a:r>
            <a:r>
              <a:rPr lang="en-US" sz="3000" dirty="0"/>
              <a:t>S</a:t>
            </a:r>
            <a:r>
              <a:rPr lang="en-US" sz="3000" dirty="0"/>
              <a:t>uggested Model 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944216"/>
            <a:ext cx="8109640" cy="5013176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 HOTS activities are basically of two types, depending on the </a:t>
            </a:r>
            <a:r>
              <a:rPr lang="en-US" dirty="0" smtClean="0"/>
              <a:t>used strategy: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6600"/>
                </a:solidFill>
              </a:rPr>
              <a:t>Explorative</a:t>
            </a:r>
            <a:r>
              <a:rPr lang="en-US" dirty="0" smtClean="0">
                <a:solidFill>
                  <a:srgbClr val="0E8505"/>
                </a:solidFill>
              </a:rPr>
              <a:t> </a:t>
            </a:r>
            <a:r>
              <a:rPr lang="en-US" dirty="0">
                <a:solidFill>
                  <a:srgbClr val="006600"/>
                </a:solidFill>
              </a:rPr>
              <a:t>activity</a:t>
            </a:r>
            <a:r>
              <a:rPr lang="en-US" dirty="0">
                <a:solidFill>
                  <a:srgbClr val="0E8505"/>
                </a:solidFill>
              </a:rPr>
              <a:t> </a:t>
            </a:r>
            <a:r>
              <a:rPr lang="en-US" dirty="0"/>
              <a:t>that can be performed with </a:t>
            </a:r>
            <a:r>
              <a:rPr lang="en-US" dirty="0" smtClean="0"/>
              <a:t>technology (GG), where </a:t>
            </a:r>
            <a:r>
              <a:rPr lang="en-US" dirty="0"/>
              <a:t>the teacher can </a:t>
            </a:r>
            <a:r>
              <a:rPr lang="en-US" dirty="0">
                <a:solidFill>
                  <a:srgbClr val="FF0000"/>
                </a:solidFill>
              </a:rPr>
              <a:t>investigate</a:t>
            </a:r>
            <a:r>
              <a:rPr lang="en-US" dirty="0"/>
              <a:t> with the pupils mathematical </a:t>
            </a:r>
            <a:r>
              <a:rPr lang="en-US" dirty="0">
                <a:solidFill>
                  <a:srgbClr val="FF0000"/>
                </a:solidFill>
              </a:rPr>
              <a:t>concepts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relations</a:t>
            </a:r>
            <a:r>
              <a:rPr lang="en-US" dirty="0" smtClean="0"/>
              <a:t>.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6600"/>
                </a:solidFill>
              </a:rPr>
              <a:t>Constructive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006600"/>
                </a:solidFill>
              </a:rPr>
              <a:t>activity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where the teacher </a:t>
            </a:r>
            <a:r>
              <a:rPr lang="en-US" dirty="0">
                <a:solidFill>
                  <a:srgbClr val="FF0000"/>
                </a:solidFill>
              </a:rPr>
              <a:t>constructs</a:t>
            </a:r>
            <a:r>
              <a:rPr lang="en-US" dirty="0"/>
              <a:t> with a </a:t>
            </a:r>
            <a:r>
              <a:rPr lang="en-US" dirty="0" smtClean="0"/>
              <a:t>technology (GG) mathematical </a:t>
            </a:r>
            <a:r>
              <a:rPr lang="en-US" dirty="0">
                <a:solidFill>
                  <a:srgbClr val="FF0000"/>
                </a:solidFill>
              </a:rPr>
              <a:t>concepts</a:t>
            </a:r>
            <a:r>
              <a:rPr lang="en-US" dirty="0"/>
              <a:t> or develops mathematical </a:t>
            </a:r>
            <a:r>
              <a:rPr lang="en-US" dirty="0">
                <a:solidFill>
                  <a:srgbClr val="FF0000"/>
                </a:solidFill>
              </a:rPr>
              <a:t>objects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9612" y="1340768"/>
            <a:ext cx="5868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/>
              <a:t>Types </a:t>
            </a:r>
            <a:r>
              <a:rPr lang="en-US" sz="2400" b="1" dirty="0"/>
              <a:t>of the HOTS </a:t>
            </a:r>
            <a:r>
              <a:rPr lang="en-US" sz="2400" b="1" dirty="0" smtClean="0"/>
              <a:t>Activities:</a:t>
            </a:r>
            <a:endParaRPr lang="he-IL" sz="2400" b="1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40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8109640" cy="3384376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To study the process of the pre-service teachers’ </a:t>
            </a:r>
            <a:r>
              <a:rPr lang="en-US" dirty="0">
                <a:solidFill>
                  <a:srgbClr val="FF0000"/>
                </a:solidFill>
              </a:rPr>
              <a:t>training</a:t>
            </a:r>
            <a:r>
              <a:rPr lang="en-US" dirty="0"/>
              <a:t>, as well as their </a:t>
            </a:r>
            <a:r>
              <a:rPr lang="en-US" dirty="0">
                <a:solidFill>
                  <a:srgbClr val="FF0000"/>
                </a:solidFill>
              </a:rPr>
              <a:t>experience</a:t>
            </a:r>
            <a:r>
              <a:rPr lang="en-US" dirty="0"/>
              <a:t> to prepare and teach HOTS mathematical activity, we </a:t>
            </a:r>
            <a:r>
              <a:rPr lang="en-US" dirty="0">
                <a:solidFill>
                  <a:srgbClr val="FF0000"/>
                </a:solidFill>
              </a:rPr>
              <a:t>interviewed</a:t>
            </a:r>
            <a:r>
              <a:rPr lang="en-US" dirty="0"/>
              <a:t> the pre-service teachers </a:t>
            </a:r>
            <a:r>
              <a:rPr lang="en-US" dirty="0">
                <a:solidFill>
                  <a:srgbClr val="FF0000"/>
                </a:solidFill>
              </a:rPr>
              <a:t>twice</a:t>
            </a:r>
            <a:r>
              <a:rPr lang="en-US" dirty="0"/>
              <a:t> in the academic year (at the end of the first semester and at the end of the practical training year), </a:t>
            </a:r>
            <a:r>
              <a:rPr lang="en-US" dirty="0">
                <a:solidFill>
                  <a:srgbClr val="FF0000"/>
                </a:solidFill>
              </a:rPr>
              <a:t>asking</a:t>
            </a:r>
            <a:r>
              <a:rPr lang="en-US" dirty="0"/>
              <a:t> them </a:t>
            </a:r>
            <a:r>
              <a:rPr lang="en-US" dirty="0">
                <a:solidFill>
                  <a:srgbClr val="FF0000"/>
                </a:solidFill>
              </a:rPr>
              <a:t>about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experiment</a:t>
            </a:r>
            <a:r>
              <a:rPr lang="en-US" dirty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174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Introduction</a:t>
            </a:r>
            <a:endParaRPr lang="he-IL" sz="3000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799288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4509120"/>
            <a:ext cx="74888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A </a:t>
            </a:r>
            <a:r>
              <a:rPr lang="en-US" b="1" dirty="0"/>
              <a:t>comparison of Bloom's taxonomy, Newcomb-</a:t>
            </a:r>
            <a:r>
              <a:rPr lang="en-US" b="1" dirty="0" err="1"/>
              <a:t>Trefz</a:t>
            </a:r>
            <a:r>
              <a:rPr lang="en-US" b="1" dirty="0"/>
              <a:t> learning model and two levels of thinking </a:t>
            </a:r>
            <a:r>
              <a:rPr lang="en-US" b="1" dirty="0" smtClean="0"/>
              <a:t>skills</a:t>
            </a:r>
          </a:p>
          <a:p>
            <a:pPr algn="l" rtl="0"/>
            <a:r>
              <a:rPr lang="en-US" dirty="0"/>
              <a:t>C. Edwards, and  G. </a:t>
            </a:r>
            <a:r>
              <a:rPr lang="en-US" dirty="0" smtClean="0"/>
              <a:t>Briers, 2000</a:t>
            </a:r>
            <a:r>
              <a:rPr lang="en-US" b="1" dirty="0" smtClean="0"/>
              <a:t> 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63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8109640" cy="4536504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interviews</a:t>
            </a:r>
            <a:r>
              <a:rPr lang="en-US" dirty="0"/>
              <a:t> included </a:t>
            </a:r>
            <a:r>
              <a:rPr lang="en-US" dirty="0">
                <a:solidFill>
                  <a:srgbClr val="FF0000"/>
                </a:solidFill>
              </a:rPr>
              <a:t>questions</a:t>
            </a:r>
            <a:r>
              <a:rPr lang="en-US" dirty="0"/>
              <a:t> </a:t>
            </a:r>
            <a:r>
              <a:rPr lang="en-US" dirty="0" smtClean="0"/>
              <a:t>about: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activity </a:t>
            </a:r>
            <a:r>
              <a:rPr lang="en-US" dirty="0">
                <a:solidFill>
                  <a:srgbClr val="FF0000"/>
                </a:solidFill>
              </a:rPr>
              <a:t>writing</a:t>
            </a:r>
            <a:r>
              <a:rPr lang="en-US" dirty="0" smtClean="0"/>
              <a:t> process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teaching</a:t>
            </a:r>
            <a:r>
              <a:rPr lang="en-US" dirty="0"/>
              <a:t> </a:t>
            </a:r>
            <a:r>
              <a:rPr lang="en-US" dirty="0" smtClean="0"/>
              <a:t>process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pre-service teachers’ </a:t>
            </a:r>
            <a:r>
              <a:rPr lang="en-US" dirty="0">
                <a:solidFill>
                  <a:srgbClr val="FF0000"/>
                </a:solidFill>
              </a:rPr>
              <a:t>perceptions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HOTS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pre-service teachers’ </a:t>
            </a:r>
            <a:r>
              <a:rPr lang="en-US" dirty="0">
                <a:solidFill>
                  <a:srgbClr val="FF0000"/>
                </a:solidFill>
              </a:rPr>
              <a:t>perceptions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>
                <a:solidFill>
                  <a:srgbClr val="FF0000"/>
                </a:solidFill>
              </a:rPr>
              <a:t>GeoGebra</a:t>
            </a:r>
            <a:r>
              <a:rPr lang="en-US" dirty="0"/>
              <a:t> as a helping technological tool to perform HOTS </a:t>
            </a:r>
            <a:r>
              <a:rPr lang="en-US" dirty="0" smtClean="0"/>
              <a:t>activities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23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8109640" cy="4536504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The activity writing process: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pre-service teachers emphasized the </a:t>
            </a:r>
            <a:r>
              <a:rPr lang="en-US" dirty="0">
                <a:solidFill>
                  <a:srgbClr val="FF0000"/>
                </a:solidFill>
              </a:rPr>
              <a:t>importance</a:t>
            </a:r>
            <a:r>
              <a:rPr lang="en-US" dirty="0" smtClean="0"/>
              <a:t> and </a:t>
            </a:r>
            <a:r>
              <a:rPr lang="en-US" dirty="0">
                <a:solidFill>
                  <a:srgbClr val="FF0000"/>
                </a:solidFill>
              </a:rPr>
              <a:t>benefits</a:t>
            </a:r>
            <a:r>
              <a:rPr lang="en-US" dirty="0" smtClean="0"/>
              <a:t> of the </a:t>
            </a:r>
            <a:r>
              <a:rPr lang="en-US" dirty="0">
                <a:solidFill>
                  <a:srgbClr val="FF0000"/>
                </a:solidFill>
              </a:rPr>
              <a:t>ministry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education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document</a:t>
            </a:r>
            <a:r>
              <a:rPr lang="en-US" dirty="0"/>
              <a:t> about </a:t>
            </a:r>
            <a:r>
              <a:rPr lang="en-US" dirty="0" smtClean="0"/>
              <a:t>HOTS.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pre-service teachers </a:t>
            </a:r>
            <a:r>
              <a:rPr lang="en-US" dirty="0">
                <a:solidFill>
                  <a:srgbClr val="FF0000"/>
                </a:solidFill>
              </a:rPr>
              <a:t>reported</a:t>
            </a:r>
            <a:r>
              <a:rPr lang="en-US" dirty="0" smtClean="0"/>
              <a:t> </a:t>
            </a:r>
            <a:r>
              <a:rPr lang="en-US" dirty="0"/>
              <a:t>that they </a:t>
            </a:r>
            <a:r>
              <a:rPr lang="en-US" dirty="0">
                <a:solidFill>
                  <a:srgbClr val="FF0000"/>
                </a:solidFill>
              </a:rPr>
              <a:t>consulted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pedagogical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supervisors</a:t>
            </a:r>
            <a:r>
              <a:rPr lang="en-US" dirty="0"/>
              <a:t> regarding the correctness, adequacy and appropriateness of the questions, and as a result </a:t>
            </a:r>
            <a:r>
              <a:rPr lang="en-US" dirty="0">
                <a:solidFill>
                  <a:srgbClr val="FF0000"/>
                </a:solidFill>
              </a:rPr>
              <a:t>improved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questions</a:t>
            </a:r>
            <a:r>
              <a:rPr lang="en-US" dirty="0"/>
              <a:t>.</a:t>
            </a:r>
          </a:p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280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8109640" cy="5256584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The </a:t>
            </a:r>
            <a:r>
              <a:rPr lang="en-US" b="1" dirty="0"/>
              <a:t>teaching </a:t>
            </a:r>
            <a:r>
              <a:rPr lang="en-US" b="1" dirty="0" smtClean="0"/>
              <a:t>process: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Began</a:t>
            </a:r>
            <a:r>
              <a:rPr lang="en-US" dirty="0" smtClean="0"/>
              <a:t> </a:t>
            </a:r>
            <a:r>
              <a:rPr lang="en-US" dirty="0"/>
              <a:t>with following the </a:t>
            </a:r>
            <a:r>
              <a:rPr lang="en-US" dirty="0">
                <a:solidFill>
                  <a:srgbClr val="FF0000"/>
                </a:solidFill>
              </a:rPr>
              <a:t>prepared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worksheet</a:t>
            </a:r>
            <a:r>
              <a:rPr lang="en-US" dirty="0"/>
              <a:t> questions’ text </a:t>
            </a:r>
            <a:r>
              <a:rPr lang="en-US" dirty="0">
                <a:solidFill>
                  <a:srgbClr val="FF0000"/>
                </a:solidFill>
              </a:rPr>
              <a:t>verbally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It </a:t>
            </a:r>
            <a:r>
              <a:rPr lang="en-US" dirty="0">
                <a:solidFill>
                  <a:srgbClr val="FF0000"/>
                </a:solidFill>
              </a:rPr>
              <a:t>advanced</a:t>
            </a:r>
            <a:r>
              <a:rPr lang="en-US" dirty="0"/>
              <a:t> to follow the text </a:t>
            </a:r>
            <a:r>
              <a:rPr lang="en-US" dirty="0">
                <a:solidFill>
                  <a:srgbClr val="FF0000"/>
                </a:solidFill>
              </a:rPr>
              <a:t>more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freely</a:t>
            </a:r>
            <a:r>
              <a:rPr lang="en-US" dirty="0"/>
              <a:t> according to the advancement of the mathematical investigation and discussion with the </a:t>
            </a:r>
            <a:r>
              <a:rPr lang="en-US" dirty="0" smtClean="0"/>
              <a:t>pupils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Afterwards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instinctively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improvise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additional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questions</a:t>
            </a:r>
            <a:r>
              <a:rPr lang="en-US" dirty="0"/>
              <a:t> that fitted the mathematical situation and discussion.  </a:t>
            </a:r>
          </a:p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1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8109640" cy="4536504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Perceptions </a:t>
            </a:r>
            <a:r>
              <a:rPr lang="en-US" b="1" dirty="0"/>
              <a:t>of </a:t>
            </a:r>
            <a:r>
              <a:rPr lang="en-US" b="1" dirty="0" smtClean="0"/>
              <a:t>HOTS: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pre-service teachers perceived HOTS activities as </a:t>
            </a:r>
            <a:r>
              <a:rPr lang="en-US" dirty="0">
                <a:solidFill>
                  <a:srgbClr val="FF0000"/>
                </a:solidFill>
              </a:rPr>
              <a:t>contributing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teaching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learning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mathematics</a:t>
            </a:r>
            <a:r>
              <a:rPr lang="en-US" dirty="0" smtClean="0"/>
              <a:t> and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Improving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teachers’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own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thinking</a:t>
            </a:r>
            <a:r>
              <a:rPr lang="en-US" dirty="0" smtClean="0"/>
              <a:t>.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91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368152"/>
            <a:ext cx="8109640" cy="5373216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/>
              <a:t>Perceptions </a:t>
            </a:r>
            <a:r>
              <a:rPr lang="en-US" b="1" dirty="0"/>
              <a:t>of </a:t>
            </a:r>
            <a:r>
              <a:rPr lang="en-US" b="1" dirty="0" smtClean="0"/>
              <a:t>HOTS: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/>
              <a:t>described teaching with HOTS activities as </a:t>
            </a:r>
            <a:r>
              <a:rPr lang="en-US" dirty="0">
                <a:solidFill>
                  <a:srgbClr val="FF0000"/>
                </a:solidFill>
              </a:rPr>
              <a:t>encouraging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pupils' creativity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Giving </a:t>
            </a:r>
            <a:r>
              <a:rPr lang="en-US" dirty="0"/>
              <a:t>them </a:t>
            </a:r>
            <a:r>
              <a:rPr lang="en-US" dirty="0">
                <a:solidFill>
                  <a:srgbClr val="FF0000"/>
                </a:solidFill>
              </a:rPr>
              <a:t>freedom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thinking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behaving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</a:rPr>
              <a:t>Improving</a:t>
            </a:r>
            <a:r>
              <a:rPr lang="en-US" dirty="0" smtClean="0"/>
              <a:t> </a:t>
            </a:r>
            <a:r>
              <a:rPr lang="en-US" dirty="0"/>
              <a:t>their </a:t>
            </a:r>
            <a:r>
              <a:rPr lang="en-US" dirty="0">
                <a:solidFill>
                  <a:srgbClr val="FF0000"/>
                </a:solidFill>
              </a:rPr>
              <a:t>thinking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Helping </a:t>
            </a:r>
            <a:r>
              <a:rPr lang="en-US" dirty="0"/>
              <a:t>pupils </a:t>
            </a:r>
            <a:r>
              <a:rPr lang="en-US" dirty="0">
                <a:solidFill>
                  <a:srgbClr val="FF0000"/>
                </a:solidFill>
              </a:rPr>
              <a:t>internalize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mathematical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concepts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relations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Helping </a:t>
            </a:r>
            <a:r>
              <a:rPr lang="en-US" dirty="0"/>
              <a:t>them </a:t>
            </a:r>
            <a:r>
              <a:rPr lang="en-US" dirty="0">
                <a:solidFill>
                  <a:srgbClr val="FF0000"/>
                </a:solidFill>
              </a:rPr>
              <a:t>connect</a:t>
            </a:r>
            <a:r>
              <a:rPr lang="en-US" dirty="0"/>
              <a:t> between different mathematical </a:t>
            </a:r>
            <a:r>
              <a:rPr lang="en-US" dirty="0" smtClean="0"/>
              <a:t>concepts and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</a:rPr>
              <a:t>Inquiring</a:t>
            </a:r>
            <a:r>
              <a:rPr lang="en-US" dirty="0" smtClean="0"/>
              <a:t> </a:t>
            </a:r>
            <a:r>
              <a:rPr lang="en-US" dirty="0"/>
              <a:t>about </a:t>
            </a:r>
            <a:r>
              <a:rPr lang="en-US" dirty="0">
                <a:solidFill>
                  <a:srgbClr val="FF0000"/>
                </a:solidFill>
              </a:rPr>
              <a:t>alternative</a:t>
            </a:r>
            <a:r>
              <a:rPr lang="en-US" dirty="0"/>
              <a:t> ways of </a:t>
            </a:r>
            <a:r>
              <a:rPr lang="en-US" dirty="0">
                <a:solidFill>
                  <a:srgbClr val="FF0000"/>
                </a:solidFill>
              </a:rPr>
              <a:t>solution</a:t>
            </a:r>
            <a:r>
              <a:rPr lang="en-US" dirty="0"/>
              <a:t>. 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000"/>
              </a:spcAft>
            </a:pPr>
            <a:endParaRPr lang="en-US" dirty="0" smtClean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000"/>
              </a:spcAft>
            </a:pPr>
            <a:endParaRPr lang="en-US" dirty="0" smtClean="0"/>
          </a:p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3294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7642096" cy="3816424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Perceptions </a:t>
            </a:r>
            <a:r>
              <a:rPr lang="en-US" b="1" dirty="0"/>
              <a:t>of </a:t>
            </a:r>
            <a:r>
              <a:rPr lang="en-US" b="1" dirty="0" smtClean="0"/>
              <a:t>HOTS: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They </a:t>
            </a:r>
            <a:r>
              <a:rPr lang="en-US" dirty="0"/>
              <a:t>claimed that the </a:t>
            </a:r>
            <a:r>
              <a:rPr lang="en-US" dirty="0">
                <a:solidFill>
                  <a:srgbClr val="FF0000"/>
                </a:solidFill>
              </a:rPr>
              <a:t>actual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practice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writing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HOTS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activities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following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suggested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model</a:t>
            </a:r>
            <a:r>
              <a:rPr lang="en-US" dirty="0"/>
              <a:t>, including all the activity components; </a:t>
            </a:r>
            <a:r>
              <a:rPr lang="en-US" dirty="0">
                <a:solidFill>
                  <a:srgbClr val="FF0000"/>
                </a:solidFill>
              </a:rPr>
              <a:t>especially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categorization</a:t>
            </a:r>
            <a:r>
              <a:rPr lang="en-US" dirty="0"/>
              <a:t> of the </a:t>
            </a:r>
            <a:r>
              <a:rPr lang="en-US" dirty="0">
                <a:solidFill>
                  <a:srgbClr val="FF0000"/>
                </a:solidFill>
              </a:rPr>
              <a:t>questions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according</a:t>
            </a:r>
            <a:r>
              <a:rPr lang="en-US" dirty="0"/>
              <a:t> to the </a:t>
            </a:r>
            <a:r>
              <a:rPr lang="en-US" dirty="0">
                <a:solidFill>
                  <a:srgbClr val="FF0000"/>
                </a:solidFill>
              </a:rPr>
              <a:t>HOTS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resulted</a:t>
            </a:r>
            <a:r>
              <a:rPr lang="en-US" dirty="0"/>
              <a:t> in their </a:t>
            </a:r>
            <a:r>
              <a:rPr lang="en-US" dirty="0">
                <a:solidFill>
                  <a:srgbClr val="FF0000"/>
                </a:solidFill>
              </a:rPr>
              <a:t>professional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development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363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8109640" cy="3816424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Perceptions </a:t>
            </a:r>
            <a:r>
              <a:rPr lang="en-US" b="1" dirty="0"/>
              <a:t>of </a:t>
            </a:r>
            <a:r>
              <a:rPr lang="en-US" b="1" dirty="0" smtClean="0"/>
              <a:t>HOTS: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This </a:t>
            </a:r>
            <a:r>
              <a:rPr lang="en-US" dirty="0">
                <a:solidFill>
                  <a:srgbClr val="FF0000"/>
                </a:solidFill>
              </a:rPr>
              <a:t>professional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development</a:t>
            </a:r>
            <a:r>
              <a:rPr lang="en-US" dirty="0"/>
              <a:t> included improvement in their </a:t>
            </a:r>
            <a:r>
              <a:rPr lang="en-US" dirty="0">
                <a:solidFill>
                  <a:srgbClr val="FF0000"/>
                </a:solidFill>
              </a:rPr>
              <a:t>content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knowledge</a:t>
            </a:r>
            <a:r>
              <a:rPr lang="en-US" dirty="0"/>
              <a:t> as well as technological pedagogic content knowledge (</a:t>
            </a:r>
            <a:r>
              <a:rPr lang="en-US" dirty="0">
                <a:solidFill>
                  <a:srgbClr val="FF0000"/>
                </a:solidFill>
              </a:rPr>
              <a:t>TPACK</a:t>
            </a:r>
            <a:r>
              <a:rPr lang="en-US" dirty="0"/>
              <a:t>).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9940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8109640" cy="4536504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Perceptions of </a:t>
            </a:r>
            <a:r>
              <a:rPr lang="en-US" b="1" dirty="0"/>
              <a:t>GeoGebra as a helping technological tool to perform HOTS </a:t>
            </a:r>
            <a:r>
              <a:rPr lang="en-US" b="1" dirty="0" smtClean="0"/>
              <a:t>activities: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pre-service teachers perceived GeoGebra as a </a:t>
            </a:r>
            <a:r>
              <a:rPr lang="en-US" dirty="0">
                <a:solidFill>
                  <a:srgbClr val="FF0000"/>
                </a:solidFill>
              </a:rPr>
              <a:t>helping</a:t>
            </a:r>
            <a:r>
              <a:rPr lang="en-US" dirty="0"/>
              <a:t> technological </a:t>
            </a:r>
            <a:r>
              <a:rPr lang="en-US" dirty="0">
                <a:solidFill>
                  <a:srgbClr val="FF0000"/>
                </a:solidFill>
              </a:rPr>
              <a:t>tool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develop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perform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HOTS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activities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Especially </a:t>
            </a:r>
            <a:r>
              <a:rPr lang="en-US" dirty="0"/>
              <a:t>when </a:t>
            </a:r>
            <a:r>
              <a:rPr lang="en-US" dirty="0">
                <a:solidFill>
                  <a:srgbClr val="FF0000"/>
                </a:solidFill>
              </a:rPr>
              <a:t>raising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conjectures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verifying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their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correctness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performing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thinking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processes</a:t>
            </a:r>
            <a:r>
              <a:rPr lang="en-US" dirty="0"/>
              <a:t> involved in HOTS.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847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8109640" cy="5373216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Perceptions of </a:t>
            </a:r>
            <a:r>
              <a:rPr lang="en-US" b="1" dirty="0"/>
              <a:t>GeoGebra as a helping technological tool to perform HOTS </a:t>
            </a:r>
            <a:r>
              <a:rPr lang="en-US" b="1" dirty="0" smtClean="0"/>
              <a:t>activities: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pre-service teachers perceived </a:t>
            </a:r>
            <a:r>
              <a:rPr lang="en-US" dirty="0">
                <a:solidFill>
                  <a:srgbClr val="FF0000"/>
                </a:solidFill>
              </a:rPr>
              <a:t>GeoGebra</a:t>
            </a:r>
            <a:r>
              <a:rPr lang="en-US" dirty="0"/>
              <a:t> as an </a:t>
            </a:r>
            <a:r>
              <a:rPr lang="en-US" dirty="0">
                <a:solidFill>
                  <a:srgbClr val="FF0000"/>
                </a:solidFill>
              </a:rPr>
              <a:t>illustrative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dynamic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interactive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tool</a:t>
            </a:r>
            <a:r>
              <a:rPr lang="en-US" dirty="0"/>
              <a:t> that supports them in </a:t>
            </a:r>
            <a:r>
              <a:rPr lang="en-US" dirty="0">
                <a:solidFill>
                  <a:srgbClr val="FF0000"/>
                </a:solidFill>
              </a:rPr>
              <a:t>discovering</a:t>
            </a:r>
            <a:r>
              <a:rPr lang="en-US" dirty="0"/>
              <a:t>, with their pupils, the </a:t>
            </a:r>
            <a:r>
              <a:rPr lang="en-US" dirty="0">
                <a:solidFill>
                  <a:srgbClr val="FF0000"/>
                </a:solidFill>
              </a:rPr>
              <a:t>mathematical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relations</a:t>
            </a:r>
            <a:r>
              <a:rPr lang="en-US" dirty="0"/>
              <a:t> because of </a:t>
            </a:r>
            <a:r>
              <a:rPr lang="en-US" dirty="0">
                <a:solidFill>
                  <a:srgbClr val="FF0000"/>
                </a:solidFill>
              </a:rPr>
              <a:t>manipulating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mathematical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objects</a:t>
            </a:r>
            <a:r>
              <a:rPr lang="en-US" dirty="0"/>
              <a:t>, which also supported them in </a:t>
            </a:r>
            <a:r>
              <a:rPr lang="en-US" dirty="0">
                <a:solidFill>
                  <a:srgbClr val="FF0000"/>
                </a:solidFill>
              </a:rPr>
              <a:t>applying</a:t>
            </a:r>
            <a:r>
              <a:rPr lang="en-US" dirty="0"/>
              <a:t> successfully the </a:t>
            </a:r>
            <a:r>
              <a:rPr lang="en-US" dirty="0">
                <a:solidFill>
                  <a:srgbClr val="FF0000"/>
                </a:solidFill>
              </a:rPr>
              <a:t>strategies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processes</a:t>
            </a:r>
            <a:r>
              <a:rPr lang="en-US" dirty="0"/>
              <a:t> that they used in the HOTS activities.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627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78376" y="1484784"/>
            <a:ext cx="7570088" cy="5373216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describe the </a:t>
            </a:r>
            <a:r>
              <a:rPr lang="en-US" dirty="0">
                <a:solidFill>
                  <a:srgbClr val="FF0000"/>
                </a:solidFill>
              </a:rPr>
              <a:t>contribution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HOTS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activities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pupils' learning</a:t>
            </a:r>
            <a:r>
              <a:rPr lang="en-US" dirty="0"/>
              <a:t> of mathematics, we </a:t>
            </a:r>
            <a:r>
              <a:rPr lang="en-US" dirty="0">
                <a:solidFill>
                  <a:srgbClr val="FF0000"/>
                </a:solidFill>
              </a:rPr>
              <a:t>videoed</a:t>
            </a:r>
            <a:r>
              <a:rPr lang="en-US" dirty="0"/>
              <a:t> the performance of a HOTS activity, where this activity was prepared and taught by one pre-service teacher. </a:t>
            </a:r>
            <a:endParaRPr lang="en-US" dirty="0" smtClean="0"/>
          </a:p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Analyzing this performance, we noticed that </a:t>
            </a:r>
            <a:r>
              <a:rPr lang="en-US" dirty="0">
                <a:solidFill>
                  <a:srgbClr val="FF0000"/>
                </a:solidFill>
              </a:rPr>
              <a:t>pupils’ mathematical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behavior</a:t>
            </a:r>
            <a:r>
              <a:rPr lang="en-US" dirty="0"/>
              <a:t> included the following learning processes when carrying out the HOTS activities with GeoGebra:</a:t>
            </a:r>
          </a:p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27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Introduction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rgbClr val="FF0000"/>
                </a:solidFill>
              </a:rPr>
              <a:t>High order thinking skills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HOTS</a:t>
            </a:r>
            <a:r>
              <a:rPr lang="en-US" dirty="0"/>
              <a:t>) are suggested today as essential for the </a:t>
            </a:r>
            <a:r>
              <a:rPr lang="en-US" dirty="0">
                <a:solidFill>
                  <a:srgbClr val="FF0000"/>
                </a:solidFill>
              </a:rPr>
              <a:t>cognitive development </a:t>
            </a:r>
            <a:r>
              <a:rPr lang="en-US" dirty="0"/>
              <a:t>of students and as preparing them for </a:t>
            </a:r>
            <a:r>
              <a:rPr lang="en-US" dirty="0">
                <a:solidFill>
                  <a:srgbClr val="FF0000"/>
                </a:solidFill>
              </a:rPr>
              <a:t>real life skills</a:t>
            </a:r>
            <a:r>
              <a:rPr lang="en-US" dirty="0" smtClean="0"/>
              <a:t>.</a:t>
            </a:r>
          </a:p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Teachers are encouraged to use HOTS activities in the classroom to help their students </a:t>
            </a:r>
            <a:r>
              <a:rPr lang="en-US" dirty="0">
                <a:solidFill>
                  <a:srgbClr val="FF0000"/>
                </a:solidFill>
              </a:rPr>
              <a:t>develop higher order skills </a:t>
            </a:r>
            <a:r>
              <a:rPr lang="en-US" dirty="0"/>
              <a:t>and deep thinking.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5980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Assessment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8109640" cy="4968552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Manipulating</a:t>
            </a:r>
            <a:r>
              <a:rPr lang="en-US" dirty="0" smtClean="0"/>
              <a:t> </a:t>
            </a:r>
            <a:r>
              <a:rPr lang="en-US" dirty="0"/>
              <a:t>mathematical </a:t>
            </a:r>
            <a:r>
              <a:rPr lang="en-US" dirty="0" smtClean="0"/>
              <a:t>objects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making </a:t>
            </a:r>
            <a:r>
              <a:rPr lang="en-US" dirty="0">
                <a:solidFill>
                  <a:srgbClr val="FF0000"/>
                </a:solidFill>
              </a:rPr>
              <a:t>conjectures</a:t>
            </a:r>
            <a:r>
              <a:rPr lang="en-US" dirty="0"/>
              <a:t> and verifying them through the use of the </a:t>
            </a:r>
            <a:r>
              <a:rPr lang="en-US" dirty="0">
                <a:solidFill>
                  <a:srgbClr val="FF0000"/>
                </a:solidFill>
              </a:rPr>
              <a:t>measurement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tools</a:t>
            </a:r>
            <a:r>
              <a:rPr lang="en-US" dirty="0"/>
              <a:t> in </a:t>
            </a:r>
            <a:r>
              <a:rPr lang="en-US" dirty="0" smtClean="0"/>
              <a:t>GeoGebra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using GeoGebra </a:t>
            </a:r>
            <a:r>
              <a:rPr lang="en-US" dirty="0">
                <a:solidFill>
                  <a:srgbClr val="FF0000"/>
                </a:solidFill>
              </a:rPr>
              <a:t>geometrical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tools</a:t>
            </a:r>
            <a:r>
              <a:rPr lang="en-US" dirty="0"/>
              <a:t> to extend the mathematical situation when answering </a:t>
            </a:r>
            <a:r>
              <a:rPr lang="en-US" dirty="0">
                <a:solidFill>
                  <a:srgbClr val="FF0000"/>
                </a:solidFill>
              </a:rPr>
              <a:t>‘what if not’ questions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Using the </a:t>
            </a:r>
            <a:r>
              <a:rPr lang="en-US" dirty="0">
                <a:solidFill>
                  <a:srgbClr val="FF0000"/>
                </a:solidFill>
              </a:rPr>
              <a:t>illustration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dynamic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tools</a:t>
            </a:r>
            <a:r>
              <a:rPr lang="en-US" dirty="0"/>
              <a:t> in GeoGebra to </a:t>
            </a:r>
            <a:r>
              <a:rPr lang="en-US" dirty="0">
                <a:solidFill>
                  <a:srgbClr val="FF0000"/>
                </a:solidFill>
              </a:rPr>
              <a:t>discuss</a:t>
            </a:r>
            <a:r>
              <a:rPr lang="en-US" dirty="0"/>
              <a:t> mathematical </a:t>
            </a:r>
            <a:r>
              <a:rPr lang="en-US" dirty="0">
                <a:solidFill>
                  <a:srgbClr val="FF0000"/>
                </a:solidFill>
              </a:rPr>
              <a:t>relations</a:t>
            </a:r>
            <a:r>
              <a:rPr lang="en-US" dirty="0"/>
              <a:t> and giving </a:t>
            </a:r>
            <a:r>
              <a:rPr lang="en-US" dirty="0">
                <a:solidFill>
                  <a:srgbClr val="FF0000"/>
                </a:solidFill>
              </a:rPr>
              <a:t>various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correct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open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questions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30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873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Conclusions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84784"/>
            <a:ext cx="7498080" cy="3312368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GeoGebra</a:t>
            </a:r>
            <a:r>
              <a:rPr lang="en-US" dirty="0"/>
              <a:t> was practiced and conceived by our pre-service teachers as a </a:t>
            </a:r>
            <a:r>
              <a:rPr lang="en-US" dirty="0">
                <a:solidFill>
                  <a:srgbClr val="FF0000"/>
                </a:solidFill>
              </a:rPr>
              <a:t>tool</a:t>
            </a:r>
            <a:r>
              <a:rPr lang="en-US" dirty="0"/>
              <a:t> that </a:t>
            </a:r>
            <a:r>
              <a:rPr lang="en-US" dirty="0">
                <a:solidFill>
                  <a:srgbClr val="FF0000"/>
                </a:solidFill>
              </a:rPr>
              <a:t>helps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pupils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perform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processes</a:t>
            </a:r>
            <a:r>
              <a:rPr lang="en-US" dirty="0"/>
              <a:t> that </a:t>
            </a:r>
            <a:r>
              <a:rPr lang="en-US" dirty="0">
                <a:solidFill>
                  <a:srgbClr val="FF0000"/>
                </a:solidFill>
              </a:rPr>
              <a:t>HOTS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activities</a:t>
            </a:r>
            <a:r>
              <a:rPr lang="en-US" dirty="0"/>
              <a:t> are involved with, </a:t>
            </a:r>
            <a:r>
              <a:rPr lang="en-US" dirty="0" smtClean="0">
                <a:solidFill>
                  <a:srgbClr val="FF0000"/>
                </a:solidFill>
              </a:rPr>
              <a:t>especially</a:t>
            </a:r>
            <a:r>
              <a:rPr lang="en-US" dirty="0" smtClean="0"/>
              <a:t>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31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750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Conclusions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12776"/>
            <a:ext cx="8109640" cy="4968552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6600"/>
                </a:solidFill>
              </a:rPr>
              <a:t>Asking</a:t>
            </a:r>
            <a:r>
              <a:rPr lang="en-US" dirty="0" smtClean="0"/>
              <a:t> </a:t>
            </a:r>
            <a:r>
              <a:rPr lang="en-US" dirty="0">
                <a:solidFill>
                  <a:srgbClr val="006600"/>
                </a:solidFill>
              </a:rPr>
              <a:t>questions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6600"/>
                </a:solidFill>
              </a:rPr>
              <a:t>Conjecturing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Using </a:t>
            </a:r>
            <a:r>
              <a:rPr lang="en-US" dirty="0">
                <a:solidFill>
                  <a:srgbClr val="006600"/>
                </a:solidFill>
              </a:rPr>
              <a:t>different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representations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6600"/>
                </a:solidFill>
              </a:rPr>
              <a:t>Claiming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6600"/>
                </a:solidFill>
              </a:rPr>
              <a:t>Reasoning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Raising </a:t>
            </a:r>
            <a:r>
              <a:rPr lang="en-US" dirty="0">
                <a:solidFill>
                  <a:srgbClr val="006600"/>
                </a:solidFill>
              </a:rPr>
              <a:t>different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points</a:t>
            </a:r>
            <a:r>
              <a:rPr lang="en-US" dirty="0"/>
              <a:t> of </a:t>
            </a:r>
            <a:r>
              <a:rPr lang="en-US" dirty="0">
                <a:solidFill>
                  <a:srgbClr val="006600"/>
                </a:solidFill>
              </a:rPr>
              <a:t>view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rgbClr val="006600"/>
                </a:solidFill>
              </a:rPr>
              <a:t>Identifying</a:t>
            </a:r>
            <a:r>
              <a:rPr lang="en-US" dirty="0" smtClean="0"/>
              <a:t> </a:t>
            </a:r>
            <a:r>
              <a:rPr lang="en-US" dirty="0">
                <a:solidFill>
                  <a:srgbClr val="006600"/>
                </a:solidFill>
              </a:rPr>
              <a:t>relations</a:t>
            </a:r>
          </a:p>
          <a:p>
            <a:pPr marL="82296" indent="0" algn="ctr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These </a:t>
            </a:r>
            <a:r>
              <a:rPr lang="en-US" b="1" dirty="0">
                <a:solidFill>
                  <a:srgbClr val="C00000"/>
                </a:solidFill>
              </a:rPr>
              <a:t>processes are in the </a:t>
            </a:r>
            <a:r>
              <a:rPr lang="en-US" b="1" dirty="0" smtClean="0">
                <a:solidFill>
                  <a:srgbClr val="C00000"/>
                </a:solidFill>
              </a:rPr>
              <a:t>heart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of </a:t>
            </a:r>
            <a:r>
              <a:rPr lang="en-US" b="1" dirty="0">
                <a:solidFill>
                  <a:srgbClr val="C00000"/>
                </a:solidFill>
              </a:rPr>
              <a:t>doing mathematics 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32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0144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Conclusions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628800"/>
            <a:ext cx="8109640" cy="4608512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Participating in writing and teaching HOTS activities with GeoGebra improved pre-service teachers’ different types of knowledge, especially their </a:t>
            </a:r>
            <a:r>
              <a:rPr lang="en-US" dirty="0">
                <a:solidFill>
                  <a:srgbClr val="006600"/>
                </a:solidFill>
              </a:rPr>
              <a:t>technological pedagogical content knowledge (TPACK</a:t>
            </a:r>
            <a:r>
              <a:rPr lang="en-US" dirty="0" smtClean="0">
                <a:solidFill>
                  <a:srgbClr val="006600"/>
                </a:solidFill>
              </a:rPr>
              <a:t>).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 marL="82296" indent="0" algn="ctr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rgbClr val="C00000"/>
                </a:solidFill>
              </a:rPr>
              <a:t>This improvement is one of the main targets of teacher training colleges for </a:t>
            </a:r>
            <a:r>
              <a:rPr lang="en-US" b="1" dirty="0" smtClean="0">
                <a:solidFill>
                  <a:srgbClr val="C00000"/>
                </a:solidFill>
              </a:rPr>
              <a:t>preparing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pre-service teachers </a:t>
            </a:r>
            <a:r>
              <a:rPr lang="en-US" b="1" dirty="0" smtClean="0">
                <a:solidFill>
                  <a:srgbClr val="C00000"/>
                </a:solidFill>
              </a:rPr>
              <a:t>towards the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twenty first century skills 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33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36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Conclusions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628800"/>
            <a:ext cx="8109640" cy="4248472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</a:t>
            </a:r>
            <a:r>
              <a:rPr lang="en-US" dirty="0" smtClean="0"/>
              <a:t>articipating </a:t>
            </a:r>
            <a:r>
              <a:rPr lang="en-US" dirty="0"/>
              <a:t>in writing and teaching HOTS activities with GeoGebra, the pre-service teachers are </a:t>
            </a:r>
            <a:r>
              <a:rPr lang="en-US" dirty="0">
                <a:solidFill>
                  <a:srgbClr val="006600"/>
                </a:solidFill>
              </a:rPr>
              <a:t>encouraged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to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be</a:t>
            </a:r>
            <a:r>
              <a:rPr lang="en-US" dirty="0" smtClean="0"/>
              <a:t>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 marL="82296" indent="0" algn="ctr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Innovative </a:t>
            </a:r>
            <a:r>
              <a:rPr lang="en-US" b="1" dirty="0">
                <a:solidFill>
                  <a:srgbClr val="C00000"/>
                </a:solidFill>
              </a:rPr>
              <a:t>teachers, </a:t>
            </a:r>
            <a:r>
              <a:rPr lang="en-US" b="1" dirty="0" smtClean="0">
                <a:solidFill>
                  <a:srgbClr val="C00000"/>
                </a:solidFill>
              </a:rPr>
              <a:t>who try </a:t>
            </a:r>
            <a:r>
              <a:rPr lang="en-US" b="1" dirty="0">
                <a:solidFill>
                  <a:srgbClr val="C00000"/>
                </a:solidFill>
              </a:rPr>
              <a:t>new </a:t>
            </a:r>
            <a:r>
              <a:rPr lang="en-US" b="1" dirty="0" smtClean="0">
                <a:solidFill>
                  <a:srgbClr val="C00000"/>
                </a:solidFill>
              </a:rPr>
              <a:t>methods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in their teaching, without the </a:t>
            </a:r>
            <a:r>
              <a:rPr lang="en-US" b="1" dirty="0" smtClean="0">
                <a:solidFill>
                  <a:srgbClr val="C00000"/>
                </a:solidFill>
              </a:rPr>
              <a:t>fear of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working with new </a:t>
            </a:r>
            <a:r>
              <a:rPr lang="en-US" b="1" dirty="0" smtClean="0">
                <a:solidFill>
                  <a:srgbClr val="C00000"/>
                </a:solidFill>
              </a:rPr>
              <a:t>ideas and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implementing </a:t>
            </a:r>
            <a:r>
              <a:rPr lang="en-US" b="1" dirty="0" smtClean="0">
                <a:solidFill>
                  <a:srgbClr val="C00000"/>
                </a:solidFill>
              </a:rPr>
              <a:t>them in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classroom </a:t>
            </a:r>
            <a:endParaRPr lang="en-US" b="1" dirty="0">
              <a:solidFill>
                <a:srgbClr val="C00000"/>
              </a:solidFill>
            </a:endParaRP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34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200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635896" y="5651500"/>
            <a:ext cx="1944687" cy="792163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kumimoji="1" lang="he-IL" sz="2400">
              <a:latin typeface="Times New Roman" pitchFamily="18" charset="0"/>
              <a:cs typeface="David" pitchFamily="34" charset="-79"/>
            </a:endParaRPr>
          </a:p>
        </p:txBody>
      </p:sp>
      <p:sp>
        <p:nvSpPr>
          <p:cNvPr id="52228" name="Text Box 5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3851275" y="5799138"/>
            <a:ext cx="1439863" cy="519112"/>
          </a:xfrm>
          <a:prstGeom prst="rect">
            <a:avLst/>
          </a:prstGeom>
          <a:solidFill>
            <a:srgbClr val="000066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kumimoji="1" lang="en-US" sz="2800" b="1">
                <a:solidFill>
                  <a:srgbClr val="FEA0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avid" pitchFamily="2" charset="-79"/>
              </a:rPr>
              <a:t>End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28043" y="2214563"/>
            <a:ext cx="6156325" cy="247760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Thank you </a:t>
            </a:r>
            <a:r>
              <a:rPr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for your attention</a:t>
            </a:r>
          </a:p>
          <a:p>
            <a:pPr algn="ctr" rtl="0" eaLnBrk="0" hangingPunct="0">
              <a:spcBef>
                <a:spcPct val="50000"/>
              </a:spcBef>
              <a:defRPr/>
            </a:pPr>
            <a:endParaRPr kumimoji="1" lang="en-US" sz="2400" b="1" dirty="0">
              <a:latin typeface="Times New Roman" pitchFamily="18" charset="0"/>
              <a:cs typeface="David" pitchFamily="2" charset="-79"/>
            </a:endParaRPr>
          </a:p>
          <a:p>
            <a:pPr algn="ctr" rtl="0" eaLnBrk="0" hangingPunct="0">
              <a:spcAft>
                <a:spcPts val="1800"/>
              </a:spcAft>
              <a:defRPr/>
            </a:pP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Dr.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Wajeeh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Daher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100" b="1" dirty="0" smtClean="0">
                <a:solidFill>
                  <a:srgbClr val="30218B"/>
                </a:solidFill>
                <a:latin typeface="Arial" charset="0"/>
                <a:cs typeface="Arial" charset="0"/>
              </a:rPr>
              <a:t> &amp;  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Dr. </a:t>
            </a:r>
            <a:r>
              <a:rPr kumimoji="1" lang="en-US" sz="2100" b="1" dirty="0" err="1" smtClean="0">
                <a:solidFill>
                  <a:srgbClr val="30218B"/>
                </a:solidFill>
                <a:latin typeface="Arial" charset="0"/>
                <a:cs typeface="Arial" charset="0"/>
              </a:rPr>
              <a:t>Nimer</a:t>
            </a:r>
            <a:r>
              <a:rPr kumimoji="1" lang="en-US" sz="2100" b="1" dirty="0" smtClean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100" b="1" dirty="0" err="1" smtClean="0">
                <a:solidFill>
                  <a:srgbClr val="30218B"/>
                </a:solidFill>
                <a:latin typeface="Arial" charset="0"/>
                <a:cs typeface="Arial" charset="0"/>
              </a:rPr>
              <a:t>Baya'a</a:t>
            </a:r>
            <a:endParaRPr kumimoji="1" lang="en-US" sz="2100" b="1" dirty="0" smtClean="0">
              <a:solidFill>
                <a:srgbClr val="30218B"/>
              </a:solidFill>
              <a:latin typeface="Arial" charset="0"/>
              <a:cs typeface="Arial" charset="0"/>
            </a:endParaRPr>
          </a:p>
          <a:p>
            <a:pPr algn="ctr" rtl="0" eaLnBrk="0" hangingPunct="0">
              <a:spcBef>
                <a:spcPts val="1200"/>
              </a:spcBef>
              <a:spcAft>
                <a:spcPts val="600"/>
              </a:spcAft>
              <a:defRPr/>
            </a:pP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Al-</a:t>
            </a:r>
            <a:r>
              <a:rPr kumimoji="1" lang="en-US" b="1" dirty="0" err="1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Qasemi</a:t>
            </a: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 Academic College of Education</a:t>
            </a:r>
          </a:p>
          <a:p>
            <a:pPr algn="ctr" rtl="0" eaLnBrk="0" hangingPunct="0">
              <a:defRPr/>
            </a:pP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An-</a:t>
            </a:r>
            <a:r>
              <a:rPr kumimoji="1" lang="en-US" b="1" dirty="0" err="1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Najah</a:t>
            </a: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National University, </a:t>
            </a: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Palestine</a:t>
            </a:r>
            <a:endParaRPr kumimoji="1" lang="en-US" b="1" dirty="0">
              <a:solidFill>
                <a:schemeClr val="bg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624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Introduction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It </a:t>
            </a:r>
            <a:r>
              <a:rPr lang="en-US" dirty="0"/>
              <a:t>is essential to prepare pre-service teachers to </a:t>
            </a:r>
            <a:r>
              <a:rPr lang="en-US" dirty="0">
                <a:solidFill>
                  <a:srgbClr val="FF0000"/>
                </a:solidFill>
              </a:rPr>
              <a:t>write and use HOTS activities </a:t>
            </a:r>
            <a:r>
              <a:rPr lang="en-US" dirty="0"/>
              <a:t>for their students</a:t>
            </a:r>
            <a:r>
              <a:rPr lang="en-US" dirty="0" smtClean="0"/>
              <a:t>.</a:t>
            </a:r>
          </a:p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This </a:t>
            </a:r>
            <a:r>
              <a:rPr lang="en-US" dirty="0"/>
              <a:t>paper describes a </a:t>
            </a:r>
            <a:r>
              <a:rPr lang="en-US" dirty="0">
                <a:solidFill>
                  <a:srgbClr val="FF0000"/>
                </a:solidFill>
              </a:rPr>
              <a:t>model for integrating HOTS activities with GeoGebra </a:t>
            </a:r>
            <a:r>
              <a:rPr lang="en-US" dirty="0"/>
              <a:t>in pre-service teachers’ preparation.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9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Introduction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paper describes the pre-service teachers' </a:t>
            </a:r>
            <a:r>
              <a:rPr lang="en-US" dirty="0">
                <a:solidFill>
                  <a:srgbClr val="FF0000"/>
                </a:solidFill>
              </a:rPr>
              <a:t>difficulties </a:t>
            </a:r>
            <a:r>
              <a:rPr lang="en-US" dirty="0"/>
              <a:t>in preparing and working with HOTS </a:t>
            </a:r>
            <a:r>
              <a:rPr lang="en-US" dirty="0" smtClean="0"/>
              <a:t>activities.</a:t>
            </a:r>
          </a:p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As </a:t>
            </a:r>
            <a:r>
              <a:rPr lang="en-US" dirty="0"/>
              <a:t>well as their </a:t>
            </a:r>
            <a:r>
              <a:rPr lang="en-US" dirty="0">
                <a:solidFill>
                  <a:srgbClr val="FF0000"/>
                </a:solidFill>
              </a:rPr>
              <a:t>perceptions</a:t>
            </a:r>
            <a:r>
              <a:rPr lang="en-US" dirty="0"/>
              <a:t> regarding the use of these activities and GeoGebra in the mathematics classroom. </a:t>
            </a:r>
            <a:endParaRPr lang="en-US" dirty="0" smtClean="0"/>
          </a:p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paper also describes the </a:t>
            </a:r>
            <a:r>
              <a:rPr lang="en-US" dirty="0">
                <a:solidFill>
                  <a:srgbClr val="FF0000"/>
                </a:solidFill>
              </a:rPr>
              <a:t>contribution of a HOTS activity to pupils' learning of mathematics</a:t>
            </a:r>
            <a:r>
              <a:rPr lang="en-US" dirty="0"/>
              <a:t>.</a:t>
            </a:r>
          </a:p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5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Research </a:t>
            </a:r>
            <a:r>
              <a:rPr lang="en-US" sz="3000" dirty="0"/>
              <a:t>Participants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714104" cy="5077544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present </a:t>
            </a:r>
            <a:r>
              <a:rPr lang="en-US" dirty="0"/>
              <a:t>paper describes an experiment with </a:t>
            </a:r>
            <a:r>
              <a:rPr lang="en-US" dirty="0">
                <a:solidFill>
                  <a:srgbClr val="FF0000"/>
                </a:solidFill>
              </a:rPr>
              <a:t>12 pre-service teachers </a:t>
            </a:r>
            <a:r>
              <a:rPr lang="en-US" dirty="0"/>
              <a:t>in their third year of study, who specialize in mathematics and technology teaching in the </a:t>
            </a:r>
            <a:r>
              <a:rPr lang="en-US" dirty="0">
                <a:solidFill>
                  <a:srgbClr val="FF0000"/>
                </a:solidFill>
              </a:rPr>
              <a:t>middle school</a:t>
            </a:r>
            <a:r>
              <a:rPr lang="en-US" dirty="0" smtClean="0"/>
              <a:t>.</a:t>
            </a:r>
          </a:p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participants were </a:t>
            </a:r>
            <a:r>
              <a:rPr lang="en-US" dirty="0"/>
              <a:t>part of a </a:t>
            </a:r>
            <a:r>
              <a:rPr lang="en-US" dirty="0">
                <a:solidFill>
                  <a:srgbClr val="FF0000"/>
                </a:solidFill>
              </a:rPr>
              <a:t>program</a:t>
            </a:r>
            <a:r>
              <a:rPr lang="en-US" dirty="0"/>
              <a:t> for students who </a:t>
            </a:r>
            <a:r>
              <a:rPr lang="en-US" dirty="0">
                <a:solidFill>
                  <a:srgbClr val="FF0000"/>
                </a:solidFill>
              </a:rPr>
              <a:t>excelled in their secondary school study</a:t>
            </a:r>
            <a:r>
              <a:rPr lang="en-US" dirty="0"/>
              <a:t>. In the frame of this program, the pre-service teachers are requested to perform a </a:t>
            </a:r>
            <a:r>
              <a:rPr lang="en-US" dirty="0">
                <a:solidFill>
                  <a:srgbClr val="FF0000"/>
                </a:solidFill>
              </a:rPr>
              <a:t>special personal project </a:t>
            </a:r>
            <a:r>
              <a:rPr lang="en-US" dirty="0"/>
              <a:t>in their third year of </a:t>
            </a:r>
            <a:r>
              <a:rPr lang="en-US" dirty="0">
                <a:solidFill>
                  <a:srgbClr val="FF0000"/>
                </a:solidFill>
              </a:rPr>
              <a:t>training</a:t>
            </a:r>
            <a:r>
              <a:rPr lang="en-US" dirty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Research Process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714104" cy="5077544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In the academic year 2013-2014, the </a:t>
            </a:r>
            <a:r>
              <a:rPr lang="en-US" dirty="0">
                <a:solidFill>
                  <a:srgbClr val="FF0000"/>
                </a:solidFill>
              </a:rPr>
              <a:t>project</a:t>
            </a:r>
            <a:r>
              <a:rPr lang="en-US" dirty="0"/>
              <a:t> involved </a:t>
            </a:r>
            <a:r>
              <a:rPr lang="en-US" dirty="0">
                <a:solidFill>
                  <a:srgbClr val="FF0000"/>
                </a:solidFill>
              </a:rPr>
              <a:t>activities that put emphasis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on</a:t>
            </a:r>
            <a:r>
              <a:rPr lang="en-US" dirty="0"/>
              <a:t> higher order thinking skills (</a:t>
            </a:r>
            <a:r>
              <a:rPr lang="en-US" dirty="0">
                <a:solidFill>
                  <a:srgbClr val="FF0000"/>
                </a:solidFill>
              </a:rPr>
              <a:t>HOTS</a:t>
            </a:r>
            <a:r>
              <a:rPr lang="en-US" dirty="0" smtClean="0"/>
              <a:t>).</a:t>
            </a:r>
          </a:p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pre-service teachers, </a:t>
            </a:r>
            <a:r>
              <a:rPr lang="en-US" dirty="0">
                <a:solidFill>
                  <a:srgbClr val="FF0000"/>
                </a:solidFill>
              </a:rPr>
              <a:t>collaborating</a:t>
            </a:r>
            <a:r>
              <a:rPr lang="en-US" dirty="0"/>
              <a:t> with their training </a:t>
            </a:r>
            <a:r>
              <a:rPr lang="en-US" dirty="0">
                <a:solidFill>
                  <a:srgbClr val="FF0000"/>
                </a:solidFill>
              </a:rPr>
              <a:t>in-service teachers </a:t>
            </a:r>
            <a:r>
              <a:rPr lang="en-US" dirty="0"/>
              <a:t>and their </a:t>
            </a:r>
            <a:r>
              <a:rPr lang="en-US" dirty="0">
                <a:solidFill>
                  <a:srgbClr val="FF0000"/>
                </a:solidFill>
              </a:rPr>
              <a:t>pedagogical supervisors</a:t>
            </a:r>
            <a:r>
              <a:rPr lang="en-US" dirty="0"/>
              <a:t>, built mathematical </a:t>
            </a:r>
            <a:r>
              <a:rPr lang="en-US" dirty="0">
                <a:solidFill>
                  <a:srgbClr val="FF0000"/>
                </a:solidFill>
              </a:rPr>
              <a:t>activities</a:t>
            </a:r>
            <a:r>
              <a:rPr lang="en-US" dirty="0"/>
              <a:t> that emphasized higher order thinking </a:t>
            </a:r>
            <a:r>
              <a:rPr lang="en-US" dirty="0" smtClean="0"/>
              <a:t>skills.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418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Research Process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858120" cy="5077544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pre-service teachers </a:t>
            </a:r>
            <a:r>
              <a:rPr lang="en-US" dirty="0">
                <a:solidFill>
                  <a:srgbClr val="FF0000"/>
                </a:solidFill>
              </a:rPr>
              <a:t>taught</a:t>
            </a:r>
            <a:r>
              <a:rPr lang="en-US" dirty="0"/>
              <a:t> these activities to </a:t>
            </a:r>
            <a:r>
              <a:rPr lang="en-US" dirty="0">
                <a:solidFill>
                  <a:srgbClr val="FF0000"/>
                </a:solidFill>
              </a:rPr>
              <a:t>grade 9</a:t>
            </a:r>
            <a:r>
              <a:rPr lang="en-US" dirty="0"/>
              <a:t> </a:t>
            </a:r>
            <a:r>
              <a:rPr lang="en-US" dirty="0" smtClean="0"/>
              <a:t>pupils in </a:t>
            </a:r>
            <a:r>
              <a:rPr lang="en-US" dirty="0"/>
              <a:t>the frame of their </a:t>
            </a:r>
            <a:r>
              <a:rPr lang="en-US" dirty="0">
                <a:solidFill>
                  <a:srgbClr val="FF0000"/>
                </a:solidFill>
              </a:rPr>
              <a:t>practical training</a:t>
            </a:r>
            <a:r>
              <a:rPr lang="en-US" dirty="0"/>
              <a:t>. </a:t>
            </a:r>
            <a:endParaRPr lang="en-US" dirty="0" smtClean="0"/>
          </a:p>
          <a:p>
            <a:pPr marL="360000" indent="-28800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pre-service teachers brought their </a:t>
            </a:r>
            <a:r>
              <a:rPr lang="en-US" dirty="0">
                <a:solidFill>
                  <a:srgbClr val="FF0000"/>
                </a:solidFill>
              </a:rPr>
              <a:t>laptops</a:t>
            </a:r>
            <a:r>
              <a:rPr lang="en-US" dirty="0"/>
              <a:t> to the classroom and used a mobile </a:t>
            </a:r>
            <a:r>
              <a:rPr lang="en-US" dirty="0">
                <a:solidFill>
                  <a:srgbClr val="FF0000"/>
                </a:solidFill>
              </a:rPr>
              <a:t>overhead projector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present</a:t>
            </a:r>
            <a:r>
              <a:rPr lang="en-US" dirty="0"/>
              <a:t> the activities to the pupils who </a:t>
            </a:r>
            <a:r>
              <a:rPr lang="en-US" dirty="0">
                <a:solidFill>
                  <a:srgbClr val="FF0000"/>
                </a:solidFill>
              </a:rPr>
              <a:t>investigated</a:t>
            </a:r>
            <a:r>
              <a:rPr lang="en-US" dirty="0"/>
              <a:t> them with GeoGebra.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01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Research Process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5077544"/>
          </a:xfrm>
        </p:spPr>
        <p:txBody>
          <a:bodyPr>
            <a:normAutofit/>
          </a:bodyPr>
          <a:lstStyle/>
          <a:p>
            <a:pPr marL="82296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 pupils' </a:t>
            </a:r>
            <a:r>
              <a:rPr lang="en-US" dirty="0">
                <a:solidFill>
                  <a:srgbClr val="FF0000"/>
                </a:solidFill>
              </a:rPr>
              <a:t>investigation</a:t>
            </a:r>
            <a:r>
              <a:rPr lang="en-US" dirty="0"/>
              <a:t> process was composed of</a:t>
            </a:r>
            <a:r>
              <a:rPr lang="en-US" dirty="0" smtClean="0"/>
              <a:t>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Working </a:t>
            </a:r>
            <a:r>
              <a:rPr lang="en-US" dirty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GeoGebra</a:t>
            </a:r>
            <a:endParaRPr lang="en-US" dirty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Searching </a:t>
            </a:r>
            <a:r>
              <a:rPr lang="en-US" dirty="0"/>
              <a:t>for mathematical </a:t>
            </a:r>
            <a:r>
              <a:rPr lang="en-US" dirty="0" smtClean="0">
                <a:solidFill>
                  <a:srgbClr val="FF0000"/>
                </a:solidFill>
              </a:rPr>
              <a:t>relations</a:t>
            </a:r>
            <a:endParaRPr lang="en-US" dirty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Putting </a:t>
            </a:r>
            <a:r>
              <a:rPr lang="en-US" dirty="0"/>
              <a:t>and verifying </a:t>
            </a:r>
            <a:r>
              <a:rPr lang="en-US" dirty="0">
                <a:solidFill>
                  <a:srgbClr val="FF0000"/>
                </a:solidFill>
              </a:rPr>
              <a:t>conjectures</a:t>
            </a:r>
            <a:r>
              <a:rPr lang="en-US" dirty="0"/>
              <a:t>, and justifying </a:t>
            </a:r>
            <a:r>
              <a:rPr lang="en-US" dirty="0" smtClean="0"/>
              <a:t>them.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55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אופק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3076</TotalTime>
  <Words>1597</Words>
  <Application>Microsoft Office PowerPoint</Application>
  <PresentationFormat>‫הצגה על המסך (4:3)</PresentationFormat>
  <Paragraphs>209</Paragraphs>
  <Slides>35</Slides>
  <Notes>6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35</vt:i4>
      </vt:variant>
    </vt:vector>
  </HeadingPairs>
  <TitlesOfParts>
    <vt:vector size="36" baseType="lpstr">
      <vt:lpstr>מפנה השמש</vt:lpstr>
      <vt:lpstr>Integrating HOTS activities with GeoGebra  in Pre-Service Teachers’ Preparation </vt:lpstr>
      <vt:lpstr>Introduction</vt:lpstr>
      <vt:lpstr>Introduction</vt:lpstr>
      <vt:lpstr>Introduction</vt:lpstr>
      <vt:lpstr>Introduction</vt:lpstr>
      <vt:lpstr>Research Participants</vt:lpstr>
      <vt:lpstr>Research Process</vt:lpstr>
      <vt:lpstr>Research Process</vt:lpstr>
      <vt:lpstr>Research Process</vt:lpstr>
      <vt:lpstr>Principles of the Experiment</vt:lpstr>
      <vt:lpstr>Principles of the Experiment</vt:lpstr>
      <vt:lpstr>The Preparation Process </vt:lpstr>
      <vt:lpstr>The Suggested Model </vt:lpstr>
      <vt:lpstr>The Suggested Model </vt:lpstr>
      <vt:lpstr>The Suggested Model </vt:lpstr>
      <vt:lpstr>The Suggested Model </vt:lpstr>
      <vt:lpstr>The Suggested Model </vt:lpstr>
      <vt:lpstr>The Suggested Model </vt:lpstr>
      <vt:lpstr>Assessment</vt:lpstr>
      <vt:lpstr>Assessment</vt:lpstr>
      <vt:lpstr>Assessment</vt:lpstr>
      <vt:lpstr>Assessment</vt:lpstr>
      <vt:lpstr>Assessment</vt:lpstr>
      <vt:lpstr>Assessment</vt:lpstr>
      <vt:lpstr>Assessment</vt:lpstr>
      <vt:lpstr>Assessment</vt:lpstr>
      <vt:lpstr>Assessment</vt:lpstr>
      <vt:lpstr>Assessment</vt:lpstr>
      <vt:lpstr>Assessment</vt:lpstr>
      <vt:lpstr>Assessment</vt:lpstr>
      <vt:lpstr>Conclusions</vt:lpstr>
      <vt:lpstr>Conclusions</vt:lpstr>
      <vt:lpstr>Conclusions</vt:lpstr>
      <vt:lpstr>Conclusions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moe</dc:creator>
  <cp:lastModifiedBy>Administrator</cp:lastModifiedBy>
  <cp:revision>234</cp:revision>
  <dcterms:created xsi:type="dcterms:W3CDTF">2012-06-03T09:46:22Z</dcterms:created>
  <dcterms:modified xsi:type="dcterms:W3CDTF">2015-06-16T18:23:27Z</dcterms:modified>
</cp:coreProperties>
</file>