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39" r:id="rId1"/>
  </p:sldMasterIdLst>
  <p:notesMasterIdLst>
    <p:notesMasterId r:id="rId50"/>
  </p:notesMasterIdLst>
  <p:sldIdLst>
    <p:sldId id="256" r:id="rId2"/>
    <p:sldId id="257" r:id="rId3"/>
    <p:sldId id="267" r:id="rId4"/>
    <p:sldId id="268" r:id="rId5"/>
    <p:sldId id="275" r:id="rId6"/>
    <p:sldId id="269" r:id="rId7"/>
    <p:sldId id="310" r:id="rId8"/>
    <p:sldId id="280" r:id="rId9"/>
    <p:sldId id="301" r:id="rId10"/>
    <p:sldId id="305" r:id="rId11"/>
    <p:sldId id="306" r:id="rId12"/>
    <p:sldId id="307" r:id="rId13"/>
    <p:sldId id="302" r:id="rId14"/>
    <p:sldId id="303" r:id="rId15"/>
    <p:sldId id="304" r:id="rId16"/>
    <p:sldId id="278" r:id="rId17"/>
    <p:sldId id="272" r:id="rId18"/>
    <p:sldId id="273" r:id="rId19"/>
    <p:sldId id="309" r:id="rId20"/>
    <p:sldId id="284" r:id="rId21"/>
    <p:sldId id="291" r:id="rId22"/>
    <p:sldId id="292" r:id="rId23"/>
    <p:sldId id="293" r:id="rId24"/>
    <p:sldId id="294" r:id="rId25"/>
    <p:sldId id="289" r:id="rId26"/>
    <p:sldId id="285" r:id="rId27"/>
    <p:sldId id="313" r:id="rId28"/>
    <p:sldId id="315" r:id="rId29"/>
    <p:sldId id="314" r:id="rId30"/>
    <p:sldId id="316" r:id="rId31"/>
    <p:sldId id="317" r:id="rId32"/>
    <p:sldId id="318" r:id="rId33"/>
    <p:sldId id="319" r:id="rId34"/>
    <p:sldId id="320" r:id="rId35"/>
    <p:sldId id="321" r:id="rId36"/>
    <p:sldId id="322" r:id="rId37"/>
    <p:sldId id="323" r:id="rId38"/>
    <p:sldId id="324" r:id="rId39"/>
    <p:sldId id="329" r:id="rId40"/>
    <p:sldId id="328" r:id="rId41"/>
    <p:sldId id="331" r:id="rId42"/>
    <p:sldId id="326" r:id="rId43"/>
    <p:sldId id="332" r:id="rId44"/>
    <p:sldId id="327" r:id="rId45"/>
    <p:sldId id="274" r:id="rId46"/>
    <p:sldId id="290" r:id="rId47"/>
    <p:sldId id="330" r:id="rId48"/>
    <p:sldId id="266" r:id="rId49"/>
  </p:sldIdLst>
  <p:sldSz cx="9144000" cy="6858000" type="screen4x3"/>
  <p:notesSz cx="6858000" cy="9144000"/>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a:srgbClr val="FFC000"/>
    <a:srgbClr val="0000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78" autoAdjust="0"/>
    <p:restoredTop sz="94707" autoAdjust="0"/>
  </p:normalViewPr>
  <p:slideViewPr>
    <p:cSldViewPr>
      <p:cViewPr varScale="1">
        <p:scale>
          <a:sx n="78" d="100"/>
          <a:sy n="78" d="100"/>
        </p:scale>
        <p:origin x="-5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F419BFEA-6877-42B6-9713-AC415327C300}" type="datetimeFigureOut">
              <a:rPr lang="he-IL"/>
              <a:pPr>
                <a:defRPr/>
              </a:pPr>
              <a:t>ט'/אייר/תשע"ז</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7C7DD3-F76D-49BF-9DB2-E62C3891E69E}" type="slidenum">
              <a:rPr lang="en-US" smtClean="0"/>
              <a:t>‹#›</a:t>
            </a:fld>
            <a:endParaRPr lang="en-US"/>
          </a:p>
        </p:txBody>
      </p:sp>
    </p:spTree>
    <p:extLst>
      <p:ext uri="{BB962C8B-B14F-4D97-AF65-F5344CB8AC3E}">
        <p14:creationId xmlns:p14="http://schemas.microsoft.com/office/powerpoint/2010/main" val="3434650511"/>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2</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xfrm>
            <a:off x="1588" y="8685213"/>
            <a:ext cx="2971800" cy="457200"/>
          </a:xfrm>
          <a:prstGeom prst="rect">
            <a:avLst/>
          </a:prstGeom>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D6509A21-BFE2-4DDA-8BC4-5F6A87374D70}" type="slidenum">
              <a:rPr lang="he-IL">
                <a:latin typeface="Times New Roman" pitchFamily="18" charset="0"/>
                <a:cs typeface="Times New Roman" pitchFamily="18" charset="0"/>
              </a:rPr>
              <a:pPr eaLnBrk="0" fontAlgn="base" hangingPunct="0">
                <a:spcBef>
                  <a:spcPct val="0"/>
                </a:spcBef>
                <a:spcAft>
                  <a:spcPct val="0"/>
                </a:spcAft>
              </a:pPr>
              <a:t>48</a:t>
            </a:fld>
            <a:endParaRPr lang="en-US">
              <a:latin typeface="Times New Roman" pitchFamily="18" charset="0"/>
              <a:cs typeface="Times New Roman" pitchFamily="18"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Tree>
    <p:extLst>
      <p:ext uri="{BB962C8B-B14F-4D97-AF65-F5344CB8AC3E}">
        <p14:creationId xmlns:p14="http://schemas.microsoft.com/office/powerpoint/2010/main" val="243003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אליפסה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אליפסה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כותרת 13"/>
          <p:cNvSpPr>
            <a:spLocks noGrp="1"/>
          </p:cNvSpPr>
          <p:nvPr>
            <p:ph type="ctrTitle"/>
          </p:nvPr>
        </p:nvSpPr>
        <p:spPr>
          <a:xfrm>
            <a:off x="1432560" y="359898"/>
            <a:ext cx="7406640" cy="1472184"/>
          </a:xfrm>
        </p:spPr>
        <p:txBody>
          <a:bodyPr anchor="b"/>
          <a:lstStyle>
            <a:lvl1pPr algn="l">
              <a:defRPr/>
            </a:lvl1pPr>
            <a:extLst/>
          </a:lstStyle>
          <a:p>
            <a:r>
              <a:rPr lang="he-IL" smtClean="0"/>
              <a:t>לחץ כדי לערוך סגנון כותרת של תבנית בסיס</a:t>
            </a:r>
            <a:endParaRPr lang="en-US"/>
          </a:p>
        </p:txBody>
      </p:sp>
      <p:sp>
        <p:nvSpPr>
          <p:cNvPr id="22" name="כותרת משנה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he-IL" smtClean="0"/>
              <a:t>לחץ כדי לערוך סגנון כותרת משנה של תבנית בסיס</a:t>
            </a:r>
            <a:endParaRPr lang="en-US"/>
          </a:p>
        </p:txBody>
      </p:sp>
      <p:sp>
        <p:nvSpPr>
          <p:cNvPr id="6" name="מציין מיקום של תאריך 6"/>
          <p:cNvSpPr>
            <a:spLocks noGrp="1"/>
          </p:cNvSpPr>
          <p:nvPr>
            <p:ph type="dt" sz="half" idx="10"/>
          </p:nvPr>
        </p:nvSpPr>
        <p:spPr/>
        <p:txBody>
          <a:bodyPr/>
          <a:lstStyle>
            <a:lvl1pPr>
              <a:defRPr/>
            </a:lvl1pPr>
            <a:extLst/>
          </a:lstStyle>
          <a:p>
            <a:pPr>
              <a:defRPr/>
            </a:pPr>
            <a:fld id="{7EB718DA-D1F0-4741-A7B4-EC6DC2ACAE8F}" type="datetime3">
              <a:rPr lang="en-US" smtClean="0"/>
              <a:t>5 May 2017</a:t>
            </a:fld>
            <a:endParaRPr lang="en-US"/>
          </a:p>
        </p:txBody>
      </p:sp>
      <p:sp>
        <p:nvSpPr>
          <p:cNvPr id="7" name="מציין מיקום של כותרת תחתונה 19"/>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US"/>
          </a:p>
        </p:txBody>
      </p:sp>
      <p:sp>
        <p:nvSpPr>
          <p:cNvPr id="8" name="מציין מיקום של מספר שקופית 9"/>
          <p:cNvSpPr>
            <a:spLocks noGrp="1"/>
          </p:cNvSpPr>
          <p:nvPr>
            <p:ph type="sldNum" sz="quarter" idx="12"/>
          </p:nvPr>
        </p:nvSpPr>
        <p:spPr/>
        <p:txBody>
          <a:bodyPr/>
          <a:lstStyle>
            <a:lvl1pPr>
              <a:defRPr/>
            </a:lvl1pPr>
          </a:lstStyle>
          <a:p>
            <a:fld id="{A1D6E4B8-8058-4589-91B8-FCE06BAC695C}" type="slidenum">
              <a:rPr lang="he-IL"/>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lvl1pPr>
            <a:extLst/>
          </a:lstStyle>
          <a:p>
            <a:pPr>
              <a:defRPr/>
            </a:pPr>
            <a:fld id="{0A9DB0CB-8647-4D4A-976B-BFC6012D3F2B}" type="datetime3">
              <a:rPr lang="en-US" smtClean="0"/>
              <a:t>5 May 2017</a:t>
            </a:fld>
            <a:endParaRPr lang="he-IL"/>
          </a:p>
        </p:txBody>
      </p:sp>
      <p:sp>
        <p:nvSpPr>
          <p:cNvPr id="5" name="מציין מיקום של כותרת תחתונה 4"/>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6" name="מציין מיקום של מספר שקופית 5"/>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D934EFD3-19D3-4CF5-8B82-A55BC6D5D187}"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8000" y="274639"/>
            <a:ext cx="1828800" cy="5851525"/>
          </a:xfrm>
        </p:spPr>
        <p:txBody>
          <a:bodyPr vert="eaVert"/>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1143000" y="274640"/>
            <a:ext cx="5562600" cy="5851525"/>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p:txBody>
          <a:bodyPr/>
          <a:lstStyle>
            <a:lvl1pPr>
              <a:defRPr/>
            </a:lvl1pPr>
            <a:extLst/>
          </a:lstStyle>
          <a:p>
            <a:pPr>
              <a:defRPr/>
            </a:pPr>
            <a:fld id="{ED2D726B-A1CD-479B-8161-64E0CA9ADC5F}" type="datetime3">
              <a:rPr lang="en-US" smtClean="0"/>
              <a:t>5 May 2017</a:t>
            </a:fld>
            <a:endParaRPr lang="he-IL"/>
          </a:p>
        </p:txBody>
      </p:sp>
      <p:sp>
        <p:nvSpPr>
          <p:cNvPr id="5" name="מציין מיקום של כותרת תחתונה 4"/>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6" name="מציין מיקום של מספר שקופית 5"/>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40718692-D7EF-4E64-9353-080F8A3D9E96}" type="slidenum">
              <a:rPr lang="he-IL"/>
              <a:pPr>
                <a:defRPr/>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שקופית כותרת">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כותרת ותוכן">
    <p:spTree>
      <p:nvGrpSpPr>
        <p:cNvPr id="1" name=""/>
        <p:cNvGrpSpPr/>
        <p:nvPr/>
      </p:nvGrpSpPr>
      <p:grpSpPr>
        <a:xfrm>
          <a:off x="0" y="0"/>
          <a:ext cx="0" cy="0"/>
          <a:chOff x="0" y="0"/>
          <a:chExt cx="0" cy="0"/>
        </a:xfrm>
      </p:grpSpPr>
      <p:sp>
        <p:nvSpPr>
          <p:cNvPr id="4" name="מלבן 4"/>
          <p:cNvSpPr/>
          <p:nvPr userDrawn="1"/>
        </p:nvSpPr>
        <p:spPr>
          <a:xfrm>
            <a:off x="55076" y="6419857"/>
            <a:ext cx="7380311" cy="423193"/>
          </a:xfrm>
          <a:prstGeom prst="rect">
            <a:avLst/>
          </a:prstGeom>
        </p:spPr>
        <p:txBody>
          <a:bodyPr wrap="square">
            <a:spAutoFit/>
          </a:bodyPr>
          <a:lstStyle/>
          <a:p>
            <a:pPr algn="l" rtl="0" eaLnBrk="0" fontAlgn="auto" hangingPunct="0">
              <a:spcBef>
                <a:spcPts val="0"/>
              </a:spcBef>
              <a:spcAft>
                <a:spcPts val="0"/>
              </a:spcAft>
              <a:defRPr/>
            </a:pPr>
            <a:r>
              <a:rPr lang="en-US" sz="1100" b="1" dirty="0" smtClean="0">
                <a:solidFill>
                  <a:schemeClr val="accent2">
                    <a:lumMod val="50000"/>
                  </a:schemeClr>
                </a:solidFill>
              </a:rPr>
              <a:t>In-Service Mathematics Teachers' Integration of ICT as Innovative Practice</a:t>
            </a:r>
          </a:p>
          <a:p>
            <a:pPr algn="l" rtl="0" eaLnBrk="0" fontAlgn="auto" hangingPunct="0">
              <a:spcBef>
                <a:spcPts val="0"/>
              </a:spcBef>
              <a:spcAft>
                <a:spcPts val="0"/>
              </a:spcAft>
              <a:defRPr/>
            </a:pPr>
            <a:r>
              <a:rPr kumimoji="1" lang="en-US" sz="1050" b="1" dirty="0" err="1" smtClean="0">
                <a:solidFill>
                  <a:schemeClr val="accent3">
                    <a:lumMod val="50000"/>
                  </a:schemeClr>
                </a:solidFill>
                <a:latin typeface="Times New Roman" pitchFamily="18" charset="0"/>
              </a:rPr>
              <a:t>Wajeeh</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Daher</a:t>
            </a:r>
            <a:r>
              <a:rPr kumimoji="1" lang="en-US" sz="1050" b="1" dirty="0" smtClean="0">
                <a:solidFill>
                  <a:schemeClr val="accent3">
                    <a:lumMod val="50000"/>
                  </a:schemeClr>
                </a:solidFill>
                <a:latin typeface="Times New Roman" pitchFamily="18" charset="0"/>
              </a:rPr>
              <a:t>, Nimer </a:t>
            </a:r>
            <a:r>
              <a:rPr kumimoji="1" lang="en-US" sz="1050" b="1" dirty="0" err="1" smtClean="0">
                <a:solidFill>
                  <a:schemeClr val="accent3">
                    <a:lumMod val="50000"/>
                  </a:schemeClr>
                </a:solidFill>
                <a:latin typeface="Times New Roman" pitchFamily="18" charset="0"/>
              </a:rPr>
              <a:t>Baya'a</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Rawan</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Anabousy</a:t>
            </a:r>
            <a:r>
              <a:rPr kumimoji="1" lang="en-US" sz="1050" b="1" dirty="0" smtClean="0">
                <a:solidFill>
                  <a:schemeClr val="accent3">
                    <a:lumMod val="50000"/>
                  </a:schemeClr>
                </a:solidFill>
                <a:latin typeface="Times New Roman" pitchFamily="18" charset="0"/>
              </a:rPr>
              <a:t>– </a:t>
            </a:r>
            <a:r>
              <a:rPr kumimoji="1" lang="en-US" sz="1050" b="1" dirty="0" smtClean="0">
                <a:solidFill>
                  <a:schemeClr val="accent3">
                    <a:lumMod val="50000"/>
                  </a:schemeClr>
                </a:solidFill>
                <a:latin typeface="Times New Roman" pitchFamily="18" charset="0"/>
                <a:cs typeface="David" pitchFamily="2" charset="-79"/>
              </a:rPr>
              <a:t>Al-Qasemi Academic College</a:t>
            </a:r>
            <a:r>
              <a:rPr kumimoji="1" lang="en-US" sz="1050" b="1" dirty="0" smtClean="0">
                <a:solidFill>
                  <a:schemeClr val="accent3">
                    <a:lumMod val="50000"/>
                  </a:schemeClr>
                </a:solidFill>
                <a:latin typeface="Times New Roman" pitchFamily="18" charset="0"/>
                <a:cs typeface="Times New Roman" pitchFamily="18" charset="0"/>
              </a:rPr>
              <a:t> of Education + An-</a:t>
            </a:r>
            <a:r>
              <a:rPr kumimoji="1" lang="en-US" sz="1050" b="1" dirty="0" err="1" smtClean="0">
                <a:solidFill>
                  <a:schemeClr val="accent3">
                    <a:lumMod val="50000"/>
                  </a:schemeClr>
                </a:solidFill>
                <a:latin typeface="Times New Roman" pitchFamily="18" charset="0"/>
                <a:cs typeface="Times New Roman" pitchFamily="18" charset="0"/>
              </a:rPr>
              <a:t>Najah</a:t>
            </a:r>
            <a:r>
              <a:rPr kumimoji="1" lang="en-US" sz="1050" b="1" dirty="0" smtClean="0">
                <a:solidFill>
                  <a:schemeClr val="accent3">
                    <a:lumMod val="50000"/>
                  </a:schemeClr>
                </a:solidFill>
                <a:latin typeface="Times New Roman" pitchFamily="18" charset="0"/>
                <a:cs typeface="Times New Roman" pitchFamily="18" charset="0"/>
              </a:rPr>
              <a:t> National University</a:t>
            </a:r>
            <a:endParaRPr kumimoji="1" lang="he-IL" sz="1050" b="1" dirty="0">
              <a:solidFill>
                <a:schemeClr val="accent3">
                  <a:lumMod val="50000"/>
                </a:schemeClr>
              </a:solidFill>
              <a:latin typeface="Times New Roman" pitchFamily="18" charset="0"/>
              <a:cs typeface="Times New Roman" pitchFamily="18" charset="0"/>
            </a:endParaRPr>
          </a:p>
        </p:txBody>
      </p:sp>
      <p:sp>
        <p:nvSpPr>
          <p:cNvPr id="5" name="Line 12"/>
          <p:cNvSpPr>
            <a:spLocks noChangeShapeType="1"/>
          </p:cNvSpPr>
          <p:nvPr userDrawn="1"/>
        </p:nvSpPr>
        <p:spPr bwMode="auto">
          <a:xfrm>
            <a:off x="-108520" y="6381749"/>
            <a:ext cx="9180512" cy="8433"/>
          </a:xfrm>
          <a:prstGeom prst="line">
            <a:avLst/>
          </a:prstGeom>
          <a:ln>
            <a:headEnd/>
            <a:tailEnd/>
          </a:ln>
        </p:spPr>
        <p:style>
          <a:lnRef idx="1">
            <a:schemeClr val="accent2"/>
          </a:lnRef>
          <a:fillRef idx="0">
            <a:schemeClr val="accent2"/>
          </a:fillRef>
          <a:effectRef idx="0">
            <a:schemeClr val="accent2"/>
          </a:effectRef>
          <a:fontRef idx="minor">
            <a:schemeClr val="tx1"/>
          </a:fontRef>
        </p:style>
        <p:txBody>
          <a:bodyPr/>
          <a:lstStyle/>
          <a:p>
            <a:pPr fontAlgn="auto">
              <a:spcBef>
                <a:spcPts val="0"/>
              </a:spcBef>
              <a:spcAft>
                <a:spcPts val="0"/>
              </a:spcAft>
              <a:defRPr/>
            </a:pPr>
            <a:endParaRPr lang="he-IL">
              <a:latin typeface="Arial" charset="0"/>
            </a:endParaRPr>
          </a:p>
        </p:txBody>
      </p:sp>
      <p:sp>
        <p:nvSpPr>
          <p:cNvPr id="6" name="Text Box 12"/>
          <p:cNvSpPr txBox="1">
            <a:spLocks noChangeArrowheads="1"/>
          </p:cNvSpPr>
          <p:nvPr userDrawn="1"/>
        </p:nvSpPr>
        <p:spPr bwMode="auto">
          <a:xfrm>
            <a:off x="0" y="31750"/>
            <a:ext cx="9144000" cy="295466"/>
          </a:xfrm>
          <a:prstGeom prst="rect">
            <a:avLst/>
          </a:prstGeom>
          <a:noFill/>
          <a:ln w="12700" cap="sq">
            <a:noFill/>
            <a:miter lim="800000"/>
            <a:headEnd type="none" w="sm" len="sm"/>
            <a:tailEnd type="none" w="sm" len="sm"/>
          </a:ln>
          <a:effectLst/>
        </p:spPr>
        <p:txBody>
          <a:bodyPr>
            <a:spAutoFit/>
          </a:bodyPr>
          <a:lstStyle/>
          <a:p>
            <a:pPr algn="ctr" rtl="0" eaLnBrk="0" fontAlgn="auto" hangingPunct="0">
              <a:lnSpc>
                <a:spcPct val="120000"/>
              </a:lnSpc>
              <a:spcBef>
                <a:spcPts val="0"/>
              </a:spcBef>
              <a:spcAft>
                <a:spcPts val="0"/>
              </a:spcAft>
              <a:buClr>
                <a:schemeClr val="accent2"/>
              </a:buClr>
              <a:buSzPct val="80000"/>
              <a:buFont typeface="Wingdings" pitchFamily="2" charset="2"/>
              <a:buNone/>
              <a:defRPr/>
            </a:pPr>
            <a:r>
              <a:rPr kumimoji="1" lang="en-US" sz="1100" b="1" dirty="0" smtClean="0">
                <a:solidFill>
                  <a:schemeClr val="bg2">
                    <a:lumMod val="50000"/>
                  </a:schemeClr>
                </a:solidFill>
                <a:latin typeface="Times New Roman" pitchFamily="18" charset="0"/>
              </a:rPr>
              <a:t>ICEMST 2017  - </a:t>
            </a:r>
            <a:r>
              <a:rPr kumimoji="1" lang="en-US" sz="1100" b="1" dirty="0" smtClean="0">
                <a:solidFill>
                  <a:schemeClr val="bg2">
                    <a:lumMod val="75000"/>
                  </a:schemeClr>
                </a:solidFill>
                <a:latin typeface="Times New Roman" pitchFamily="18" charset="0"/>
              </a:rPr>
              <a:t>The International Conference on Education in Mathematics, Science &amp; Technology</a:t>
            </a:r>
            <a:r>
              <a:rPr kumimoji="1" lang="en-US" sz="1100" b="1" dirty="0" smtClean="0">
                <a:solidFill>
                  <a:schemeClr val="bg2">
                    <a:lumMod val="50000"/>
                  </a:schemeClr>
                </a:solidFill>
                <a:latin typeface="Times New Roman" pitchFamily="18" charset="0"/>
              </a:rPr>
              <a:t>,  </a:t>
            </a:r>
            <a:r>
              <a:rPr kumimoji="1" lang="en-US" sz="1100" b="1" dirty="0" smtClean="0">
                <a:solidFill>
                  <a:schemeClr val="accent6">
                    <a:lumMod val="75000"/>
                  </a:schemeClr>
                </a:solidFill>
                <a:latin typeface="Times New Roman" pitchFamily="18" charset="0"/>
              </a:rPr>
              <a:t>18-21 May, 2017   Ephesus </a:t>
            </a:r>
            <a:r>
              <a:rPr kumimoji="1" lang="en-US" sz="1100" b="1" dirty="0" err="1" smtClean="0">
                <a:solidFill>
                  <a:schemeClr val="accent6">
                    <a:lumMod val="75000"/>
                  </a:schemeClr>
                </a:solidFill>
                <a:latin typeface="Times New Roman" pitchFamily="18" charset="0"/>
              </a:rPr>
              <a:t>Kusadasi</a:t>
            </a:r>
            <a:r>
              <a:rPr kumimoji="1" lang="en-US" sz="1100" b="1" dirty="0" smtClean="0">
                <a:solidFill>
                  <a:schemeClr val="accent6">
                    <a:lumMod val="75000"/>
                  </a:schemeClr>
                </a:solidFill>
                <a:latin typeface="Times New Roman" pitchFamily="18" charset="0"/>
              </a:rPr>
              <a:t> – Turkey</a:t>
            </a:r>
            <a:endParaRPr kumimoji="1" lang="en-US" sz="1100" b="1" dirty="0">
              <a:solidFill>
                <a:schemeClr val="accent6">
                  <a:lumMod val="75000"/>
                </a:schemeClr>
              </a:solidFill>
              <a:latin typeface="Times New Roman" pitchFamily="18" charset="0"/>
            </a:endParaRPr>
          </a:p>
        </p:txBody>
      </p:sp>
      <p:sp>
        <p:nvSpPr>
          <p:cNvPr id="7" name="Line 12"/>
          <p:cNvSpPr>
            <a:spLocks noChangeShapeType="1"/>
          </p:cNvSpPr>
          <p:nvPr userDrawn="1"/>
        </p:nvSpPr>
        <p:spPr bwMode="auto">
          <a:xfrm>
            <a:off x="0" y="333375"/>
            <a:ext cx="9144000" cy="0"/>
          </a:xfrm>
          <a:prstGeom prst="line">
            <a:avLst/>
          </a:prstGeom>
          <a:ln>
            <a:headEnd/>
            <a:tailEnd/>
          </a:ln>
        </p:spPr>
        <p:style>
          <a:lnRef idx="1">
            <a:schemeClr val="accent2"/>
          </a:lnRef>
          <a:fillRef idx="0">
            <a:schemeClr val="accent2"/>
          </a:fillRef>
          <a:effectRef idx="0">
            <a:schemeClr val="accent2"/>
          </a:effectRef>
          <a:fontRef idx="minor">
            <a:schemeClr val="tx1"/>
          </a:fontRef>
        </p:style>
        <p:txBody>
          <a:bodyPr/>
          <a:lstStyle/>
          <a:p>
            <a:pPr algn="l" rtl="0" fontAlgn="auto">
              <a:spcBef>
                <a:spcPts val="0"/>
              </a:spcBef>
              <a:spcAft>
                <a:spcPts val="0"/>
              </a:spcAft>
              <a:defRPr/>
            </a:pPr>
            <a:endParaRPr lang="he-IL" b="1" dirty="0">
              <a:ln w="12700">
                <a:solidFill>
                  <a:schemeClr val="bg2">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8" name="Line 13"/>
          <p:cNvSpPr>
            <a:spLocks noChangeShapeType="1"/>
          </p:cNvSpPr>
          <p:nvPr userDrawn="1"/>
        </p:nvSpPr>
        <p:spPr bwMode="auto">
          <a:xfrm>
            <a:off x="0" y="1200150"/>
            <a:ext cx="6588224" cy="0"/>
          </a:xfrm>
          <a:prstGeom prst="line">
            <a:avLst/>
          </a:prstGeom>
          <a:ln>
            <a:headEnd/>
            <a:tailEnd/>
          </a:ln>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he-IL">
              <a:latin typeface="Arial" charset="0"/>
            </a:endParaRPr>
          </a:p>
        </p:txBody>
      </p:sp>
      <p:sp>
        <p:nvSpPr>
          <p:cNvPr id="3" name="מציין מיקום תוכן 2"/>
          <p:cNvSpPr>
            <a:spLocks noGrp="1"/>
          </p:cNvSpPr>
          <p:nvPr>
            <p:ph idx="1"/>
          </p:nvPr>
        </p:nvSpPr>
        <p:spPr/>
        <p:txBody>
          <a:bodyPr/>
          <a:lstStyle>
            <a:lvl1pPr algn="l" rtl="0">
              <a:defRPr/>
            </a:lvl1pPr>
            <a:lvl2pPr algn="l" rtl="0">
              <a:defRPr/>
            </a:lvl2pPr>
            <a:lvl3pPr algn="l" rtl="0">
              <a:defRPr/>
            </a:lvl3pPr>
            <a:lvl4pPr algn="l" rtl="0">
              <a:defRPr/>
            </a:lvl4pPr>
            <a:lvl5pPr algn="l" rtl="0">
              <a:defRPr/>
            </a:lvl5pPr>
            <a:extLst/>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9" name="מציין מיקום של תאריך 3"/>
          <p:cNvSpPr>
            <a:spLocks noGrp="1"/>
          </p:cNvSpPr>
          <p:nvPr>
            <p:ph type="dt" sz="half" idx="10"/>
          </p:nvPr>
        </p:nvSpPr>
        <p:spPr>
          <a:xfrm>
            <a:off x="7406952" y="6381750"/>
            <a:ext cx="909464" cy="476250"/>
          </a:xfrm>
          <a:noFill/>
        </p:spPr>
        <p:txBody>
          <a:bodyPr/>
          <a:lstStyle>
            <a:lvl1pPr>
              <a:defRPr>
                <a:solidFill>
                  <a:schemeClr val="accent2">
                    <a:lumMod val="75000"/>
                  </a:schemeClr>
                </a:solidFill>
              </a:defRPr>
            </a:lvl1pPr>
            <a:extLst/>
          </a:lstStyle>
          <a:p>
            <a:pPr>
              <a:defRPr/>
            </a:pPr>
            <a:fld id="{95B41A82-21F8-4B7A-BD69-64EF8D59B613}" type="datetime3">
              <a:rPr lang="en-US" smtClean="0"/>
              <a:t>5 May 2017</a:t>
            </a:fld>
            <a:endParaRPr lang="en-US" dirty="0"/>
          </a:p>
        </p:txBody>
      </p:sp>
      <p:sp>
        <p:nvSpPr>
          <p:cNvPr id="11" name="מציין מיקום של מספר שקופית 5"/>
          <p:cNvSpPr>
            <a:spLocks noGrp="1"/>
          </p:cNvSpPr>
          <p:nvPr>
            <p:ph type="sldNum" sz="quarter" idx="12"/>
          </p:nvPr>
        </p:nvSpPr>
        <p:spPr>
          <a:xfrm>
            <a:off x="8388424" y="6381750"/>
            <a:ext cx="586135" cy="476250"/>
          </a:xfrm>
          <a:noFill/>
        </p:spPr>
        <p:txBody>
          <a:bodyPr/>
          <a:lstStyle>
            <a:lvl1pPr fontAlgn="auto">
              <a:spcBef>
                <a:spcPts val="0"/>
              </a:spcBef>
              <a:spcAft>
                <a:spcPts val="0"/>
              </a:spcAft>
              <a:defRPr>
                <a:solidFill>
                  <a:schemeClr val="accent2">
                    <a:lumMod val="75000"/>
                  </a:schemeClr>
                </a:solidFill>
                <a:latin typeface="+mn-lt"/>
                <a:cs typeface="+mn-cs"/>
              </a:defRPr>
            </a:lvl1pPr>
            <a:extLst/>
          </a:lstStyle>
          <a:p>
            <a:pPr>
              <a:defRPr/>
            </a:pPr>
            <a:fld id="{9A810CAC-B13E-4E3A-B39C-87052A017D29}" type="slidenum">
              <a:rPr lang="he-IL" smtClean="0"/>
              <a:pPr>
                <a:defRPr/>
              </a:pPr>
              <a:t>‹#›</a:t>
            </a:fld>
            <a:endParaRPr lang="he-IL" dirty="0"/>
          </a:p>
        </p:txBody>
      </p:sp>
      <p:sp>
        <p:nvSpPr>
          <p:cNvPr id="18" name="Title 17"/>
          <p:cNvSpPr>
            <a:spLocks noGrp="1"/>
          </p:cNvSpPr>
          <p:nvPr>
            <p:ph type="title"/>
          </p:nvPr>
        </p:nvSpPr>
        <p:spPr/>
        <p:txBody>
          <a:bodyPr/>
          <a:lstStyle/>
          <a:p>
            <a:r>
              <a:rPr lang="en-US" smtClean="0"/>
              <a:t>Click to edit Master title style</a:t>
            </a:r>
            <a:endParaRPr lang="en-US"/>
          </a:p>
        </p:txBody>
      </p:sp>
      <p:sp>
        <p:nvSpPr>
          <p:cNvPr id="20" name="TextBox 19"/>
          <p:cNvSpPr txBox="1"/>
          <p:nvPr userDrawn="1"/>
        </p:nvSpPr>
        <p:spPr>
          <a:xfrm>
            <a:off x="8660283" y="6587910"/>
            <a:ext cx="576064" cy="276999"/>
          </a:xfrm>
          <a:prstGeom prst="rect">
            <a:avLst/>
          </a:prstGeom>
          <a:noFill/>
        </p:spPr>
        <p:txBody>
          <a:bodyPr wrap="square" rtlCol="0">
            <a:spAutoFit/>
          </a:bodyPr>
          <a:lstStyle/>
          <a:p>
            <a:pPr algn="ctr" rtl="1" fontAlgn="auto">
              <a:spcBef>
                <a:spcPts val="0"/>
              </a:spcBef>
              <a:spcAft>
                <a:spcPts val="0"/>
              </a:spcAft>
              <a:defRPr/>
            </a:pPr>
            <a:r>
              <a:rPr lang="en-US" sz="1200" kern="1200" dirty="0" smtClean="0">
                <a:solidFill>
                  <a:schemeClr val="accent2">
                    <a:lumMod val="75000"/>
                  </a:schemeClr>
                </a:solidFill>
                <a:latin typeface="Arial" panose="020B0604020202020204" pitchFamily="34" charset="0"/>
                <a:ea typeface="+mn-ea"/>
                <a:cs typeface="Arial" panose="020B0604020202020204" pitchFamily="34" charset="0"/>
              </a:rPr>
              <a:t>/ 38</a:t>
            </a:r>
            <a:endParaRPr lang="en-US" sz="1200" kern="1200" dirty="0">
              <a:solidFill>
                <a:schemeClr val="accent2">
                  <a:lumMod val="75000"/>
                </a:schemeClr>
              </a:solidFill>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4" name="מלבן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מלבן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אליפסה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אליפסה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כותרת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he-IL" smtClean="0"/>
              <a:t>לחץ כדי לערוך סגנונות טקסט של תבנית בסיס</a:t>
            </a:r>
          </a:p>
        </p:txBody>
      </p:sp>
      <p:sp>
        <p:nvSpPr>
          <p:cNvPr id="8" name="מציין מיקום של תאריך 3"/>
          <p:cNvSpPr>
            <a:spLocks noGrp="1"/>
          </p:cNvSpPr>
          <p:nvPr>
            <p:ph type="dt" sz="half" idx="10"/>
          </p:nvPr>
        </p:nvSpPr>
        <p:spPr/>
        <p:txBody>
          <a:bodyPr/>
          <a:lstStyle>
            <a:lvl1pPr>
              <a:defRPr/>
            </a:lvl1pPr>
            <a:extLst/>
          </a:lstStyle>
          <a:p>
            <a:pPr>
              <a:defRPr/>
            </a:pPr>
            <a:fld id="{ABEB5786-F2E1-4B28-89FF-66B990352A91}" type="datetime3">
              <a:rPr lang="en-US" smtClean="0"/>
              <a:t>5 May 2017</a:t>
            </a:fld>
            <a:endParaRPr lang="en-US"/>
          </a:p>
        </p:txBody>
      </p:sp>
      <p:sp>
        <p:nvSpPr>
          <p:cNvPr id="9" name="מציין מיקום של כותרת תחתונה 4"/>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en-US"/>
          </a:p>
        </p:txBody>
      </p:sp>
      <p:sp>
        <p:nvSpPr>
          <p:cNvPr id="10" name="מציין מיקום של מספר שקופית 5"/>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5BFB78B6-4074-4E58-BF69-EB2967A7AA95}" type="slidenum">
              <a:rPr lang="he-IL"/>
              <a:pPr>
                <a:defRPr/>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lvl1pPr>
              <a:defRPr/>
            </a:lvl1pPr>
            <a:extLst/>
          </a:lstStyle>
          <a:p>
            <a:pPr>
              <a:defRPr/>
            </a:pPr>
            <a:fld id="{3D10D7ED-3EF8-47EB-9468-8C546BE256C0}" type="datetime3">
              <a:rPr lang="en-US" smtClean="0"/>
              <a:t>5 May 2017</a:t>
            </a:fld>
            <a:endParaRPr lang="he-IL"/>
          </a:p>
        </p:txBody>
      </p:sp>
      <p:sp>
        <p:nvSpPr>
          <p:cNvPr id="6" name="מציין מיקום של כותרת תחתונה 5"/>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7" name="מציין מיקום של מספר שקופית 6"/>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028768DF-DC44-42D9-B095-B61DAD230D7B}"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5160336"/>
            <a:ext cx="8229600" cy="1143000"/>
          </a:xfrm>
        </p:spPr>
        <p:txBody>
          <a:bodyPr/>
          <a:lstStyle>
            <a:lvl1pPr algn="ctr">
              <a:defRPr sz="4500" b="1" cap="none" baseline="0"/>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5" name="מציין מיקום תוכן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תוכן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p:txBody>
          <a:bodyPr/>
          <a:lstStyle>
            <a:lvl1pPr>
              <a:defRPr/>
            </a:lvl1pPr>
            <a:extLst/>
          </a:lstStyle>
          <a:p>
            <a:pPr>
              <a:defRPr/>
            </a:pPr>
            <a:fld id="{37A7E77F-5E8A-4E41-A0B4-B3E91843100E}" type="datetime3">
              <a:rPr lang="en-US" smtClean="0"/>
              <a:t>5 May 2017</a:t>
            </a:fld>
            <a:endParaRPr lang="he-IL"/>
          </a:p>
        </p:txBody>
      </p:sp>
      <p:sp>
        <p:nvSpPr>
          <p:cNvPr id="8" name="מציין מיקום של כותרת תחתונה 7"/>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9" name="מציין מיקום של מספר שקופית 8"/>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DECF934E-5EA9-4951-8AB3-9BB0A9EC6C53}"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lstStyle>
            <a:extLst/>
          </a:lstStyle>
          <a:p>
            <a:r>
              <a:rPr lang="he-IL" smtClean="0"/>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lvl1pPr>
              <a:defRPr/>
            </a:lvl1pPr>
            <a:extLst/>
          </a:lstStyle>
          <a:p>
            <a:pPr>
              <a:defRPr/>
            </a:pPr>
            <a:fld id="{676B014D-F2A0-42E9-9A1B-5E91766F41A7}" type="datetime3">
              <a:rPr lang="en-US" smtClean="0"/>
              <a:t>5 May 2017</a:t>
            </a:fld>
            <a:endParaRPr lang="he-IL"/>
          </a:p>
        </p:txBody>
      </p:sp>
      <p:sp>
        <p:nvSpPr>
          <p:cNvPr id="4" name="מציין מיקום של כותרת תחתונה 3"/>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5" name="מציין מיקום של מספר שקופית 4"/>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0EBCACDA-C94D-4C7E-9AD5-77CFD60540D5}" type="slidenum">
              <a:rPr lang="he-IL"/>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לבן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מלבן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מציין מיקום של תאריך 1"/>
          <p:cNvSpPr>
            <a:spLocks noGrp="1"/>
          </p:cNvSpPr>
          <p:nvPr>
            <p:ph type="dt" sz="half" idx="10"/>
          </p:nvPr>
        </p:nvSpPr>
        <p:spPr/>
        <p:txBody>
          <a:bodyPr/>
          <a:lstStyle>
            <a:lvl1pPr>
              <a:defRPr/>
            </a:lvl1pPr>
            <a:extLst/>
          </a:lstStyle>
          <a:p>
            <a:pPr>
              <a:defRPr/>
            </a:pPr>
            <a:fld id="{495C4083-200A-49A9-8A2C-693EFCA7AA5D}" type="datetime3">
              <a:rPr lang="en-US" smtClean="0"/>
              <a:t>5 May 2017</a:t>
            </a:fld>
            <a:endParaRPr lang="he-IL"/>
          </a:p>
        </p:txBody>
      </p:sp>
      <p:sp>
        <p:nvSpPr>
          <p:cNvPr id="5" name="מציין מיקום של כותרת תחתונה 2"/>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6" name="מציין מיקום של מספר שקופית 3"/>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CAD71A28-775B-4EDD-8674-E9F04CDCAAFA}" type="slidenum">
              <a:rPr lang="he-IL"/>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he-IL" smtClean="0"/>
              <a:t>לחץ כדי לערוך סגנונות טקסט של תבנית בסיס</a:t>
            </a:r>
          </a:p>
        </p:txBody>
      </p:sp>
      <p:sp>
        <p:nvSpPr>
          <p:cNvPr id="4" name="מציין מיקום תוכן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p:txBody>
          <a:bodyPr/>
          <a:lstStyle>
            <a:lvl1pPr>
              <a:defRPr/>
            </a:lvl1pPr>
            <a:extLst/>
          </a:lstStyle>
          <a:p>
            <a:pPr>
              <a:defRPr/>
            </a:pPr>
            <a:fld id="{6826E6D4-BA16-4C42-9A15-CEBE808B90EF}" type="datetime3">
              <a:rPr lang="en-US" smtClean="0"/>
              <a:t>5 May 2017</a:t>
            </a:fld>
            <a:endParaRPr lang="he-IL"/>
          </a:p>
        </p:txBody>
      </p:sp>
      <p:sp>
        <p:nvSpPr>
          <p:cNvPr id="6" name="מציין מיקום של כותרת תחתונה 5"/>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7" name="מציין מיקום של מספר שקופית 6"/>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E572EB31-94FF-4BCC-BA68-DEA5FAEC339F}" type="slidenum">
              <a:rPr lang="he-IL"/>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5" name="מלבן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rtl="0"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תרשים זרימה: תהליך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תרשים זרימה: תהליך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כותרת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he-IL" noProof="0" smtClean="0"/>
              <a:t>לחץ על הסמל כדי להוסיף תמונה</a:t>
            </a:r>
            <a:endParaRPr lang="en-US" noProof="0" dirty="0"/>
          </a:p>
        </p:txBody>
      </p:sp>
      <p:sp>
        <p:nvSpPr>
          <p:cNvPr id="4" name="מציין מיקום טקסט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he-IL" smtClean="0"/>
              <a:t>לחץ כדי לערוך סגנונות טקסט של תבנית בסיס</a:t>
            </a:r>
          </a:p>
        </p:txBody>
      </p:sp>
      <p:sp>
        <p:nvSpPr>
          <p:cNvPr id="8" name="מציין מיקום של תאריך 4"/>
          <p:cNvSpPr>
            <a:spLocks noGrp="1"/>
          </p:cNvSpPr>
          <p:nvPr>
            <p:ph type="dt" sz="half" idx="10"/>
          </p:nvPr>
        </p:nvSpPr>
        <p:spPr/>
        <p:txBody>
          <a:bodyPr/>
          <a:lstStyle>
            <a:lvl1pPr>
              <a:defRPr/>
            </a:lvl1pPr>
            <a:extLst/>
          </a:lstStyle>
          <a:p>
            <a:pPr>
              <a:defRPr/>
            </a:pPr>
            <a:fld id="{28133441-C404-4A9F-BA69-C1A2CEAA85D1}" type="datetime3">
              <a:rPr lang="en-US" smtClean="0"/>
              <a:t>5 May 2017</a:t>
            </a:fld>
            <a:endParaRPr lang="he-IL"/>
          </a:p>
        </p:txBody>
      </p:sp>
      <p:sp>
        <p:nvSpPr>
          <p:cNvPr id="9" name="מציין מיקום של כותרת תחתונה 5"/>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10" name="מציין מיקום של מספר שקופית 6"/>
          <p:cNvSpPr>
            <a:spLocks noGrp="1"/>
          </p:cNvSpPr>
          <p:nvPr>
            <p:ph type="sldNum" sz="quarter" idx="12"/>
          </p:nvPr>
        </p:nvSpPr>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6158E990-2651-4B81-9DED-9FA148D100A9}"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עוגה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אליפסה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טבעת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מלבן 11"/>
          <p:cNvSpPr/>
          <p:nvPr userDrawn="1"/>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מציין מיקום של כותרת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he-IL" smtClean="0"/>
              <a:t>לחץ כדי לערוך סגנון כותרת של תבנית בסיס</a:t>
            </a:r>
          </a:p>
        </p:txBody>
      </p:sp>
      <p:sp>
        <p:nvSpPr>
          <p:cNvPr id="1033" name="מציין מיקום טקסט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24" name="מציין מיקום של תאריך 23"/>
          <p:cNvSpPr>
            <a:spLocks noGrp="1"/>
          </p:cNvSpPr>
          <p:nvPr>
            <p:ph type="dt" sz="half" idx="2"/>
          </p:nvPr>
        </p:nvSpPr>
        <p:spPr>
          <a:xfrm>
            <a:off x="6384925"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26EA9959-BB89-4B81-8C02-37ADD426C3EB}" type="datetime3">
              <a:rPr lang="en-US" smtClean="0"/>
              <a:t>5 May 2017</a:t>
            </a:fld>
            <a:endParaRPr lang="en-US"/>
          </a:p>
        </p:txBody>
      </p:sp>
      <p:sp>
        <p:nvSpPr>
          <p:cNvPr id="22" name="מציין מיקום של מספר שקופית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E88B00"/>
                </a:solidFill>
                <a:latin typeface="Gill Sans MT" pitchFamily="34" charset="0"/>
              </a:defRPr>
            </a:lvl1pPr>
          </a:lstStyle>
          <a:p>
            <a:fld id="{CD45A471-0B49-4B8E-BB78-844A4F104C69}" type="slidenum">
              <a:rPr lang="he-IL"/>
              <a:pPr/>
              <a:t>‹#›</a:t>
            </a:fld>
            <a:endParaRPr lang="en-US"/>
          </a:p>
        </p:txBody>
      </p:sp>
      <p:sp>
        <p:nvSpPr>
          <p:cNvPr id="15" name="מלבן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Footer Placeholder 1"/>
          <p:cNvSpPr>
            <a:spLocks noGrp="1"/>
          </p:cNvSpPr>
          <p:nvPr>
            <p:ph type="ftr" sz="quarter" idx="3"/>
          </p:nvPr>
        </p:nvSpPr>
        <p:spPr>
          <a:xfrm>
            <a:off x="9070975" y="6406092"/>
            <a:ext cx="75096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p:txStyles>
    <p:titleStyle>
      <a:lvl1pPr algn="l" rtl="1" fontAlgn="base">
        <a:spcBef>
          <a:spcPct val="0"/>
        </a:spcBef>
        <a:spcAft>
          <a:spcPct val="0"/>
        </a:spcAft>
        <a:defRPr sz="4300" kern="1200">
          <a:solidFill>
            <a:srgbClr val="1E212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1E2124"/>
          </a:solidFill>
          <a:latin typeface="Gill Sans MT" pitchFamily="34" charset="0"/>
          <a:cs typeface="Arial" charset="0"/>
        </a:defRPr>
      </a:lvl2pPr>
      <a:lvl3pPr algn="l" rtl="1" fontAlgn="base">
        <a:spcBef>
          <a:spcPct val="0"/>
        </a:spcBef>
        <a:spcAft>
          <a:spcPct val="0"/>
        </a:spcAft>
        <a:defRPr sz="4300">
          <a:solidFill>
            <a:srgbClr val="1E2124"/>
          </a:solidFill>
          <a:latin typeface="Gill Sans MT" pitchFamily="34" charset="0"/>
          <a:cs typeface="Arial" charset="0"/>
        </a:defRPr>
      </a:lvl3pPr>
      <a:lvl4pPr algn="l" rtl="1" fontAlgn="base">
        <a:spcBef>
          <a:spcPct val="0"/>
        </a:spcBef>
        <a:spcAft>
          <a:spcPct val="0"/>
        </a:spcAft>
        <a:defRPr sz="4300">
          <a:solidFill>
            <a:srgbClr val="1E2124"/>
          </a:solidFill>
          <a:latin typeface="Gill Sans MT" pitchFamily="34" charset="0"/>
          <a:cs typeface="Arial" charset="0"/>
        </a:defRPr>
      </a:lvl4pPr>
      <a:lvl5pPr algn="l" rtl="1" fontAlgn="base">
        <a:spcBef>
          <a:spcPct val="0"/>
        </a:spcBef>
        <a:spcAft>
          <a:spcPct val="0"/>
        </a:spcAft>
        <a:defRPr sz="4300">
          <a:solidFill>
            <a:srgbClr val="1E2124"/>
          </a:solidFill>
          <a:latin typeface="Gill Sans MT" pitchFamily="34" charset="0"/>
          <a:cs typeface="Arial" charset="0"/>
        </a:defRPr>
      </a:lvl5pPr>
      <a:lvl6pPr marL="457200" algn="l" rtl="1" fontAlgn="base">
        <a:spcBef>
          <a:spcPct val="0"/>
        </a:spcBef>
        <a:spcAft>
          <a:spcPct val="0"/>
        </a:spcAft>
        <a:defRPr sz="4300">
          <a:solidFill>
            <a:srgbClr val="1E2124"/>
          </a:solidFill>
          <a:latin typeface="Gill Sans MT" pitchFamily="34" charset="0"/>
          <a:cs typeface="Arial" charset="0"/>
        </a:defRPr>
      </a:lvl6pPr>
      <a:lvl7pPr marL="914400" algn="l" rtl="1" fontAlgn="base">
        <a:spcBef>
          <a:spcPct val="0"/>
        </a:spcBef>
        <a:spcAft>
          <a:spcPct val="0"/>
        </a:spcAft>
        <a:defRPr sz="4300">
          <a:solidFill>
            <a:srgbClr val="1E2124"/>
          </a:solidFill>
          <a:latin typeface="Gill Sans MT" pitchFamily="34" charset="0"/>
          <a:cs typeface="Arial" charset="0"/>
        </a:defRPr>
      </a:lvl7pPr>
      <a:lvl8pPr marL="1371600" algn="l" rtl="1" fontAlgn="base">
        <a:spcBef>
          <a:spcPct val="0"/>
        </a:spcBef>
        <a:spcAft>
          <a:spcPct val="0"/>
        </a:spcAft>
        <a:defRPr sz="4300">
          <a:solidFill>
            <a:srgbClr val="1E2124"/>
          </a:solidFill>
          <a:latin typeface="Gill Sans MT" pitchFamily="34" charset="0"/>
          <a:cs typeface="Arial" charset="0"/>
        </a:defRPr>
      </a:lvl8pPr>
      <a:lvl9pPr marL="1828800" algn="l" rtl="1" fontAlgn="base">
        <a:spcBef>
          <a:spcPct val="0"/>
        </a:spcBef>
        <a:spcAft>
          <a:spcPct val="0"/>
        </a:spcAft>
        <a:defRPr sz="4300">
          <a:solidFill>
            <a:srgbClr val="1E2124"/>
          </a:solidFill>
          <a:latin typeface="Gill Sans MT" pitchFamily="34" charset="0"/>
          <a:cs typeface="Arial" charset="0"/>
        </a:defRPr>
      </a:lvl9pPr>
      <a:extLst/>
    </p:titleStyle>
    <p:body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7A6A60"/>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B4936D"/>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ctrTitle" idx="4294967295"/>
          </p:nvPr>
        </p:nvSpPr>
        <p:spPr bwMode="auto">
          <a:xfrm>
            <a:off x="2268538" y="1367833"/>
            <a:ext cx="4464050" cy="1166410"/>
          </a:xfrm>
          <a:ln w="12700" cap="sq">
            <a:miter lim="800000"/>
            <a:headEnd type="none" w="sm" len="sm"/>
            <a:tailEnd type="none" w="sm" len="sm"/>
          </a:ln>
        </p:spPr>
        <p:txBody>
          <a:bodyPr>
            <a:spAutoFit/>
          </a:bodyPr>
          <a:lstStyle/>
          <a:p>
            <a:pPr algn="ctr" rtl="0" eaLnBrk="0" fontAlgn="auto" hangingPunct="0">
              <a:lnSpc>
                <a:spcPct val="120000"/>
              </a:lnSpc>
              <a:spcAft>
                <a:spcPts val="0"/>
              </a:spcAft>
              <a:defRPr/>
            </a:pPr>
            <a:r>
              <a:rPr lang="en-US" sz="2000" b="1" dirty="0" smtClean="0">
                <a:solidFill>
                  <a:schemeClr val="accent2">
                    <a:lumMod val="50000"/>
                  </a:schemeClr>
                </a:solidFill>
                <a:latin typeface="Arial" charset="0"/>
                <a:cs typeface="Arial" charset="0"/>
              </a:rPr>
              <a:t>In-Service Mathematics Teachers' Integration of ICT as Innovative Practice</a:t>
            </a:r>
            <a:endParaRPr lang="en-US" sz="2000" b="1" dirty="0">
              <a:solidFill>
                <a:schemeClr val="accent2">
                  <a:lumMod val="50000"/>
                </a:schemeClr>
              </a:solidFill>
              <a:latin typeface="Arial" charset="0"/>
              <a:cs typeface="Arial" charset="0"/>
            </a:endParaRPr>
          </a:p>
        </p:txBody>
      </p:sp>
      <p:sp>
        <p:nvSpPr>
          <p:cNvPr id="15362" name="Rectangle 5"/>
          <p:cNvSpPr>
            <a:spLocks noChangeArrowheads="1"/>
          </p:cNvSpPr>
          <p:nvPr/>
        </p:nvSpPr>
        <p:spPr bwMode="auto">
          <a:xfrm>
            <a:off x="660400" y="3573463"/>
            <a:ext cx="7966075" cy="900112"/>
          </a:xfrm>
          <a:prstGeom prst="rect">
            <a:avLst/>
          </a:prstGeom>
          <a:noFill/>
          <a:ln w="9525">
            <a:noFill/>
            <a:miter lim="800000"/>
            <a:headEnd/>
            <a:tailEnd/>
          </a:ln>
        </p:spPr>
        <p:txBody>
          <a:bodyPr lIns="92075" tIns="46038" rIns="92075" bIns="46038"/>
          <a:lstStyle/>
          <a:p>
            <a:pPr algn="ctr" rtl="0" eaLnBrk="0" hangingPunct="0">
              <a:lnSpc>
                <a:spcPct val="120000"/>
              </a:lnSpc>
              <a:buClr>
                <a:schemeClr val="accent2"/>
              </a:buClr>
              <a:buSzPct val="80000"/>
              <a:buFont typeface="Wingdings" pitchFamily="2" charset="2"/>
              <a:buNone/>
            </a:pPr>
            <a:r>
              <a:rPr kumimoji="1" lang="en-US" sz="1400" b="1">
                <a:solidFill>
                  <a:srgbClr val="002060"/>
                </a:solidFill>
                <a:latin typeface="Times New Roman" pitchFamily="18" charset="0"/>
              </a:rPr>
              <a:t/>
            </a:r>
            <a:br>
              <a:rPr kumimoji="1" lang="en-US" sz="1400" b="1">
                <a:solidFill>
                  <a:srgbClr val="002060"/>
                </a:solidFill>
                <a:latin typeface="Times New Roman" pitchFamily="18" charset="0"/>
              </a:rPr>
            </a:br>
            <a:endParaRPr kumimoji="1" lang="en-US" sz="1400" b="1">
              <a:solidFill>
                <a:srgbClr val="002060"/>
              </a:solidFill>
              <a:latin typeface="Times New Roman" pitchFamily="18" charset="0"/>
            </a:endParaRPr>
          </a:p>
        </p:txBody>
      </p:sp>
      <p:sp>
        <p:nvSpPr>
          <p:cNvPr id="6" name="Rectangle 5"/>
          <p:cNvSpPr>
            <a:spLocks noChangeArrowheads="1"/>
          </p:cNvSpPr>
          <p:nvPr/>
        </p:nvSpPr>
        <p:spPr bwMode="auto">
          <a:xfrm>
            <a:off x="787400" y="3141662"/>
            <a:ext cx="7672388" cy="881857"/>
          </a:xfrm>
          <a:prstGeom prst="rect">
            <a:avLst/>
          </a:prstGeom>
          <a:noFill/>
          <a:ln>
            <a:noFill/>
          </a:ln>
          <a:extLst/>
        </p:spPr>
        <p:txBody>
          <a:bodyPr lIns="92075" tIns="46038" rIns="92075" bIns="46038"/>
          <a:lstStyle/>
          <a:p>
            <a:pPr algn="ctr" rtl="0" eaLnBrk="0" fontAlgn="auto" hangingPunct="0">
              <a:lnSpc>
                <a:spcPct val="120000"/>
              </a:lnSpc>
              <a:spcBef>
                <a:spcPts val="0"/>
              </a:spcBef>
              <a:spcAft>
                <a:spcPts val="0"/>
              </a:spcAft>
              <a:buClr>
                <a:schemeClr val="accent2"/>
              </a:buClr>
              <a:buSzPct val="80000"/>
              <a:defRPr/>
            </a:pPr>
            <a:r>
              <a:rPr kumimoji="1" lang="en-US" sz="1400" b="1" dirty="0" err="1">
                <a:solidFill>
                  <a:schemeClr val="bg2">
                    <a:lumMod val="50000"/>
                  </a:schemeClr>
                </a:solidFill>
                <a:latin typeface="Times New Roman" pitchFamily="18" charset="0"/>
                <a:cs typeface="+mn-cs"/>
              </a:rPr>
              <a:t>Wajeeh</a:t>
            </a:r>
            <a:r>
              <a:rPr kumimoji="1" lang="en-US" sz="1400" b="1" dirty="0">
                <a:solidFill>
                  <a:schemeClr val="bg2">
                    <a:lumMod val="50000"/>
                  </a:schemeClr>
                </a:solidFill>
                <a:latin typeface="Times New Roman" pitchFamily="18" charset="0"/>
                <a:cs typeface="+mn-cs"/>
              </a:rPr>
              <a:t> Daher</a:t>
            </a:r>
            <a:r>
              <a:rPr kumimoji="1" lang="en-US" sz="1400" b="1" baseline="30000" dirty="0">
                <a:solidFill>
                  <a:schemeClr val="bg2">
                    <a:lumMod val="50000"/>
                  </a:schemeClr>
                </a:solidFill>
                <a:latin typeface="Times New Roman" pitchFamily="18" charset="0"/>
                <a:cs typeface="+mn-cs"/>
              </a:rPr>
              <a:t>1,2</a:t>
            </a:r>
            <a:r>
              <a:rPr kumimoji="1" lang="en-US" sz="1400" b="1" dirty="0">
                <a:solidFill>
                  <a:schemeClr val="bg2">
                    <a:lumMod val="50000"/>
                  </a:schemeClr>
                </a:solidFill>
                <a:latin typeface="Times New Roman" pitchFamily="18" charset="0"/>
                <a:cs typeface="+mn-cs"/>
              </a:rPr>
              <a:t>	</a:t>
            </a:r>
            <a:r>
              <a:rPr kumimoji="1" lang="en-US" sz="1400" b="1" dirty="0" err="1" smtClean="0">
                <a:solidFill>
                  <a:schemeClr val="bg2">
                    <a:lumMod val="50000"/>
                  </a:schemeClr>
                </a:solidFill>
                <a:latin typeface="Times New Roman" pitchFamily="18" charset="0"/>
                <a:cs typeface="+mn-cs"/>
              </a:rPr>
              <a:t>Nimer</a:t>
            </a:r>
            <a:r>
              <a:rPr kumimoji="1" lang="en-US" sz="1400" b="1" dirty="0" smtClean="0">
                <a:solidFill>
                  <a:schemeClr val="bg2">
                    <a:lumMod val="50000"/>
                  </a:schemeClr>
                </a:solidFill>
                <a:latin typeface="Times New Roman" pitchFamily="18" charset="0"/>
                <a:cs typeface="+mn-cs"/>
              </a:rPr>
              <a:t> </a:t>
            </a:r>
            <a:r>
              <a:rPr kumimoji="1" lang="en-US" sz="1400" b="1" dirty="0">
                <a:solidFill>
                  <a:schemeClr val="bg2">
                    <a:lumMod val="50000"/>
                  </a:schemeClr>
                </a:solidFill>
                <a:latin typeface="Times New Roman" pitchFamily="18" charset="0"/>
                <a:cs typeface="+mn-cs"/>
              </a:rPr>
              <a:t>Baya'a</a:t>
            </a:r>
            <a:r>
              <a:rPr kumimoji="1" lang="en-US" sz="1400" b="1" baseline="30000" dirty="0">
                <a:solidFill>
                  <a:schemeClr val="bg2">
                    <a:lumMod val="50000"/>
                  </a:schemeClr>
                </a:solidFill>
                <a:latin typeface="Times New Roman" pitchFamily="18" charset="0"/>
                <a:cs typeface="+mn-cs"/>
              </a:rPr>
              <a:t>1</a:t>
            </a:r>
            <a:r>
              <a:rPr kumimoji="1" lang="en-US" sz="1400" b="1" dirty="0">
                <a:solidFill>
                  <a:schemeClr val="bg2">
                    <a:lumMod val="50000"/>
                  </a:schemeClr>
                </a:solidFill>
                <a:latin typeface="Times New Roman" pitchFamily="18" charset="0"/>
                <a:cs typeface="+mn-cs"/>
              </a:rPr>
              <a:t> 	</a:t>
            </a:r>
            <a:r>
              <a:rPr kumimoji="1" lang="en-US" sz="1400" b="1" dirty="0" err="1" smtClean="0">
                <a:solidFill>
                  <a:schemeClr val="bg2">
                    <a:lumMod val="50000"/>
                  </a:schemeClr>
                </a:solidFill>
                <a:latin typeface="Times New Roman" pitchFamily="18" charset="0"/>
                <a:cs typeface="+mn-cs"/>
              </a:rPr>
              <a:t>Rawan</a:t>
            </a:r>
            <a:r>
              <a:rPr kumimoji="1" lang="en-US" sz="1400" b="1" dirty="0" smtClean="0">
                <a:solidFill>
                  <a:schemeClr val="bg2">
                    <a:lumMod val="50000"/>
                  </a:schemeClr>
                </a:solidFill>
                <a:latin typeface="Times New Roman" pitchFamily="18" charset="0"/>
                <a:cs typeface="+mn-cs"/>
              </a:rPr>
              <a:t> </a:t>
            </a:r>
            <a:r>
              <a:rPr kumimoji="1" lang="en-US" sz="1400" b="1" dirty="0">
                <a:solidFill>
                  <a:schemeClr val="bg2">
                    <a:lumMod val="50000"/>
                  </a:schemeClr>
                </a:solidFill>
                <a:latin typeface="Times New Roman" pitchFamily="18" charset="0"/>
                <a:cs typeface="+mn-cs"/>
              </a:rPr>
              <a:t>Anabousy</a:t>
            </a:r>
            <a:r>
              <a:rPr kumimoji="1" lang="en-US" sz="1400" b="1" baseline="30000" dirty="0">
                <a:solidFill>
                  <a:schemeClr val="bg2">
                    <a:lumMod val="50000"/>
                  </a:schemeClr>
                </a:solidFill>
                <a:latin typeface="Times New Roman" pitchFamily="18" charset="0"/>
                <a:cs typeface="+mn-cs"/>
              </a:rPr>
              <a:t>1</a:t>
            </a:r>
          </a:p>
          <a:p>
            <a:pPr algn="ctr" rtl="0" eaLnBrk="0" fontAlgn="auto" hangingPunct="0">
              <a:lnSpc>
                <a:spcPct val="120000"/>
              </a:lnSpc>
              <a:spcBef>
                <a:spcPts val="0"/>
              </a:spcBef>
              <a:spcAft>
                <a:spcPts val="0"/>
              </a:spcAft>
              <a:buClr>
                <a:schemeClr val="accent2"/>
              </a:buClr>
              <a:buSzPct val="80000"/>
              <a:defRPr/>
            </a:pPr>
            <a:r>
              <a:rPr kumimoji="1" lang="en-US" sz="1200" b="1" dirty="0" smtClean="0">
                <a:solidFill>
                  <a:schemeClr val="bg2">
                    <a:lumMod val="75000"/>
                  </a:schemeClr>
                </a:solidFill>
                <a:latin typeface="Times New Roman" pitchFamily="18" charset="0"/>
                <a:cs typeface="+mn-cs"/>
              </a:rPr>
              <a:t>1- </a:t>
            </a:r>
            <a:r>
              <a:rPr kumimoji="1" lang="en-US" sz="1200" b="1" dirty="0">
                <a:solidFill>
                  <a:schemeClr val="bg2">
                    <a:lumMod val="75000"/>
                  </a:schemeClr>
                </a:solidFill>
                <a:latin typeface="Times New Roman" pitchFamily="18" charset="0"/>
                <a:cs typeface="+mn-cs"/>
              </a:rPr>
              <a:t>Al-</a:t>
            </a:r>
            <a:r>
              <a:rPr kumimoji="1" lang="en-US" sz="1200" b="1" dirty="0" err="1">
                <a:solidFill>
                  <a:schemeClr val="bg2">
                    <a:lumMod val="75000"/>
                  </a:schemeClr>
                </a:solidFill>
                <a:latin typeface="Times New Roman" pitchFamily="18" charset="0"/>
                <a:cs typeface="+mn-cs"/>
              </a:rPr>
              <a:t>Qasemi</a:t>
            </a:r>
            <a:r>
              <a:rPr kumimoji="1" lang="en-US" sz="1200" b="1" dirty="0">
                <a:solidFill>
                  <a:schemeClr val="bg2">
                    <a:lumMod val="75000"/>
                  </a:schemeClr>
                </a:solidFill>
                <a:latin typeface="Times New Roman" pitchFamily="18" charset="0"/>
                <a:cs typeface="+mn-cs"/>
              </a:rPr>
              <a:t> Academic College of Education, </a:t>
            </a:r>
            <a:r>
              <a:rPr kumimoji="1" lang="en-US" sz="1200" b="1" dirty="0" err="1">
                <a:solidFill>
                  <a:schemeClr val="bg2">
                    <a:lumMod val="75000"/>
                  </a:schemeClr>
                </a:solidFill>
                <a:latin typeface="Times New Roman" pitchFamily="18" charset="0"/>
                <a:cs typeface="+mn-cs"/>
              </a:rPr>
              <a:t>Baqa</a:t>
            </a:r>
            <a:r>
              <a:rPr kumimoji="1" lang="en-US" sz="1200" b="1" dirty="0">
                <a:solidFill>
                  <a:schemeClr val="bg2">
                    <a:lumMod val="75000"/>
                  </a:schemeClr>
                </a:solidFill>
                <a:latin typeface="Times New Roman" pitchFamily="18" charset="0"/>
                <a:cs typeface="+mn-cs"/>
              </a:rPr>
              <a:t>-El-</a:t>
            </a:r>
            <a:r>
              <a:rPr kumimoji="1" lang="en-US" sz="1200" b="1" dirty="0" err="1">
                <a:solidFill>
                  <a:schemeClr val="bg2">
                    <a:lumMod val="75000"/>
                  </a:schemeClr>
                </a:solidFill>
                <a:latin typeface="Times New Roman" pitchFamily="18" charset="0"/>
                <a:cs typeface="+mn-cs"/>
              </a:rPr>
              <a:t>Gharbia</a:t>
            </a:r>
            <a:r>
              <a:rPr kumimoji="1" lang="en-US" sz="1200" b="1" dirty="0">
                <a:solidFill>
                  <a:schemeClr val="bg2">
                    <a:lumMod val="75000"/>
                  </a:schemeClr>
                </a:solidFill>
                <a:latin typeface="Times New Roman" pitchFamily="18" charset="0"/>
                <a:cs typeface="+mn-cs"/>
              </a:rPr>
              <a:t>, </a:t>
            </a:r>
            <a:r>
              <a:rPr kumimoji="1" lang="en-US" sz="1200" b="1" dirty="0" smtClean="0">
                <a:solidFill>
                  <a:schemeClr val="bg2">
                    <a:lumMod val="75000"/>
                  </a:schemeClr>
                </a:solidFill>
                <a:latin typeface="Times New Roman" pitchFamily="18" charset="0"/>
                <a:cs typeface="+mn-cs"/>
              </a:rPr>
              <a:t>Israel</a:t>
            </a:r>
          </a:p>
          <a:p>
            <a:pPr algn="ctr" rtl="0" eaLnBrk="0" fontAlgn="auto" hangingPunct="0">
              <a:lnSpc>
                <a:spcPct val="120000"/>
              </a:lnSpc>
              <a:spcBef>
                <a:spcPts val="0"/>
              </a:spcBef>
              <a:spcAft>
                <a:spcPts val="0"/>
              </a:spcAft>
              <a:buClr>
                <a:schemeClr val="accent2"/>
              </a:buClr>
              <a:buSzPct val="80000"/>
              <a:defRPr/>
            </a:pPr>
            <a:r>
              <a:rPr kumimoji="1" lang="en-US" sz="1200" b="1" dirty="0" smtClean="0">
                <a:solidFill>
                  <a:schemeClr val="bg2">
                    <a:lumMod val="75000"/>
                  </a:schemeClr>
                </a:solidFill>
                <a:latin typeface="Times New Roman" pitchFamily="18" charset="0"/>
                <a:cs typeface="+mn-cs"/>
              </a:rPr>
              <a:t>2- </a:t>
            </a:r>
            <a:r>
              <a:rPr kumimoji="1" lang="en-US" sz="1200" b="1" dirty="0">
                <a:solidFill>
                  <a:schemeClr val="bg2">
                    <a:lumMod val="75000"/>
                  </a:schemeClr>
                </a:solidFill>
                <a:latin typeface="Times New Roman" pitchFamily="18" charset="0"/>
                <a:cs typeface="+mn-cs"/>
              </a:rPr>
              <a:t>An-</a:t>
            </a:r>
            <a:r>
              <a:rPr kumimoji="1" lang="en-US" sz="1200" b="1" dirty="0" err="1">
                <a:solidFill>
                  <a:schemeClr val="bg2">
                    <a:lumMod val="75000"/>
                  </a:schemeClr>
                </a:solidFill>
                <a:latin typeface="Times New Roman" pitchFamily="18" charset="0"/>
                <a:cs typeface="+mn-cs"/>
              </a:rPr>
              <a:t>Najah</a:t>
            </a:r>
            <a:r>
              <a:rPr kumimoji="1" lang="en-US" sz="1200" b="1" dirty="0">
                <a:solidFill>
                  <a:schemeClr val="bg2">
                    <a:lumMod val="75000"/>
                  </a:schemeClr>
                </a:solidFill>
                <a:latin typeface="Times New Roman" pitchFamily="18" charset="0"/>
                <a:cs typeface="+mn-cs"/>
              </a:rPr>
              <a:t> National University, Nablus, </a:t>
            </a:r>
            <a:r>
              <a:rPr kumimoji="1" lang="en-US" sz="1200" b="1" dirty="0" smtClean="0">
                <a:solidFill>
                  <a:schemeClr val="bg2">
                    <a:lumMod val="75000"/>
                  </a:schemeClr>
                </a:solidFill>
                <a:latin typeface="Times New Roman" pitchFamily="18" charset="0"/>
                <a:cs typeface="+mn-cs"/>
              </a:rPr>
              <a:t>Palestine</a:t>
            </a:r>
            <a:endParaRPr kumimoji="1" lang="en-US" sz="1400" b="1" dirty="0" smtClean="0">
              <a:solidFill>
                <a:schemeClr val="bg2">
                  <a:lumMod val="50000"/>
                </a:schemeClr>
              </a:solidFill>
              <a:latin typeface="Times New Roman" pitchFamily="18" charset="0"/>
              <a:cs typeface="+mn-cs"/>
            </a:endParaRPr>
          </a:p>
        </p:txBody>
      </p:sp>
      <p:sp>
        <p:nvSpPr>
          <p:cNvPr id="8" name="Rectangle 8"/>
          <p:cNvSpPr>
            <a:spLocks noChangeArrowheads="1"/>
          </p:cNvSpPr>
          <p:nvPr/>
        </p:nvSpPr>
        <p:spPr bwMode="auto">
          <a:xfrm>
            <a:off x="611188" y="4941888"/>
            <a:ext cx="8137525" cy="1150937"/>
          </a:xfrm>
          <a:prstGeom prst="rect">
            <a:avLst/>
          </a:prstGeom>
          <a:noFill/>
          <a:ln w="9525" algn="ctr">
            <a:noFill/>
            <a:miter lim="800000"/>
            <a:headEnd/>
            <a:tailEnd/>
          </a:ln>
        </p:spPr>
        <p:txBody>
          <a:bodyPr lIns="92075" tIns="46038" rIns="92075" bIns="46038"/>
          <a:lstStyle/>
          <a:p>
            <a:pPr algn="ctr" rtl="0" eaLnBrk="0" fontAlgn="auto" hangingPunct="0">
              <a:lnSpc>
                <a:spcPct val="120000"/>
              </a:lnSpc>
              <a:spcBef>
                <a:spcPts val="0"/>
              </a:spcBef>
              <a:spcAft>
                <a:spcPts val="0"/>
              </a:spcAft>
              <a:buClr>
                <a:schemeClr val="accent2"/>
              </a:buClr>
              <a:buSzPct val="80000"/>
              <a:buFont typeface="Wingdings" pitchFamily="2" charset="2"/>
              <a:buNone/>
              <a:defRPr/>
            </a:pPr>
            <a:r>
              <a:rPr kumimoji="1" lang="en-US" sz="1600" b="1" dirty="0" smtClean="0">
                <a:solidFill>
                  <a:schemeClr val="bg2">
                    <a:lumMod val="50000"/>
                  </a:schemeClr>
                </a:solidFill>
                <a:latin typeface="Times New Roman" pitchFamily="18" charset="0"/>
              </a:rPr>
              <a:t>ICEMST 2017</a:t>
            </a:r>
            <a:endParaRPr kumimoji="1" lang="en-US" sz="1500" b="1" dirty="0" smtClean="0">
              <a:solidFill>
                <a:schemeClr val="bg2">
                  <a:lumMod val="75000"/>
                </a:schemeClr>
              </a:solidFill>
              <a:latin typeface="Times New Roman" pitchFamily="18" charset="0"/>
            </a:endParaRPr>
          </a:p>
          <a:p>
            <a:pPr algn="ctr" rtl="0" eaLnBrk="0" fontAlgn="auto" hangingPunct="0">
              <a:lnSpc>
                <a:spcPct val="120000"/>
              </a:lnSpc>
              <a:spcBef>
                <a:spcPts val="0"/>
              </a:spcBef>
              <a:spcAft>
                <a:spcPts val="0"/>
              </a:spcAft>
              <a:buClr>
                <a:schemeClr val="accent2"/>
              </a:buClr>
              <a:buSzPct val="80000"/>
              <a:buFont typeface="Wingdings" pitchFamily="2" charset="2"/>
              <a:buNone/>
              <a:defRPr/>
            </a:pPr>
            <a:r>
              <a:rPr kumimoji="1" lang="en-US" sz="1500" b="1" dirty="0" smtClean="0">
                <a:solidFill>
                  <a:schemeClr val="bg2">
                    <a:lumMod val="75000"/>
                  </a:schemeClr>
                </a:solidFill>
                <a:latin typeface="Times New Roman" pitchFamily="18" charset="0"/>
              </a:rPr>
              <a:t>The International </a:t>
            </a:r>
            <a:r>
              <a:rPr kumimoji="1" lang="en-US" sz="1500" b="1" dirty="0">
                <a:solidFill>
                  <a:schemeClr val="bg2">
                    <a:lumMod val="75000"/>
                  </a:schemeClr>
                </a:solidFill>
                <a:latin typeface="Times New Roman" pitchFamily="18" charset="0"/>
              </a:rPr>
              <a:t>Conference on </a:t>
            </a:r>
            <a:r>
              <a:rPr kumimoji="1" lang="en-US" sz="1500" b="1" dirty="0" smtClean="0">
                <a:solidFill>
                  <a:schemeClr val="bg2">
                    <a:lumMod val="75000"/>
                  </a:schemeClr>
                </a:solidFill>
                <a:latin typeface="Times New Roman" pitchFamily="18" charset="0"/>
              </a:rPr>
              <a:t>Education in Mathematics, Science &amp; Technology </a:t>
            </a:r>
            <a:r>
              <a:rPr kumimoji="1" lang="en-US" sz="1600" b="1" dirty="0">
                <a:solidFill>
                  <a:srgbClr val="1C1351"/>
                </a:solidFill>
                <a:effectLst>
                  <a:outerShdw blurRad="38100" dist="38100" dir="2700000" algn="tl">
                    <a:srgbClr val="000000">
                      <a:alpha val="43137"/>
                    </a:srgbClr>
                  </a:outerShdw>
                </a:effectLst>
                <a:latin typeface="Times New Roman" pitchFamily="18" charset="0"/>
              </a:rPr>
              <a:t/>
            </a:r>
            <a:br>
              <a:rPr kumimoji="1" lang="en-US" sz="1600" b="1" dirty="0">
                <a:solidFill>
                  <a:srgbClr val="1C1351"/>
                </a:solidFill>
                <a:effectLst>
                  <a:outerShdw blurRad="38100" dist="38100" dir="2700000" algn="tl">
                    <a:srgbClr val="000000">
                      <a:alpha val="43137"/>
                    </a:srgbClr>
                  </a:outerShdw>
                </a:effectLst>
                <a:latin typeface="Times New Roman" pitchFamily="18" charset="0"/>
              </a:rPr>
            </a:br>
            <a:r>
              <a:rPr kumimoji="1" lang="en-US" sz="1300" b="1" dirty="0" smtClean="0">
                <a:solidFill>
                  <a:schemeClr val="accent6">
                    <a:lumMod val="75000"/>
                  </a:schemeClr>
                </a:solidFill>
                <a:latin typeface="Times New Roman" pitchFamily="18" charset="0"/>
              </a:rPr>
              <a:t>18-21 May, 2017   Ephesus </a:t>
            </a:r>
            <a:r>
              <a:rPr kumimoji="1" lang="en-US" sz="1300" b="1" dirty="0" err="1" smtClean="0">
                <a:solidFill>
                  <a:schemeClr val="accent6">
                    <a:lumMod val="75000"/>
                  </a:schemeClr>
                </a:solidFill>
                <a:latin typeface="Times New Roman" pitchFamily="18" charset="0"/>
              </a:rPr>
              <a:t>Kusadasi</a:t>
            </a:r>
            <a:r>
              <a:rPr kumimoji="1" lang="en-US" sz="1300" b="1" dirty="0" smtClean="0">
                <a:solidFill>
                  <a:schemeClr val="accent6">
                    <a:lumMod val="75000"/>
                  </a:schemeClr>
                </a:solidFill>
                <a:latin typeface="Times New Roman" pitchFamily="18" charset="0"/>
              </a:rPr>
              <a:t>, Turkey</a:t>
            </a:r>
            <a:endParaRPr kumimoji="1" lang="en-US" sz="1300" b="1" dirty="0">
              <a:solidFill>
                <a:schemeClr val="accent6">
                  <a:lumMod val="75000"/>
                </a:schemeClr>
              </a:solidFill>
              <a:latin typeface="Times New Roman" pitchFamily="18" charset="0"/>
            </a:endParaRPr>
          </a:p>
          <a:p>
            <a:pPr algn="ctr" rtl="0" eaLnBrk="0" fontAlgn="auto" hangingPunct="0">
              <a:lnSpc>
                <a:spcPct val="120000"/>
              </a:lnSpc>
              <a:spcBef>
                <a:spcPts val="0"/>
              </a:spcBef>
              <a:spcAft>
                <a:spcPts val="0"/>
              </a:spcAft>
              <a:buClr>
                <a:schemeClr val="accent2"/>
              </a:buClr>
              <a:buSzPct val="80000"/>
              <a:buFont typeface="Wingdings" pitchFamily="2" charset="2"/>
              <a:buNone/>
              <a:defRPr/>
            </a:pPr>
            <a:endParaRPr kumimoji="1" lang="en-US" sz="1500" b="1" dirty="0">
              <a:solidFill>
                <a:srgbClr val="30218B"/>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857430" cy="4645496"/>
          </a:xfrm>
        </p:spPr>
        <p:txBody>
          <a:bodyPr/>
          <a:lstStyle/>
          <a:p>
            <a:pPr>
              <a:lnSpc>
                <a:spcPts val="3500"/>
              </a:lnSpc>
              <a:spcBef>
                <a:spcPts val="1800"/>
              </a:spcBef>
              <a:spcAft>
                <a:spcPts val="1800"/>
              </a:spcAft>
            </a:pPr>
            <a:r>
              <a:rPr lang="en-GB" sz="2000" dirty="0" err="1">
                <a:cs typeface="Arial" charset="0"/>
              </a:rPr>
              <a:t>Schoenfeld</a:t>
            </a:r>
            <a:r>
              <a:rPr lang="en-GB" sz="2000" dirty="0">
                <a:cs typeface="Arial" charset="0"/>
              </a:rPr>
              <a:t> (1998) links teachers’ decisions to their beliefs by arguing that teachers’ knowledge, goals and beliefs influence their decision-making in the mathematics classroom</a:t>
            </a:r>
            <a:r>
              <a:rPr lang="en-GB" sz="2600" dirty="0">
                <a:cs typeface="Arial" charset="0"/>
              </a:rPr>
              <a:t>. </a:t>
            </a:r>
          </a:p>
        </p:txBody>
      </p:sp>
      <p:sp>
        <p:nvSpPr>
          <p:cNvPr id="3" name="Date Placeholder 2"/>
          <p:cNvSpPr>
            <a:spLocks noGrp="1"/>
          </p:cNvSpPr>
          <p:nvPr>
            <p:ph type="dt" sz="half" idx="10"/>
          </p:nvPr>
        </p:nvSpPr>
        <p:spPr/>
        <p:txBody>
          <a:bodyPr/>
          <a:lstStyle/>
          <a:p>
            <a:pPr>
              <a:defRPr/>
            </a:pPr>
            <a:fld id="{B4142598-CAC4-459D-91DB-5A8C2AE5B660}"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10</a:t>
            </a:fld>
            <a:endParaRPr lang="he-IL" dirty="0"/>
          </a:p>
        </p:txBody>
      </p:sp>
    </p:spTree>
    <p:extLst>
      <p:ext uri="{BB962C8B-B14F-4D97-AF65-F5344CB8AC3E}">
        <p14:creationId xmlns:p14="http://schemas.microsoft.com/office/powerpoint/2010/main" val="1510361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8001446" cy="4645496"/>
          </a:xfrm>
        </p:spPr>
        <p:txBody>
          <a:bodyPr/>
          <a:lstStyle/>
          <a:p>
            <a:pPr marL="360000" indent="-288000">
              <a:lnSpc>
                <a:spcPts val="3000"/>
              </a:lnSpc>
            </a:pPr>
            <a:r>
              <a:rPr lang="en-GB" sz="2000" dirty="0">
                <a:cs typeface="Arial" charset="0"/>
              </a:rPr>
              <a:t>Researchers stated that teachers’ decision-making and lesson-practice are interrelated and </a:t>
            </a:r>
            <a:r>
              <a:rPr lang="en-GB" sz="2000" dirty="0">
                <a:cs typeface="Arial" charset="0"/>
              </a:rPr>
              <a:t>investigated the </a:t>
            </a:r>
            <a:r>
              <a:rPr lang="en-GB" sz="2000" dirty="0">
                <a:cs typeface="Arial" charset="0"/>
              </a:rPr>
              <a:t>factors that affect teachers' decisions to use technology in their teaching, and how these decisions affect their practice. </a:t>
            </a:r>
            <a:endParaRPr lang="en-GB" sz="2000" dirty="0">
              <a:cs typeface="Arial" charset="0"/>
            </a:endParaRPr>
          </a:p>
        </p:txBody>
      </p:sp>
      <p:sp>
        <p:nvSpPr>
          <p:cNvPr id="3" name="Date Placeholder 2"/>
          <p:cNvSpPr>
            <a:spLocks noGrp="1"/>
          </p:cNvSpPr>
          <p:nvPr>
            <p:ph type="dt" sz="half" idx="10"/>
          </p:nvPr>
        </p:nvSpPr>
        <p:spPr/>
        <p:txBody>
          <a:bodyPr/>
          <a:lstStyle/>
          <a:p>
            <a:pPr>
              <a:defRPr/>
            </a:pPr>
            <a:fld id="{DDB1EC61-4E1F-4488-B4FD-95720E7DC65A}"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11</a:t>
            </a:fld>
            <a:endParaRPr lang="he-IL" dirty="0"/>
          </a:p>
        </p:txBody>
      </p:sp>
    </p:spTree>
    <p:extLst>
      <p:ext uri="{BB962C8B-B14F-4D97-AF65-F5344CB8AC3E}">
        <p14:creationId xmlns:p14="http://schemas.microsoft.com/office/powerpoint/2010/main" val="2110252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8001446" cy="4645496"/>
          </a:xfrm>
        </p:spPr>
        <p:txBody>
          <a:bodyPr/>
          <a:lstStyle/>
          <a:p>
            <a:pPr marL="360000" indent="-288000">
              <a:lnSpc>
                <a:spcPts val="3000"/>
              </a:lnSpc>
            </a:pPr>
            <a:r>
              <a:rPr lang="en-GB" sz="2000" dirty="0">
                <a:cs typeface="Arial" charset="0"/>
              </a:rPr>
              <a:t>For example,  </a:t>
            </a:r>
            <a:r>
              <a:rPr lang="en-GB" sz="2000" dirty="0" err="1">
                <a:cs typeface="Arial" charset="0"/>
              </a:rPr>
              <a:t>Daher</a:t>
            </a:r>
            <a:r>
              <a:rPr lang="en-GB" sz="2000" dirty="0">
                <a:cs typeface="Arial" charset="0"/>
              </a:rPr>
              <a:t> and </a:t>
            </a:r>
            <a:r>
              <a:rPr lang="en-GB" sz="2000" dirty="0" err="1">
                <a:cs typeface="Arial" charset="0"/>
              </a:rPr>
              <a:t>Baya’a</a:t>
            </a:r>
            <a:r>
              <a:rPr lang="en-GB" sz="2000" dirty="0">
                <a:cs typeface="Arial" charset="0"/>
              </a:rPr>
              <a:t> (2014) studied teachers’ decisions to use mobile learning in the mathematics classroom, and found that different factors have an impact on teachers’ decisions regarding the use of mobile learning in the mathematical lessons. One of those factors was the teacher’s perceptions of using technologies in teaching.</a:t>
            </a:r>
            <a:endParaRPr lang="en-US" sz="2000" dirty="0">
              <a:cs typeface="Arial" charset="0"/>
            </a:endParaRPr>
          </a:p>
        </p:txBody>
      </p:sp>
      <p:sp>
        <p:nvSpPr>
          <p:cNvPr id="3" name="Date Placeholder 2"/>
          <p:cNvSpPr>
            <a:spLocks noGrp="1"/>
          </p:cNvSpPr>
          <p:nvPr>
            <p:ph type="dt" sz="half" idx="10"/>
          </p:nvPr>
        </p:nvSpPr>
        <p:spPr/>
        <p:txBody>
          <a:bodyPr/>
          <a:lstStyle/>
          <a:p>
            <a:pPr>
              <a:defRPr/>
            </a:pPr>
            <a:fld id="{276E87D1-3C32-4C22-A6CB-F9E201DF4022}"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12</a:t>
            </a:fld>
            <a:endParaRPr lang="he-IL" dirty="0"/>
          </a:p>
        </p:txBody>
      </p:sp>
    </p:spTree>
    <p:extLst>
      <p:ext uri="{BB962C8B-B14F-4D97-AF65-F5344CB8AC3E}">
        <p14:creationId xmlns:p14="http://schemas.microsoft.com/office/powerpoint/2010/main" val="143969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2485256"/>
          </a:xfrm>
        </p:spPr>
        <p:txBody>
          <a:bodyPr/>
          <a:lstStyle/>
          <a:p>
            <a:pPr marL="360000" indent="-288000">
              <a:lnSpc>
                <a:spcPts val="3000"/>
              </a:lnSpc>
            </a:pPr>
            <a:r>
              <a:rPr lang="de-DE" sz="2000" dirty="0">
                <a:cs typeface="Arial" charset="0"/>
              </a:rPr>
              <a:t>As supervisors of mathematics pre-service teachers in the training schools, we consider it our role to encourage the integration of ICT in teaching among the mentoring </a:t>
            </a:r>
            <a:r>
              <a:rPr lang="de-DE" sz="2000" dirty="0">
                <a:cs typeface="Arial" charset="0"/>
              </a:rPr>
              <a:t>in-service mathematics </a:t>
            </a:r>
            <a:r>
              <a:rPr lang="de-DE" sz="2000" dirty="0">
                <a:cs typeface="Arial" charset="0"/>
              </a:rPr>
              <a:t>teachers in the training schools. </a:t>
            </a:r>
            <a:endParaRPr lang="en-US" sz="2000" dirty="0">
              <a:cs typeface="Arial" charset="0"/>
            </a:endParaRPr>
          </a:p>
        </p:txBody>
      </p:sp>
      <p:sp>
        <p:nvSpPr>
          <p:cNvPr id="3" name="Date Placeholder 2"/>
          <p:cNvSpPr>
            <a:spLocks noGrp="1"/>
          </p:cNvSpPr>
          <p:nvPr>
            <p:ph type="dt" sz="half" idx="10"/>
          </p:nvPr>
        </p:nvSpPr>
        <p:spPr/>
        <p:txBody>
          <a:bodyPr/>
          <a:lstStyle/>
          <a:p>
            <a:pPr>
              <a:defRPr/>
            </a:pPr>
            <a:fld id="{0A54B0B5-C87D-436A-8558-B76625ADFBF1}"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13</a:t>
            </a:fld>
            <a:endParaRPr lang="he-IL" dirty="0"/>
          </a:p>
        </p:txBody>
      </p:sp>
    </p:spTree>
    <p:extLst>
      <p:ext uri="{BB962C8B-B14F-4D97-AF65-F5344CB8AC3E}">
        <p14:creationId xmlns:p14="http://schemas.microsoft.com/office/powerpoint/2010/main" val="1444317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3637384"/>
          </a:xfrm>
        </p:spPr>
        <p:txBody>
          <a:bodyPr/>
          <a:lstStyle/>
          <a:p>
            <a:pPr marL="360000" indent="-288000">
              <a:lnSpc>
                <a:spcPts val="3000"/>
              </a:lnSpc>
            </a:pPr>
            <a:r>
              <a:rPr lang="en-US" sz="2000" dirty="0">
                <a:cs typeface="Arial" charset="0"/>
              </a:rPr>
              <a:t>In the current research we describe, utilizing the innovation diffusion model developed by Rogers (2003), the development of five mentoring </a:t>
            </a:r>
            <a:r>
              <a:rPr lang="en-US" sz="2000" dirty="0">
                <a:cs typeface="Arial" charset="0"/>
              </a:rPr>
              <a:t>in-service mathematics </a:t>
            </a:r>
            <a:r>
              <a:rPr lang="en-US" sz="2000" dirty="0">
                <a:cs typeface="Arial" charset="0"/>
              </a:rPr>
              <a:t>teachers' beliefs and behaviors regarding the integration of ICT in their teaching in a professional development school (PDS).</a:t>
            </a:r>
            <a:endParaRPr lang="en-US" sz="2000" dirty="0">
              <a:cs typeface="Arial" charset="0"/>
            </a:endParaRPr>
          </a:p>
        </p:txBody>
      </p:sp>
      <p:sp>
        <p:nvSpPr>
          <p:cNvPr id="3" name="Date Placeholder 2"/>
          <p:cNvSpPr>
            <a:spLocks noGrp="1"/>
          </p:cNvSpPr>
          <p:nvPr>
            <p:ph type="dt" sz="half" idx="10"/>
          </p:nvPr>
        </p:nvSpPr>
        <p:spPr/>
        <p:txBody>
          <a:bodyPr/>
          <a:lstStyle/>
          <a:p>
            <a:pPr>
              <a:defRPr/>
            </a:pPr>
            <a:fld id="{A6CF719F-5961-4973-95B0-5B6B24D07A79}"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14</a:t>
            </a:fld>
            <a:endParaRPr lang="he-IL" dirty="0"/>
          </a:p>
        </p:txBody>
      </p:sp>
    </p:spTree>
    <p:extLst>
      <p:ext uri="{BB962C8B-B14F-4D97-AF65-F5344CB8AC3E}">
        <p14:creationId xmlns:p14="http://schemas.microsoft.com/office/powerpoint/2010/main" val="3411095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3637384"/>
          </a:xfrm>
        </p:spPr>
        <p:txBody>
          <a:bodyPr/>
          <a:lstStyle/>
          <a:p>
            <a:pPr>
              <a:lnSpc>
                <a:spcPts val="3500"/>
              </a:lnSpc>
              <a:spcBef>
                <a:spcPts val="1800"/>
              </a:spcBef>
              <a:spcAft>
                <a:spcPts val="1800"/>
              </a:spcAft>
            </a:pPr>
            <a:r>
              <a:rPr lang="en-US" sz="2000" dirty="0">
                <a:cs typeface="Arial" charset="0"/>
              </a:rPr>
              <a:t>For us, a PDS is a school in which pre-service teachers, their school mentors and their college supervisors try to professionally develop together. This image of PDS utilizes the framework of community of inquiry of </a:t>
            </a:r>
            <a:r>
              <a:rPr lang="en-US" sz="2000" dirty="0" err="1">
                <a:cs typeface="Arial" charset="0"/>
              </a:rPr>
              <a:t>Jaworski</a:t>
            </a:r>
            <a:r>
              <a:rPr lang="en-US" sz="2000" dirty="0">
                <a:cs typeface="Arial" charset="0"/>
              </a:rPr>
              <a:t> (2005), where teachers and researchers/</a:t>
            </a:r>
            <a:r>
              <a:rPr lang="en-US" sz="2000" dirty="0" err="1">
                <a:cs typeface="Arial" charset="0"/>
              </a:rPr>
              <a:t>didacticians</a:t>
            </a:r>
            <a:r>
              <a:rPr lang="en-US" sz="2000" dirty="0">
                <a:cs typeface="Arial" charset="0"/>
              </a:rPr>
              <a:t> collaborate to develop professionally</a:t>
            </a:r>
            <a:r>
              <a:rPr lang="en-US" sz="2600" dirty="0"/>
              <a:t>.</a:t>
            </a:r>
            <a:endParaRPr lang="en-US" sz="2600" dirty="0" smtClean="0">
              <a:cs typeface="Arial" charset="0"/>
            </a:endParaRPr>
          </a:p>
        </p:txBody>
      </p:sp>
      <p:sp>
        <p:nvSpPr>
          <p:cNvPr id="3" name="Date Placeholder 2"/>
          <p:cNvSpPr>
            <a:spLocks noGrp="1"/>
          </p:cNvSpPr>
          <p:nvPr>
            <p:ph type="dt" sz="half" idx="10"/>
          </p:nvPr>
        </p:nvSpPr>
        <p:spPr/>
        <p:txBody>
          <a:bodyPr/>
          <a:lstStyle/>
          <a:p>
            <a:pPr>
              <a:defRPr/>
            </a:pPr>
            <a:fld id="{E536ED65-CD17-47A9-B966-1BE9BCA2105F}"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15</a:t>
            </a:fld>
            <a:endParaRPr lang="he-IL" dirty="0"/>
          </a:p>
        </p:txBody>
      </p:sp>
    </p:spTree>
    <p:extLst>
      <p:ext uri="{BB962C8B-B14F-4D97-AF65-F5344CB8AC3E}">
        <p14:creationId xmlns:p14="http://schemas.microsoft.com/office/powerpoint/2010/main" val="40812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Research Setting</a:t>
            </a:r>
            <a:endParaRPr lang="he-IL" sz="3600" dirty="0">
              <a:solidFill>
                <a:schemeClr val="tx2">
                  <a:satMod val="130000"/>
                </a:schemeClr>
              </a:solidFill>
            </a:endParaRPr>
          </a:p>
        </p:txBody>
      </p:sp>
      <p:sp>
        <p:nvSpPr>
          <p:cNvPr id="3" name="מציין מיקום תוכן 2"/>
          <p:cNvSpPr>
            <a:spLocks noGrp="1"/>
          </p:cNvSpPr>
          <p:nvPr>
            <p:ph idx="1"/>
          </p:nvPr>
        </p:nvSpPr>
        <p:spPr>
          <a:xfrm>
            <a:off x="1035050" y="1447800"/>
            <a:ext cx="8001446" cy="4800600"/>
          </a:xfrm>
        </p:spPr>
        <p:txBody>
          <a:bodyPr>
            <a:noAutofit/>
          </a:bodyPr>
          <a:lstStyle/>
          <a:p>
            <a:pPr marL="72000" indent="0">
              <a:lnSpc>
                <a:spcPts val="3000"/>
              </a:lnSpc>
              <a:buNone/>
              <a:defRPr/>
            </a:pPr>
            <a:r>
              <a:rPr lang="en-US" sz="2000" dirty="0">
                <a:cs typeface="Arial" charset="0"/>
              </a:rPr>
              <a:t>To encourage the in-service teachers to integrate technology, the following methods were employed: </a:t>
            </a:r>
            <a:endParaRPr lang="en-US" sz="2000" dirty="0">
              <a:cs typeface="Arial" charset="0"/>
            </a:endParaRPr>
          </a:p>
          <a:p>
            <a:pPr marL="360000" indent="-288000">
              <a:lnSpc>
                <a:spcPts val="3000"/>
              </a:lnSpc>
              <a:defRPr/>
            </a:pPr>
            <a:r>
              <a:rPr lang="en-US" sz="1800" dirty="0" smtClean="0">
                <a:cs typeface="Arial" charset="0"/>
              </a:rPr>
              <a:t>watching video clips of past-years pre-service teachers during integrating successfully technology in their mathematics teaching, </a:t>
            </a:r>
          </a:p>
          <a:p>
            <a:pPr marL="360000" indent="-288000">
              <a:lnSpc>
                <a:spcPts val="3000"/>
              </a:lnSpc>
              <a:defRPr/>
            </a:pPr>
            <a:r>
              <a:rPr lang="en-US" sz="1800" dirty="0" smtClean="0">
                <a:cs typeface="Arial" charset="0"/>
              </a:rPr>
              <a:t>preparing </a:t>
            </a:r>
            <a:r>
              <a:rPr lang="en-US" sz="1800" dirty="0">
                <a:cs typeface="Arial" charset="0"/>
              </a:rPr>
              <a:t>ICT-based mathematics lessons together with the pre-service teachers, </a:t>
            </a:r>
            <a:endParaRPr lang="en-US" sz="1800" dirty="0" smtClean="0">
              <a:cs typeface="Arial" charset="0"/>
            </a:endParaRPr>
          </a:p>
          <a:p>
            <a:pPr marL="360000" indent="-288000">
              <a:lnSpc>
                <a:spcPts val="3000"/>
              </a:lnSpc>
              <a:defRPr/>
            </a:pPr>
            <a:r>
              <a:rPr lang="en-US" sz="1800" dirty="0">
                <a:cs typeface="Arial" charset="0"/>
              </a:rPr>
              <a:t>watching the present pre-service teachers teach ICT-based mathematics lessons, </a:t>
            </a:r>
            <a:endParaRPr lang="en-US" sz="1800" dirty="0" smtClean="0">
              <a:cs typeface="Arial" charset="0"/>
            </a:endParaRPr>
          </a:p>
          <a:p>
            <a:pPr marL="360000" indent="-288000">
              <a:lnSpc>
                <a:spcPts val="3000"/>
              </a:lnSpc>
              <a:defRPr/>
            </a:pPr>
            <a:r>
              <a:rPr lang="en-US" sz="1800" dirty="0">
                <a:cs typeface="Arial" charset="0"/>
              </a:rPr>
              <a:t>teach together with the pre-service teachers ICT-based mathematics lessons</a:t>
            </a:r>
            <a:r>
              <a:rPr lang="en-US" sz="1800" dirty="0" smtClean="0">
                <a:cs typeface="Arial" charset="0"/>
              </a:rPr>
              <a:t>,</a:t>
            </a:r>
          </a:p>
          <a:p>
            <a:pPr marL="360000" indent="-288000">
              <a:lnSpc>
                <a:spcPts val="3000"/>
              </a:lnSpc>
              <a:defRPr/>
            </a:pPr>
            <a:r>
              <a:rPr lang="en-US" sz="1800" dirty="0">
                <a:cs typeface="Arial" charset="0"/>
              </a:rPr>
              <a:t>teach with the support of pre-service teachers ICT-based mathematics lessons.</a:t>
            </a:r>
          </a:p>
          <a:p>
            <a:pPr marL="360000" indent="-288000">
              <a:lnSpc>
                <a:spcPts val="3000"/>
              </a:lnSpc>
              <a:defRPr/>
            </a:pPr>
            <a:r>
              <a:rPr lang="en-US" sz="1800" dirty="0">
                <a:cs typeface="Arial" charset="0"/>
              </a:rPr>
              <a:t>Finally, teach by themselves ICT-based mathematics lessons on their own</a:t>
            </a:r>
            <a:r>
              <a:rPr lang="en-US" sz="1800" dirty="0">
                <a:cs typeface="Arial" charset="0"/>
              </a:rPr>
              <a:t>.</a:t>
            </a:r>
            <a:endParaRPr lang="en-US" sz="1800" dirty="0">
              <a:cs typeface="Arial" charset="0"/>
            </a:endParaRPr>
          </a:p>
          <a:p>
            <a:pPr marL="72000" indent="0">
              <a:lnSpc>
                <a:spcPts val="3000"/>
              </a:lnSpc>
              <a:buNone/>
              <a:defRPr/>
            </a:pPr>
            <a:endParaRPr lang="en-US" sz="2000" dirty="0">
              <a:cs typeface="Arial" charset="0"/>
            </a:endParaRPr>
          </a:p>
          <a:p>
            <a:pPr marL="360000" indent="-288000">
              <a:lnSpc>
                <a:spcPts val="3000"/>
              </a:lnSpc>
              <a:defRPr/>
            </a:pPr>
            <a:endParaRPr lang="en-US" sz="2000" dirty="0">
              <a:cs typeface="Arial" charset="0"/>
            </a:endParaRPr>
          </a:p>
        </p:txBody>
      </p:sp>
      <p:sp>
        <p:nvSpPr>
          <p:cNvPr id="4" name="Date Placeholder 3"/>
          <p:cNvSpPr>
            <a:spLocks noGrp="1"/>
          </p:cNvSpPr>
          <p:nvPr>
            <p:ph type="dt" sz="half" idx="10"/>
          </p:nvPr>
        </p:nvSpPr>
        <p:spPr/>
        <p:txBody>
          <a:bodyPr/>
          <a:lstStyle/>
          <a:p>
            <a:pPr>
              <a:defRPr/>
            </a:pPr>
            <a:fld id="{935A84BC-338C-4A26-B025-DD1EBAEAFDAE}" type="datetime3">
              <a:rPr lang="en-US" smtClean="0"/>
              <a:t>5 May 2017</a:t>
            </a:fld>
            <a:endParaRPr lang="en-US" dirty="0"/>
          </a:p>
        </p:txBody>
      </p:sp>
      <p:sp>
        <p:nvSpPr>
          <p:cNvPr id="5" name="Slide Number Placeholder 4"/>
          <p:cNvSpPr>
            <a:spLocks noGrp="1"/>
          </p:cNvSpPr>
          <p:nvPr>
            <p:ph type="sldNum" sz="quarter" idx="12"/>
          </p:nvPr>
        </p:nvSpPr>
        <p:spPr/>
        <p:txBody>
          <a:bodyPr/>
          <a:lstStyle/>
          <a:p>
            <a:pPr>
              <a:defRPr/>
            </a:pPr>
            <a:fld id="{9A810CAC-B13E-4E3A-B39C-87052A017D29}" type="slidenum">
              <a:rPr lang="he-IL" smtClean="0"/>
              <a:pPr>
                <a:defRPr/>
              </a:pPr>
              <a:t>16</a:t>
            </a:fld>
            <a:endParaRPr lang="he-I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Research Tools</a:t>
            </a:r>
            <a:endParaRPr lang="he-IL" sz="3600" dirty="0">
              <a:solidFill>
                <a:schemeClr val="tx2">
                  <a:satMod val="130000"/>
                </a:schemeClr>
              </a:solidFill>
            </a:endParaRPr>
          </a:p>
        </p:txBody>
      </p:sp>
      <p:sp>
        <p:nvSpPr>
          <p:cNvPr id="29698" name="מציין מיקום תוכן 2"/>
          <p:cNvSpPr>
            <a:spLocks noGrp="1"/>
          </p:cNvSpPr>
          <p:nvPr>
            <p:ph idx="1"/>
          </p:nvPr>
        </p:nvSpPr>
        <p:spPr>
          <a:xfrm>
            <a:off x="1035050" y="1447800"/>
            <a:ext cx="7785100" cy="4800600"/>
          </a:xfrm>
        </p:spPr>
        <p:txBody>
          <a:bodyPr/>
          <a:lstStyle/>
          <a:p>
            <a:pPr marL="360000" lvl="1" indent="-288000">
              <a:lnSpc>
                <a:spcPts val="3000"/>
              </a:lnSpc>
              <a:spcBef>
                <a:spcPts val="600"/>
              </a:spcBef>
              <a:buSzPct val="80000"/>
              <a:buFont typeface="Wingdings 2" pitchFamily="18" charset="2"/>
              <a:buChar char=""/>
              <a:defRPr/>
            </a:pPr>
            <a:r>
              <a:rPr lang="en-US" sz="2000" dirty="0">
                <a:cs typeface="Arial" charset="0"/>
              </a:rPr>
              <a:t>we used semi-structured interviews to collect data about the participating in-service teachers' beliefs and knowledge regarding the ICT integration in mathematics teaching at the beginning and end of the academic year. </a:t>
            </a:r>
            <a:endParaRPr lang="en-US" sz="2000" dirty="0">
              <a:cs typeface="Arial" charset="0"/>
            </a:endParaRPr>
          </a:p>
          <a:p>
            <a:pPr marL="360000" lvl="1" indent="-288000">
              <a:lnSpc>
                <a:spcPts val="3000"/>
              </a:lnSpc>
              <a:spcBef>
                <a:spcPts val="600"/>
              </a:spcBef>
              <a:buSzPct val="80000"/>
              <a:buFont typeface="Wingdings 2" pitchFamily="18" charset="2"/>
              <a:buChar char=""/>
              <a:defRPr/>
            </a:pPr>
            <a:r>
              <a:rPr lang="en-US" sz="2000" dirty="0">
                <a:cs typeface="Arial" charset="0"/>
              </a:rPr>
              <a:t>At </a:t>
            </a:r>
            <a:r>
              <a:rPr lang="en-US" sz="2000" dirty="0">
                <a:cs typeface="Arial" charset="0"/>
              </a:rPr>
              <a:t>the same time, we used observations to assess their actual integration.</a:t>
            </a:r>
          </a:p>
        </p:txBody>
      </p:sp>
      <p:sp>
        <p:nvSpPr>
          <p:cNvPr id="3" name="Date Placeholder 2"/>
          <p:cNvSpPr>
            <a:spLocks noGrp="1"/>
          </p:cNvSpPr>
          <p:nvPr>
            <p:ph type="dt" sz="half" idx="10"/>
          </p:nvPr>
        </p:nvSpPr>
        <p:spPr/>
        <p:txBody>
          <a:bodyPr/>
          <a:lstStyle/>
          <a:p>
            <a:pPr>
              <a:defRPr/>
            </a:pPr>
            <a:fld id="{3A3FD471-B0BC-45DA-B1A5-0EC645284055}"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17</a:t>
            </a:fld>
            <a:endParaRPr lang="he-I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Data Analysis</a:t>
            </a:r>
            <a:endParaRPr lang="he-IL" sz="3600" dirty="0">
              <a:solidFill>
                <a:schemeClr val="tx2">
                  <a:satMod val="130000"/>
                </a:schemeClr>
              </a:solidFill>
            </a:endParaRPr>
          </a:p>
        </p:txBody>
      </p:sp>
      <p:sp>
        <p:nvSpPr>
          <p:cNvPr id="30722" name="מציין מיקום תוכן 2"/>
          <p:cNvSpPr>
            <a:spLocks noGrp="1"/>
          </p:cNvSpPr>
          <p:nvPr>
            <p:ph idx="1"/>
          </p:nvPr>
        </p:nvSpPr>
        <p:spPr>
          <a:xfrm>
            <a:off x="1035050" y="1447800"/>
            <a:ext cx="7497763" cy="4800600"/>
          </a:xfrm>
        </p:spPr>
        <p:txBody>
          <a:bodyPr/>
          <a:lstStyle/>
          <a:p>
            <a:pPr marL="360000" indent="-288000">
              <a:lnSpc>
                <a:spcPts val="3000"/>
              </a:lnSpc>
              <a:defRPr/>
            </a:pPr>
            <a:r>
              <a:rPr lang="en-GB" sz="2000" dirty="0">
                <a:cs typeface="Arial" charset="0"/>
              </a:rPr>
              <a:t>To </a:t>
            </a:r>
            <a:r>
              <a:rPr lang="en-GB" sz="2000" dirty="0" err="1">
                <a:cs typeface="Arial" charset="0"/>
              </a:rPr>
              <a:t>analyze</a:t>
            </a:r>
            <a:r>
              <a:rPr lang="en-GB" sz="2000" dirty="0">
                <a:cs typeface="Arial" charset="0"/>
              </a:rPr>
              <a:t> the data, we used the innovation diffusion model (Rogers, 2003) in order to categorize the in-service teachers' beliefs and practices of the integration of ICT into mathematics teaching. </a:t>
            </a:r>
            <a:endParaRPr lang="en-GB" sz="2000" dirty="0">
              <a:cs typeface="Arial" charset="0"/>
            </a:endParaRPr>
          </a:p>
          <a:p>
            <a:pPr marL="360000" indent="-288000">
              <a:lnSpc>
                <a:spcPts val="3000"/>
              </a:lnSpc>
              <a:defRPr/>
            </a:pPr>
            <a:r>
              <a:rPr lang="en-GB" sz="2000" dirty="0">
                <a:cs typeface="Arial" charset="0"/>
              </a:rPr>
              <a:t>Doing </a:t>
            </a:r>
            <a:r>
              <a:rPr lang="en-GB" sz="2000" dirty="0">
                <a:cs typeface="Arial" charset="0"/>
              </a:rPr>
              <a:t>so, we identified factors that could affect the innovation diffusion in each stage regarding the in-service teachers' use of ICT in teaching mathematics. </a:t>
            </a:r>
            <a:endParaRPr lang="en-US" sz="2000" dirty="0">
              <a:cs typeface="Arial" charset="0"/>
            </a:endParaRPr>
          </a:p>
        </p:txBody>
      </p:sp>
      <p:sp>
        <p:nvSpPr>
          <p:cNvPr id="3" name="Date Placeholder 2"/>
          <p:cNvSpPr>
            <a:spLocks noGrp="1"/>
          </p:cNvSpPr>
          <p:nvPr>
            <p:ph type="dt" sz="half" idx="10"/>
          </p:nvPr>
        </p:nvSpPr>
        <p:spPr/>
        <p:txBody>
          <a:bodyPr/>
          <a:lstStyle/>
          <a:p>
            <a:pPr>
              <a:defRPr/>
            </a:pPr>
            <a:fld id="{DA3B1983-A53D-42E7-9532-9CC7E0FC81E1}"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18</a:t>
            </a:fld>
            <a:endParaRPr lang="he-I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a:solidFill>
                  <a:schemeClr val="tx2">
                    <a:satMod val="130000"/>
                  </a:schemeClr>
                </a:solidFill>
              </a:rPr>
              <a:t>Data Analysis</a:t>
            </a:r>
            <a:endParaRPr lang="he-IL" sz="3600" dirty="0">
              <a:solidFill>
                <a:schemeClr val="tx2">
                  <a:satMod val="130000"/>
                </a:schemeClr>
              </a:solidFill>
            </a:endParaRPr>
          </a:p>
        </p:txBody>
      </p:sp>
      <p:sp>
        <p:nvSpPr>
          <p:cNvPr id="30722" name="מציין מיקום תוכן 2"/>
          <p:cNvSpPr>
            <a:spLocks noGrp="1"/>
          </p:cNvSpPr>
          <p:nvPr>
            <p:ph idx="1"/>
          </p:nvPr>
        </p:nvSpPr>
        <p:spPr>
          <a:xfrm>
            <a:off x="1035050" y="1447800"/>
            <a:ext cx="7497763" cy="4800600"/>
          </a:xfrm>
        </p:spPr>
        <p:txBody>
          <a:bodyPr/>
          <a:lstStyle/>
          <a:p>
            <a:pPr marL="72000" indent="0">
              <a:lnSpc>
                <a:spcPts val="3000"/>
              </a:lnSpc>
              <a:buNone/>
              <a:defRPr/>
            </a:pPr>
            <a:r>
              <a:rPr lang="en-GB" sz="2000" dirty="0">
                <a:cs typeface="Arial" charset="0"/>
              </a:rPr>
              <a:t>These </a:t>
            </a:r>
            <a:r>
              <a:rPr lang="en-GB" sz="2000" dirty="0">
                <a:cs typeface="Arial" charset="0"/>
              </a:rPr>
              <a:t>stages were: </a:t>
            </a:r>
            <a:endParaRPr lang="en-GB" sz="2000" dirty="0">
              <a:cs typeface="Arial" charset="0"/>
            </a:endParaRPr>
          </a:p>
          <a:p>
            <a:pPr marL="360000" indent="-288000">
              <a:lnSpc>
                <a:spcPts val="3000"/>
              </a:lnSpc>
              <a:defRPr/>
            </a:pPr>
            <a:r>
              <a:rPr lang="en-GB" sz="2000" dirty="0">
                <a:cs typeface="Arial" charset="0"/>
              </a:rPr>
              <a:t>knowledge </a:t>
            </a:r>
            <a:r>
              <a:rPr lang="en-GB" sz="2000" dirty="0">
                <a:cs typeface="Arial" charset="0"/>
              </a:rPr>
              <a:t>(when the participants learned about ICT use in mathematics teaching), </a:t>
            </a:r>
            <a:endParaRPr lang="en-GB" sz="2000" dirty="0">
              <a:cs typeface="Arial" charset="0"/>
            </a:endParaRPr>
          </a:p>
          <a:p>
            <a:pPr marL="360000" indent="-288000">
              <a:lnSpc>
                <a:spcPts val="3000"/>
              </a:lnSpc>
              <a:defRPr/>
            </a:pPr>
            <a:r>
              <a:rPr lang="en-GB" sz="2000" dirty="0">
                <a:cs typeface="Arial" charset="0"/>
              </a:rPr>
              <a:t>persuasion </a:t>
            </a:r>
            <a:r>
              <a:rPr lang="en-GB" sz="2000" dirty="0">
                <a:cs typeface="Arial" charset="0"/>
              </a:rPr>
              <a:t>(when they were persuaded of the value of ICT use in mathematics teaching), </a:t>
            </a:r>
            <a:endParaRPr lang="en-GB" sz="2000" dirty="0">
              <a:cs typeface="Arial" charset="0"/>
            </a:endParaRPr>
          </a:p>
          <a:p>
            <a:pPr marL="360000" indent="-288000">
              <a:lnSpc>
                <a:spcPts val="3000"/>
              </a:lnSpc>
              <a:defRPr/>
            </a:pPr>
            <a:r>
              <a:rPr lang="en-GB" sz="2000" dirty="0">
                <a:cs typeface="Arial" charset="0"/>
              </a:rPr>
              <a:t>decision </a:t>
            </a:r>
            <a:r>
              <a:rPr lang="en-GB" sz="2000" dirty="0">
                <a:cs typeface="Arial" charset="0"/>
              </a:rPr>
              <a:t>(when they decided to adopt ICT use), </a:t>
            </a:r>
            <a:endParaRPr lang="en-GB" sz="2000" dirty="0">
              <a:cs typeface="Arial" charset="0"/>
            </a:endParaRPr>
          </a:p>
          <a:p>
            <a:pPr marL="360000" indent="-288000">
              <a:lnSpc>
                <a:spcPts val="3000"/>
              </a:lnSpc>
              <a:defRPr/>
            </a:pPr>
            <a:r>
              <a:rPr lang="en-GB" sz="2000" dirty="0">
                <a:cs typeface="Arial" charset="0"/>
              </a:rPr>
              <a:t>implementation </a:t>
            </a:r>
            <a:r>
              <a:rPr lang="en-GB" sz="2000" dirty="0">
                <a:cs typeface="Arial" charset="0"/>
              </a:rPr>
              <a:t>(when actually integrating ICT in the classroom), </a:t>
            </a:r>
            <a:endParaRPr lang="en-GB" sz="2000" dirty="0">
              <a:cs typeface="Arial" charset="0"/>
            </a:endParaRPr>
          </a:p>
          <a:p>
            <a:pPr marL="360000" indent="-288000">
              <a:lnSpc>
                <a:spcPts val="3000"/>
              </a:lnSpc>
              <a:defRPr/>
            </a:pPr>
            <a:r>
              <a:rPr lang="en-GB" sz="2000" dirty="0">
                <a:cs typeface="Arial" charset="0"/>
              </a:rPr>
              <a:t>confirmation </a:t>
            </a:r>
            <a:r>
              <a:rPr lang="en-GB" sz="2000" dirty="0">
                <a:cs typeface="Arial" charset="0"/>
              </a:rPr>
              <a:t>(when the integration was </a:t>
            </a:r>
            <a:r>
              <a:rPr lang="en-GB" sz="2000" dirty="0">
                <a:cs typeface="Arial" charset="0"/>
              </a:rPr>
              <a:t>affirmed or rejected).</a:t>
            </a:r>
            <a:endParaRPr lang="en-US" sz="2000" dirty="0">
              <a:cs typeface="Arial" charset="0"/>
            </a:endParaRPr>
          </a:p>
        </p:txBody>
      </p:sp>
      <p:sp>
        <p:nvSpPr>
          <p:cNvPr id="3" name="Date Placeholder 2"/>
          <p:cNvSpPr>
            <a:spLocks noGrp="1"/>
          </p:cNvSpPr>
          <p:nvPr>
            <p:ph type="dt" sz="half" idx="10"/>
          </p:nvPr>
        </p:nvSpPr>
        <p:spPr/>
        <p:txBody>
          <a:bodyPr/>
          <a:lstStyle/>
          <a:p>
            <a:pPr>
              <a:defRPr/>
            </a:pPr>
            <a:fld id="{EBDC9954-8410-41C8-8859-413D6CF396CD}"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19</a:t>
            </a:fld>
            <a:endParaRPr lang="he-IL" dirty="0"/>
          </a:p>
        </p:txBody>
      </p:sp>
    </p:spTree>
    <p:extLst>
      <p:ext uri="{BB962C8B-B14F-4D97-AF65-F5344CB8AC3E}">
        <p14:creationId xmlns:p14="http://schemas.microsoft.com/office/powerpoint/2010/main" val="1546615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indent="-288000">
              <a:lnSpc>
                <a:spcPts val="3000"/>
              </a:lnSpc>
            </a:pPr>
            <a:r>
              <a:rPr lang="en-US" sz="2000" dirty="0" smtClean="0">
                <a:cs typeface="Arial" charset="0"/>
              </a:rPr>
              <a:t>In the </a:t>
            </a:r>
            <a:r>
              <a:rPr lang="en-US" sz="2000" dirty="0" smtClean="0">
                <a:solidFill>
                  <a:srgbClr val="008E40"/>
                </a:solidFill>
                <a:cs typeface="Arial" charset="0"/>
              </a:rPr>
              <a:t>past years</a:t>
            </a:r>
            <a:r>
              <a:rPr lang="en-US" sz="2000" dirty="0" smtClean="0">
                <a:cs typeface="Arial" charset="0"/>
              </a:rPr>
              <a:t>, we have been involved, together with our third-year pre-service teachers majoring in mathematics and computers, in </a:t>
            </a:r>
            <a:r>
              <a:rPr lang="en-US" sz="2000" dirty="0" smtClean="0">
                <a:solidFill>
                  <a:srgbClr val="008E40"/>
                </a:solidFill>
                <a:cs typeface="Arial" charset="0"/>
              </a:rPr>
              <a:t>building internet sites </a:t>
            </a:r>
            <a:r>
              <a:rPr lang="en-US" sz="2000" dirty="0" smtClean="0">
                <a:cs typeface="Arial" charset="0"/>
              </a:rPr>
              <a:t>that include </a:t>
            </a:r>
            <a:r>
              <a:rPr lang="en-US" sz="2000" dirty="0" smtClean="0">
                <a:solidFill>
                  <a:srgbClr val="008E40"/>
                </a:solidFill>
                <a:cs typeface="Arial" charset="0"/>
              </a:rPr>
              <a:t>computerized mathematical learning materials</a:t>
            </a:r>
            <a:r>
              <a:rPr lang="en-US" sz="2000" dirty="0" smtClean="0">
                <a:cs typeface="Arial" charset="0"/>
              </a:rPr>
              <a:t>.</a:t>
            </a:r>
            <a:endParaRPr lang="he-IL" sz="2000" dirty="0" smtClean="0"/>
          </a:p>
        </p:txBody>
      </p:sp>
      <p:sp>
        <p:nvSpPr>
          <p:cNvPr id="3" name="Date Placeholder 2"/>
          <p:cNvSpPr>
            <a:spLocks noGrp="1"/>
          </p:cNvSpPr>
          <p:nvPr>
            <p:ph type="dt" sz="half" idx="10"/>
          </p:nvPr>
        </p:nvSpPr>
        <p:spPr/>
        <p:txBody>
          <a:bodyPr/>
          <a:lstStyle/>
          <a:p>
            <a:pPr>
              <a:defRPr/>
            </a:pPr>
            <a:fld id="{2FBC2ABB-9AED-4F2C-BD63-0B92B72CE602}"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a:t>
            </a:fld>
            <a:endParaRPr lang="he-I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smtClean="0">
                <a:solidFill>
                  <a:schemeClr val="tx2">
                    <a:satMod val="130000"/>
                  </a:schemeClr>
                </a:solidFill>
              </a:rPr>
              <a:t>Research </a:t>
            </a:r>
            <a:r>
              <a:rPr lang="en-US" sz="3600" dirty="0" smtClean="0">
                <a:solidFill>
                  <a:schemeClr val="tx2">
                    <a:satMod val="130000"/>
                  </a:schemeClr>
                </a:solidFill>
              </a:rPr>
              <a:t>Results</a:t>
            </a:r>
            <a:endParaRPr lang="ar-JO" sz="3600" dirty="0">
              <a:solidFill>
                <a:schemeClr val="tx2">
                  <a:satMod val="130000"/>
                </a:schemeClr>
              </a:solidFill>
            </a:endParaRPr>
          </a:p>
        </p:txBody>
      </p:sp>
      <p:sp>
        <p:nvSpPr>
          <p:cNvPr id="33794" name="TextBox 21"/>
          <p:cNvSpPr txBox="1">
            <a:spLocks noChangeArrowheads="1"/>
          </p:cNvSpPr>
          <p:nvPr/>
        </p:nvSpPr>
        <p:spPr bwMode="auto">
          <a:xfrm>
            <a:off x="4076774" y="4976833"/>
            <a:ext cx="4959722" cy="584775"/>
          </a:xfrm>
          <a:prstGeom prst="rect">
            <a:avLst/>
          </a:prstGeom>
          <a:noFill/>
          <a:ln w="9525">
            <a:noFill/>
            <a:miter lim="800000"/>
            <a:headEnd/>
            <a:tailEnd/>
          </a:ln>
        </p:spPr>
        <p:txBody>
          <a:bodyPr wrap="square">
            <a:spAutoFit/>
          </a:bodyPr>
          <a:lstStyle/>
          <a:p>
            <a:pPr algn="ctr" rtl="0"/>
            <a:r>
              <a:rPr lang="en-GB" sz="1600" b="1" dirty="0"/>
              <a:t>Teachers' </a:t>
            </a:r>
            <a:r>
              <a:rPr lang="en-GB" sz="1600" b="1" dirty="0" smtClean="0"/>
              <a:t>knowledge</a:t>
            </a:r>
            <a:r>
              <a:rPr lang="en-GB" sz="1600" b="1" dirty="0"/>
              <a:t>, </a:t>
            </a:r>
            <a:r>
              <a:rPr lang="en-GB" sz="1600" b="1" dirty="0" smtClean="0"/>
              <a:t>experience</a:t>
            </a:r>
            <a:r>
              <a:rPr lang="en-GB" sz="1600" b="1" dirty="0"/>
              <a:t>, </a:t>
            </a:r>
            <a:r>
              <a:rPr lang="en-GB" sz="1600" b="1" dirty="0" smtClean="0"/>
              <a:t>obstacles </a:t>
            </a:r>
            <a:r>
              <a:rPr lang="en-GB" sz="1600" b="1" dirty="0"/>
              <a:t>and </a:t>
            </a:r>
            <a:r>
              <a:rPr lang="en-GB" sz="1600" b="1" u="sng" dirty="0" smtClean="0"/>
              <a:t>beliefs </a:t>
            </a:r>
            <a:r>
              <a:rPr lang="en-GB" sz="1600" b="1" u="sng" dirty="0"/>
              <a:t>at the </a:t>
            </a:r>
            <a:r>
              <a:rPr lang="en-GB" sz="1600" b="1" u="sng" dirty="0" smtClean="0"/>
              <a:t>b</a:t>
            </a:r>
            <a:r>
              <a:rPr lang="en-GB" sz="1600" b="1" u="sng" dirty="0" smtClean="0">
                <a:solidFill>
                  <a:srgbClr val="002060"/>
                </a:solidFill>
              </a:rPr>
              <a:t>eginning</a:t>
            </a:r>
            <a:r>
              <a:rPr lang="en-GB" sz="1600" b="1" u="sng" dirty="0" smtClean="0"/>
              <a:t> </a:t>
            </a:r>
            <a:r>
              <a:rPr lang="en-GB" sz="1600" b="1" u="sng" dirty="0"/>
              <a:t>of the </a:t>
            </a:r>
            <a:r>
              <a:rPr lang="en-GB" sz="1600" b="1" u="sng" dirty="0" smtClean="0"/>
              <a:t>academic year</a:t>
            </a:r>
            <a:endParaRPr lang="ar-JO" sz="1600" b="1" u="sng" dirty="0"/>
          </a:p>
        </p:txBody>
      </p:sp>
      <p:grpSp>
        <p:nvGrpSpPr>
          <p:cNvPr id="33827" name="Group 35"/>
          <p:cNvGrpSpPr>
            <a:grpSpLocks/>
          </p:cNvGrpSpPr>
          <p:nvPr/>
        </p:nvGrpSpPr>
        <p:grpSpPr bwMode="auto">
          <a:xfrm>
            <a:off x="107950" y="1772816"/>
            <a:ext cx="8928100" cy="2232025"/>
            <a:chOff x="68" y="1434"/>
            <a:chExt cx="5624" cy="1406"/>
          </a:xfrm>
        </p:grpSpPr>
        <p:sp>
          <p:nvSpPr>
            <p:cNvPr id="4" name="מלבן מעוגל 3"/>
            <p:cNvSpPr/>
            <p:nvPr/>
          </p:nvSpPr>
          <p:spPr>
            <a:xfrm>
              <a:off x="68" y="2024"/>
              <a:ext cx="725" cy="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Knowledge</a:t>
              </a:r>
              <a:endParaRPr lang="ar-JO" sz="1600" dirty="0"/>
            </a:p>
          </p:txBody>
        </p:sp>
        <p:grpSp>
          <p:nvGrpSpPr>
            <p:cNvPr id="33826" name="Group 34"/>
            <p:cNvGrpSpPr>
              <a:grpSpLocks/>
            </p:cNvGrpSpPr>
            <p:nvPr/>
          </p:nvGrpSpPr>
          <p:grpSpPr bwMode="auto">
            <a:xfrm>
              <a:off x="793" y="1434"/>
              <a:ext cx="4899" cy="1406"/>
              <a:chOff x="793" y="1434"/>
              <a:chExt cx="4899" cy="1406"/>
            </a:xfrm>
          </p:grpSpPr>
          <p:grpSp>
            <p:nvGrpSpPr>
              <p:cNvPr id="33799" name="קבוצה 14"/>
              <p:cNvGrpSpPr>
                <a:grpSpLocks/>
              </p:cNvGrpSpPr>
              <p:nvPr/>
            </p:nvGrpSpPr>
            <p:grpSpPr bwMode="auto">
              <a:xfrm>
                <a:off x="2608" y="2568"/>
                <a:ext cx="862" cy="272"/>
                <a:chOff x="5076056" y="3429000"/>
                <a:chExt cx="1368152" cy="432048"/>
              </a:xfrm>
            </p:grpSpPr>
            <p:sp>
              <p:nvSpPr>
                <p:cNvPr id="11" name="תרשים זרימה: נתונים 10"/>
                <p:cNvSpPr/>
                <p:nvPr/>
              </p:nvSpPr>
              <p:spPr>
                <a:xfrm>
                  <a:off x="5076055" y="3429000"/>
                  <a:ext cx="1368152" cy="432048"/>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3819" name="TextBox 13"/>
                <p:cNvSpPr txBox="1">
                  <a:spLocks noChangeArrowheads="1"/>
                </p:cNvSpPr>
                <p:nvPr/>
              </p:nvSpPr>
              <p:spPr bwMode="auto">
                <a:xfrm>
                  <a:off x="5300710" y="3455719"/>
                  <a:ext cx="1080120" cy="338554"/>
                </a:xfrm>
                <a:prstGeom prst="rect">
                  <a:avLst/>
                </a:prstGeom>
                <a:noFill/>
                <a:ln w="9525">
                  <a:noFill/>
                  <a:miter lim="800000"/>
                  <a:headEnd/>
                  <a:tailEnd/>
                </a:ln>
              </p:spPr>
              <p:txBody>
                <a:bodyPr>
                  <a:spAutoFit/>
                </a:bodyPr>
                <a:lstStyle/>
                <a:p>
                  <a:pPr algn="l" rtl="0"/>
                  <a:r>
                    <a:rPr lang="en-US" sz="1600" dirty="0">
                      <a:solidFill>
                        <a:srgbClr val="FFFFFF"/>
                      </a:solidFill>
                      <a:latin typeface="Gill Sans MT" pitchFamily="34" charset="0"/>
                    </a:rPr>
                    <a:t>Rejection</a:t>
                  </a:r>
                  <a:endParaRPr lang="ar-JO" sz="1600" dirty="0">
                    <a:solidFill>
                      <a:srgbClr val="FFFFFF"/>
                    </a:solidFill>
                    <a:latin typeface="Gill Sans MT" pitchFamily="34" charset="0"/>
                    <a:ea typeface="Majalla UI"/>
                    <a:cs typeface="Majalla UI"/>
                  </a:endParaRPr>
                </a:p>
              </p:txBody>
            </p:sp>
          </p:grpSp>
          <p:grpSp>
            <p:nvGrpSpPr>
              <p:cNvPr id="33801" name="קבוצה 17"/>
              <p:cNvGrpSpPr>
                <a:grpSpLocks/>
              </p:cNvGrpSpPr>
              <p:nvPr/>
            </p:nvGrpSpPr>
            <p:grpSpPr bwMode="auto">
              <a:xfrm>
                <a:off x="4150" y="1434"/>
                <a:ext cx="618" cy="499"/>
                <a:chOff x="4067944" y="2564904"/>
                <a:chExt cx="981337" cy="792088"/>
              </a:xfrm>
            </p:grpSpPr>
            <p:sp>
              <p:nvSpPr>
                <p:cNvPr id="19" name="תרשים זרימה: החלטה 18"/>
                <p:cNvSpPr/>
                <p:nvPr/>
              </p:nvSpPr>
              <p:spPr>
                <a:xfrm>
                  <a:off x="4067943" y="2564904"/>
                  <a:ext cx="936875" cy="79208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3817" name="TextBox 19"/>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grpSp>
            <p:nvGrpSpPr>
              <p:cNvPr id="33825" name="Group 33"/>
              <p:cNvGrpSpPr>
                <a:grpSpLocks/>
              </p:cNvGrpSpPr>
              <p:nvPr/>
            </p:nvGrpSpPr>
            <p:grpSpPr bwMode="auto">
              <a:xfrm>
                <a:off x="793" y="1570"/>
                <a:ext cx="4899" cy="1134"/>
                <a:chOff x="793" y="1570"/>
                <a:chExt cx="4899" cy="1134"/>
              </a:xfrm>
            </p:grpSpPr>
            <p:sp>
              <p:nvSpPr>
                <p:cNvPr id="5" name="מלבן מעוגל 4"/>
                <p:cNvSpPr/>
                <p:nvPr/>
              </p:nvSpPr>
              <p:spPr>
                <a:xfrm>
                  <a:off x="884" y="2024"/>
                  <a:ext cx="726" cy="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Persuasion</a:t>
                  </a:r>
                  <a:endParaRPr lang="ar-JO" sz="1600" dirty="0"/>
                </a:p>
              </p:txBody>
            </p:sp>
            <p:grpSp>
              <p:nvGrpSpPr>
                <p:cNvPr id="33797" name="קבוצה 7"/>
                <p:cNvGrpSpPr>
                  <a:grpSpLocks/>
                </p:cNvGrpSpPr>
                <p:nvPr/>
              </p:nvGrpSpPr>
              <p:grpSpPr bwMode="auto">
                <a:xfrm>
                  <a:off x="1701" y="1933"/>
                  <a:ext cx="618" cy="499"/>
                  <a:chOff x="4067944" y="2564904"/>
                  <a:chExt cx="981337" cy="792088"/>
                </a:xfrm>
              </p:grpSpPr>
              <p:sp>
                <p:nvSpPr>
                  <p:cNvPr id="6" name="תרשים זרימה: החלטה 5"/>
                  <p:cNvSpPr/>
                  <p:nvPr/>
                </p:nvSpPr>
                <p:spPr>
                  <a:xfrm>
                    <a:off x="4067944" y="2564904"/>
                    <a:ext cx="936875" cy="792087"/>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3823" name="TextBox 6"/>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grpSp>
              <p:nvGrpSpPr>
                <p:cNvPr id="33798" name="קבוצה 12"/>
                <p:cNvGrpSpPr>
                  <a:grpSpLocks/>
                </p:cNvGrpSpPr>
                <p:nvPr/>
              </p:nvGrpSpPr>
              <p:grpSpPr bwMode="auto">
                <a:xfrm>
                  <a:off x="2109" y="1570"/>
                  <a:ext cx="862" cy="272"/>
                  <a:chOff x="5148064" y="1988840"/>
                  <a:chExt cx="1368152" cy="432048"/>
                </a:xfrm>
              </p:grpSpPr>
              <p:sp>
                <p:nvSpPr>
                  <p:cNvPr id="9" name="תרשים זרימה: נתונים 8"/>
                  <p:cNvSpPr/>
                  <p:nvPr/>
                </p:nvSpPr>
                <p:spPr>
                  <a:xfrm>
                    <a:off x="5148064" y="1988840"/>
                    <a:ext cx="1368152" cy="432048"/>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3821" name="TextBox 11"/>
                  <p:cNvSpPr txBox="1">
                    <a:spLocks noChangeArrowheads="1"/>
                  </p:cNvSpPr>
                  <p:nvPr/>
                </p:nvSpPr>
                <p:spPr bwMode="auto">
                  <a:xfrm>
                    <a:off x="5364088" y="2010326"/>
                    <a:ext cx="1008112"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Adoption</a:t>
                    </a:r>
                    <a:endParaRPr lang="ar-JO" sz="1600">
                      <a:solidFill>
                        <a:srgbClr val="FFFFFF"/>
                      </a:solidFill>
                      <a:latin typeface="Gill Sans MT" pitchFamily="34" charset="0"/>
                      <a:ea typeface="Majalla UI"/>
                      <a:cs typeface="Majalla UI"/>
                    </a:endParaRPr>
                  </a:p>
                </p:txBody>
              </p:sp>
            </p:grpSp>
            <p:sp>
              <p:nvSpPr>
                <p:cNvPr id="16" name="מלבן מעוגל 15"/>
                <p:cNvSpPr/>
                <p:nvPr/>
              </p:nvSpPr>
              <p:spPr>
                <a:xfrm>
                  <a:off x="3061" y="1570"/>
                  <a:ext cx="998" cy="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Implementation</a:t>
                  </a:r>
                  <a:endParaRPr lang="ar-JO" sz="1600" dirty="0"/>
                </a:p>
              </p:txBody>
            </p:sp>
            <p:sp>
              <p:nvSpPr>
                <p:cNvPr id="21" name="מלבן מעוגל 20"/>
                <p:cNvSpPr/>
                <p:nvPr/>
              </p:nvSpPr>
              <p:spPr>
                <a:xfrm>
                  <a:off x="4830" y="1570"/>
                  <a:ext cx="862" cy="2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Confirmation</a:t>
                  </a:r>
                  <a:endParaRPr lang="ar-JO" sz="1600" dirty="0"/>
                </a:p>
              </p:txBody>
            </p:sp>
            <p:cxnSp>
              <p:nvCxnSpPr>
                <p:cNvPr id="24" name="מחבר חץ ישר 23"/>
                <p:cNvCxnSpPr/>
                <p:nvPr/>
              </p:nvCxnSpPr>
              <p:spPr>
                <a:xfrm>
                  <a:off x="793" y="2160"/>
                  <a:ext cx="9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1599" y="2173"/>
                  <a:ext cx="10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a:off x="2828" y="1700"/>
                  <a:ext cx="233" cy="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מחבר חץ ישר 33"/>
                <p:cNvCxnSpPr/>
                <p:nvPr/>
              </p:nvCxnSpPr>
              <p:spPr>
                <a:xfrm>
                  <a:off x="3972" y="1665"/>
                  <a:ext cx="180" cy="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מחבר חץ ישר 37"/>
                <p:cNvCxnSpPr/>
                <p:nvPr/>
              </p:nvCxnSpPr>
              <p:spPr>
                <a:xfrm>
                  <a:off x="4694" y="1683"/>
                  <a:ext cx="136" cy="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מחבר מרפקי 52"/>
                <p:cNvCxnSpPr>
                  <a:stCxn id="6" idx="2"/>
                  <a:endCxn id="11" idx="2"/>
                </p:cNvCxnSpPr>
                <p:nvPr/>
              </p:nvCxnSpPr>
              <p:spPr>
                <a:xfrm rot="16200000" flipH="1">
                  <a:off x="2208" y="2219"/>
                  <a:ext cx="272" cy="69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hape 61"/>
                <p:cNvCxnSpPr>
                  <a:stCxn id="6" idx="0"/>
                  <a:endCxn id="9" idx="2"/>
                </p:cNvCxnSpPr>
                <p:nvPr/>
              </p:nvCxnSpPr>
              <p:spPr>
                <a:xfrm rot="5400000" flipH="1" flipV="1">
                  <a:off x="1981" y="1720"/>
                  <a:ext cx="227" cy="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grpSp>
      </p:grpSp>
      <p:sp>
        <p:nvSpPr>
          <p:cNvPr id="78" name="TextBox 77"/>
          <p:cNvSpPr txBox="1"/>
          <p:nvPr/>
        </p:nvSpPr>
        <p:spPr>
          <a:xfrm>
            <a:off x="1079302" y="3573016"/>
            <a:ext cx="2916634" cy="2600712"/>
          </a:xfrm>
          <a:prstGeom prst="rect">
            <a:avLst/>
          </a:prstGeom>
          <a:solidFill>
            <a:srgbClr val="00B050">
              <a:alpha val="50196"/>
            </a:srgbClr>
          </a:solidFill>
          <a:scene3d>
            <a:camera prst="orthographicFront"/>
            <a:lightRig rig="threePt" dir="t"/>
          </a:scene3d>
          <a:sp3d>
            <a:bevelT/>
          </a:sp3d>
        </p:spPr>
        <p:txBody>
          <a:bodyPr wrap="square" rtlCol="1">
            <a:spAutoFit/>
          </a:bodyPr>
          <a:lstStyle/>
          <a:p>
            <a:pPr algn="l" rtl="0" fontAlgn="auto">
              <a:spcBef>
                <a:spcPts val="600"/>
              </a:spcBef>
              <a:spcAft>
                <a:spcPts val="0"/>
              </a:spcAft>
              <a:defRPr/>
            </a:pPr>
            <a:r>
              <a:rPr lang="en-US" sz="1600" dirty="0" smtClean="0">
                <a:solidFill>
                  <a:srgbClr val="C00000"/>
                </a:solidFill>
                <a:latin typeface="+mn-lt"/>
                <a:cs typeface="+mn-cs"/>
              </a:rPr>
              <a:t>Logistic obstacles</a:t>
            </a:r>
          </a:p>
          <a:p>
            <a:pPr algn="l" rtl="0" fontAlgn="auto">
              <a:spcBef>
                <a:spcPts val="600"/>
              </a:spcBef>
              <a:spcAft>
                <a:spcPts val="0"/>
              </a:spcAft>
              <a:defRPr/>
            </a:pPr>
            <a:r>
              <a:rPr lang="en-US" sz="1600" dirty="0" smtClean="0">
                <a:solidFill>
                  <a:srgbClr val="C00000"/>
                </a:solidFill>
                <a:latin typeface="+mn-lt"/>
                <a:cs typeface="+mn-cs"/>
              </a:rPr>
              <a:t>Technology knowledge obstacle</a:t>
            </a:r>
            <a:endParaRPr lang="en-US" sz="1600" dirty="0">
              <a:solidFill>
                <a:srgbClr val="C00000"/>
              </a:solidFill>
              <a:latin typeface="+mn-lt"/>
              <a:cs typeface="+mn-cs"/>
            </a:endParaRPr>
          </a:p>
          <a:p>
            <a:pPr algn="l" rtl="0" fontAlgn="auto">
              <a:spcBef>
                <a:spcPts val="600"/>
              </a:spcBef>
              <a:spcAft>
                <a:spcPts val="0"/>
              </a:spcAft>
              <a:defRPr/>
            </a:pPr>
            <a:r>
              <a:rPr lang="en-US" sz="1600" dirty="0">
                <a:solidFill>
                  <a:srgbClr val="C00000"/>
                </a:solidFill>
                <a:latin typeface="+mn-lt"/>
                <a:cs typeface="+mn-cs"/>
              </a:rPr>
              <a:t>Technical pedagogical support</a:t>
            </a:r>
          </a:p>
          <a:p>
            <a:pPr algn="l" rtl="0" fontAlgn="auto">
              <a:spcBef>
                <a:spcPts val="600"/>
              </a:spcBef>
              <a:spcAft>
                <a:spcPts val="0"/>
              </a:spcAft>
              <a:defRPr/>
            </a:pPr>
            <a:r>
              <a:rPr lang="en-US" sz="1600" dirty="0">
                <a:solidFill>
                  <a:srgbClr val="C00000"/>
                </a:solidFill>
                <a:latin typeface="+mn-lt"/>
                <a:cs typeface="+mn-cs"/>
              </a:rPr>
              <a:t>Experiences</a:t>
            </a:r>
          </a:p>
          <a:p>
            <a:pPr algn="l" rtl="0" fontAlgn="auto">
              <a:spcBef>
                <a:spcPts val="600"/>
              </a:spcBef>
              <a:spcAft>
                <a:spcPts val="0"/>
              </a:spcAft>
              <a:defRPr/>
            </a:pPr>
            <a:r>
              <a:rPr lang="en-US" sz="1600" dirty="0">
                <a:solidFill>
                  <a:srgbClr val="C00000"/>
                </a:solidFill>
                <a:latin typeface="+mn-lt"/>
                <a:cs typeface="+mn-cs"/>
              </a:rPr>
              <a:t>Attitudes towards ICT use</a:t>
            </a:r>
          </a:p>
          <a:p>
            <a:pPr algn="l" rtl="0" fontAlgn="auto">
              <a:spcBef>
                <a:spcPts val="600"/>
              </a:spcBef>
              <a:spcAft>
                <a:spcPts val="0"/>
              </a:spcAft>
              <a:defRPr/>
            </a:pPr>
            <a:r>
              <a:rPr lang="en-US" sz="1600" dirty="0">
                <a:solidFill>
                  <a:srgbClr val="C00000"/>
                </a:solidFill>
                <a:latin typeface="+mn-lt"/>
                <a:cs typeface="+mn-cs"/>
              </a:rPr>
              <a:t>Beliefs – way of use</a:t>
            </a:r>
          </a:p>
          <a:p>
            <a:pPr algn="l" rtl="0" fontAlgn="auto">
              <a:spcBef>
                <a:spcPts val="600"/>
              </a:spcBef>
              <a:spcAft>
                <a:spcPts val="0"/>
              </a:spcAft>
              <a:defRPr/>
            </a:pPr>
            <a:r>
              <a:rPr lang="en-US" sz="1600" dirty="0" smtClean="0">
                <a:solidFill>
                  <a:srgbClr val="C00000"/>
                </a:solidFill>
                <a:latin typeface="+mn-lt"/>
                <a:cs typeface="+mn-cs"/>
              </a:rPr>
              <a:t>Moderate knowledge in ICT</a:t>
            </a:r>
            <a:endParaRPr lang="en-US" sz="1600" dirty="0">
              <a:solidFill>
                <a:srgbClr val="C00000"/>
              </a:solidFill>
              <a:latin typeface="+mn-lt"/>
              <a:cs typeface="+mn-cs"/>
            </a:endParaRPr>
          </a:p>
          <a:p>
            <a:pPr algn="l" rtl="0" fontAlgn="auto">
              <a:spcBef>
                <a:spcPts val="600"/>
              </a:spcBef>
              <a:spcAft>
                <a:spcPts val="0"/>
              </a:spcAft>
              <a:defRPr/>
            </a:pPr>
            <a:r>
              <a:rPr lang="en-US" sz="1600" dirty="0">
                <a:solidFill>
                  <a:srgbClr val="C00000"/>
                </a:solidFill>
                <a:latin typeface="+mn-lt"/>
                <a:cs typeface="+mn-cs"/>
              </a:rPr>
              <a:t>TPACK </a:t>
            </a:r>
            <a:endParaRPr lang="ar-JO" sz="1600" dirty="0">
              <a:solidFill>
                <a:srgbClr val="C00000"/>
              </a:solidFill>
              <a:latin typeface="+mn-lt"/>
              <a:cs typeface="+mn-cs"/>
            </a:endParaRPr>
          </a:p>
        </p:txBody>
      </p:sp>
      <p:sp>
        <p:nvSpPr>
          <p:cNvPr id="79" name="TextBox 78"/>
          <p:cNvSpPr txBox="1"/>
          <p:nvPr/>
        </p:nvSpPr>
        <p:spPr>
          <a:xfrm>
            <a:off x="1115616" y="1412776"/>
            <a:ext cx="2960712" cy="338554"/>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1600" dirty="0">
                <a:solidFill>
                  <a:srgbClr val="002060"/>
                </a:solidFill>
                <a:latin typeface="+mn-lt"/>
                <a:cs typeface="+mn-cs"/>
              </a:rPr>
              <a:t>Beliefs – advantages of ICT use </a:t>
            </a:r>
            <a:endParaRPr lang="ar-JO" sz="1600" dirty="0">
              <a:solidFill>
                <a:srgbClr val="002060"/>
              </a:solidFill>
              <a:latin typeface="+mn-lt"/>
              <a:cs typeface="+mn-cs"/>
            </a:endParaRPr>
          </a:p>
        </p:txBody>
      </p:sp>
      <p:cxnSp>
        <p:nvCxnSpPr>
          <p:cNvPr id="32" name="מחבר חץ ישר 25"/>
          <p:cNvCxnSpPr>
            <a:stCxn id="19" idx="2"/>
          </p:cNvCxnSpPr>
          <p:nvPr/>
        </p:nvCxnSpPr>
        <p:spPr bwMode="auto">
          <a:xfrm flipH="1">
            <a:off x="7056437" y="2564979"/>
            <a:ext cx="1" cy="360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תרשים זרימה: נתונים 10"/>
          <p:cNvSpPr/>
          <p:nvPr/>
        </p:nvSpPr>
        <p:spPr bwMode="auto">
          <a:xfrm>
            <a:off x="6299201" y="3444688"/>
            <a:ext cx="1368425" cy="4318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6" name="TextBox 13"/>
          <p:cNvSpPr txBox="1">
            <a:spLocks noChangeArrowheads="1"/>
          </p:cNvSpPr>
          <p:nvPr/>
        </p:nvSpPr>
        <p:spPr bwMode="auto">
          <a:xfrm>
            <a:off x="6479340" y="3487328"/>
            <a:ext cx="1080336" cy="338360"/>
          </a:xfrm>
          <a:prstGeom prst="rect">
            <a:avLst/>
          </a:prstGeom>
          <a:noFill/>
          <a:ln w="9525">
            <a:noFill/>
            <a:miter lim="800000"/>
            <a:headEnd/>
            <a:tailEnd/>
          </a:ln>
        </p:spPr>
        <p:txBody>
          <a:bodyPr>
            <a:spAutoFit/>
          </a:bodyPr>
          <a:lstStyle/>
          <a:p>
            <a:pPr algn="l" rtl="0"/>
            <a:r>
              <a:rPr lang="en-US" sz="1600" dirty="0">
                <a:solidFill>
                  <a:srgbClr val="FFFFFF"/>
                </a:solidFill>
                <a:latin typeface="Gill Sans MT" pitchFamily="34" charset="0"/>
              </a:rPr>
              <a:t>Rejection</a:t>
            </a:r>
            <a:endParaRPr lang="ar-JO" sz="1600" dirty="0">
              <a:solidFill>
                <a:srgbClr val="FFFFFF"/>
              </a:solidFill>
              <a:latin typeface="Gill Sans MT" pitchFamily="34" charset="0"/>
              <a:ea typeface="Majalla UI"/>
              <a:cs typeface="Majalla UI"/>
            </a:endParaRPr>
          </a:p>
        </p:txBody>
      </p:sp>
      <p:sp>
        <p:nvSpPr>
          <p:cNvPr id="8" name="Date Placeholder 7"/>
          <p:cNvSpPr>
            <a:spLocks noGrp="1"/>
          </p:cNvSpPr>
          <p:nvPr>
            <p:ph type="dt" sz="half" idx="10"/>
          </p:nvPr>
        </p:nvSpPr>
        <p:spPr/>
        <p:txBody>
          <a:bodyPr/>
          <a:lstStyle/>
          <a:p>
            <a:pPr>
              <a:defRPr/>
            </a:pPr>
            <a:fld id="{7D1A9442-A515-4B47-A7A9-299780DF61C1}" type="datetime3">
              <a:rPr lang="en-US" smtClean="0"/>
              <a:t>5 May 2017</a:t>
            </a:fld>
            <a:endParaRPr lang="en-US" dirty="0"/>
          </a:p>
        </p:txBody>
      </p:sp>
      <p:sp>
        <p:nvSpPr>
          <p:cNvPr id="10" name="Slide Number Placeholder 9"/>
          <p:cNvSpPr>
            <a:spLocks noGrp="1"/>
          </p:cNvSpPr>
          <p:nvPr>
            <p:ph type="sldNum" sz="quarter" idx="12"/>
          </p:nvPr>
        </p:nvSpPr>
        <p:spPr/>
        <p:txBody>
          <a:bodyPr/>
          <a:lstStyle/>
          <a:p>
            <a:pPr>
              <a:defRPr/>
            </a:pPr>
            <a:fld id="{9A810CAC-B13E-4E3A-B39C-87052A017D29}" type="slidenum">
              <a:rPr lang="he-IL" smtClean="0"/>
              <a:pPr>
                <a:defRPr/>
              </a:pPr>
              <a:t>20</a:t>
            </a:fld>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additive="base">
                                        <p:cTn id="7" dur="500" fill="hold"/>
                                        <p:tgtEl>
                                          <p:spTgt spid="78"/>
                                        </p:tgtEl>
                                        <p:attrNameLst>
                                          <p:attrName>ppt_x</p:attrName>
                                        </p:attrNameLst>
                                      </p:cBhvr>
                                      <p:tavLst>
                                        <p:tav tm="0">
                                          <p:val>
                                            <p:strVal val="#ppt_x"/>
                                          </p:val>
                                        </p:tav>
                                        <p:tav tm="100000">
                                          <p:val>
                                            <p:strVal val="#ppt_x"/>
                                          </p:val>
                                        </p:tav>
                                      </p:tavLst>
                                    </p:anim>
                                    <p:anim calcmode="lin" valueType="num">
                                      <p:cBhvr additive="base">
                                        <p:cTn id="8"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412776"/>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smtClean="0">
                <a:solidFill>
                  <a:srgbClr val="C00000"/>
                </a:solidFill>
                <a:latin typeface="+mn-lt"/>
                <a:cs typeface="+mn-cs"/>
              </a:rPr>
              <a:t>Logistic </a:t>
            </a:r>
            <a:r>
              <a:rPr lang="en-US" sz="2000" dirty="0">
                <a:solidFill>
                  <a:srgbClr val="C00000"/>
                </a:solidFill>
                <a:latin typeface="+mn-lt"/>
                <a:cs typeface="+mn-cs"/>
              </a:rPr>
              <a:t>obstacles</a:t>
            </a:r>
          </a:p>
        </p:txBody>
      </p:sp>
      <p:sp>
        <p:nvSpPr>
          <p:cNvPr id="35845" name="TextBox 2"/>
          <p:cNvSpPr txBox="1">
            <a:spLocks noChangeArrowheads="1"/>
          </p:cNvSpPr>
          <p:nvPr/>
        </p:nvSpPr>
        <p:spPr bwMode="auto">
          <a:xfrm>
            <a:off x="1116013" y="1916832"/>
            <a:ext cx="7559675" cy="1546577"/>
          </a:xfrm>
          <a:prstGeom prst="rect">
            <a:avLst/>
          </a:prstGeom>
          <a:noFill/>
          <a:ln w="9525">
            <a:noFill/>
            <a:miter lim="800000"/>
            <a:headEnd/>
            <a:tailEnd/>
          </a:ln>
        </p:spPr>
        <p:txBody>
          <a:bodyPr wrap="square">
            <a:spAutoFit/>
          </a:bodyPr>
          <a:lstStyle/>
          <a:p>
            <a:pPr marL="285750" indent="-285750" algn="l" rtl="0">
              <a:spcBef>
                <a:spcPts val="900"/>
              </a:spcBef>
              <a:buFont typeface="Arial" charset="0"/>
              <a:buChar char="•"/>
            </a:pPr>
            <a:r>
              <a:rPr lang="en-US" dirty="0">
                <a:latin typeface="Gill Sans MT" pitchFamily="34" charset="0"/>
              </a:rPr>
              <a:t>The </a:t>
            </a:r>
            <a:r>
              <a:rPr lang="en-US" dirty="0" smtClean="0">
                <a:latin typeface="Gill Sans MT" pitchFamily="34" charset="0"/>
              </a:rPr>
              <a:t>school’s infrastructure is insufficient for </a:t>
            </a:r>
            <a:r>
              <a:rPr lang="en-US" dirty="0">
                <a:latin typeface="Gill Sans MT" pitchFamily="34" charset="0"/>
              </a:rPr>
              <a:t>ICT use in education</a:t>
            </a:r>
          </a:p>
          <a:p>
            <a:pPr marL="285750" indent="-285750" algn="l" rtl="0">
              <a:spcBef>
                <a:spcPts val="900"/>
              </a:spcBef>
              <a:buFont typeface="Arial" charset="0"/>
              <a:buChar char="•"/>
            </a:pPr>
            <a:r>
              <a:rPr lang="en-US" dirty="0">
                <a:latin typeface="Gill Sans MT" pitchFamily="34" charset="0"/>
              </a:rPr>
              <a:t>Large number of students in the class or the lab</a:t>
            </a:r>
          </a:p>
          <a:p>
            <a:pPr marL="285750" indent="-285750" algn="l" rtl="0">
              <a:spcBef>
                <a:spcPts val="900"/>
              </a:spcBef>
              <a:buFont typeface="Arial" charset="0"/>
              <a:buChar char="•"/>
            </a:pPr>
            <a:r>
              <a:rPr lang="en-US" dirty="0">
                <a:latin typeface="Gill Sans MT" pitchFamily="34" charset="0"/>
              </a:rPr>
              <a:t>Small number of weekly lessons</a:t>
            </a:r>
          </a:p>
          <a:p>
            <a:pPr marL="285750" indent="-285750" algn="l" rtl="0">
              <a:spcBef>
                <a:spcPts val="900"/>
              </a:spcBef>
              <a:buFont typeface="Arial" charset="0"/>
              <a:buChar char="•"/>
            </a:pPr>
            <a:r>
              <a:rPr lang="en-US" dirty="0" smtClean="0">
                <a:latin typeface="Gill Sans MT" pitchFamily="34" charset="0"/>
              </a:rPr>
              <a:t>Coverage </a:t>
            </a:r>
            <a:r>
              <a:rPr lang="en-US" dirty="0">
                <a:latin typeface="Gill Sans MT" pitchFamily="34" charset="0"/>
              </a:rPr>
              <a:t>of content diminishes the time available for ICT </a:t>
            </a:r>
            <a:r>
              <a:rPr lang="en-US" dirty="0" smtClean="0">
                <a:latin typeface="Gill Sans MT" pitchFamily="34" charset="0"/>
              </a:rPr>
              <a:t>use</a:t>
            </a:r>
            <a:endParaRPr lang="en-US" dirty="0">
              <a:latin typeface="Gill Sans MT" pitchFamily="34" charset="0"/>
            </a:endParaRPr>
          </a:p>
        </p:txBody>
      </p:sp>
      <p:sp>
        <p:nvSpPr>
          <p:cNvPr id="7" name="TextBox 6"/>
          <p:cNvSpPr txBox="1"/>
          <p:nvPr/>
        </p:nvSpPr>
        <p:spPr>
          <a:xfrm>
            <a:off x="1115616" y="4757082"/>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C00000"/>
                </a:solidFill>
              </a:defRPr>
            </a:lvl1pPr>
          </a:lstStyle>
          <a:p>
            <a:pPr fontAlgn="auto">
              <a:spcAft>
                <a:spcPts val="0"/>
              </a:spcAft>
              <a:defRPr/>
            </a:pPr>
            <a:r>
              <a:rPr lang="en-US" dirty="0">
                <a:latin typeface="+mn-lt"/>
                <a:cs typeface="+mn-cs"/>
              </a:rPr>
              <a:t>Technical pedagogical support</a:t>
            </a:r>
          </a:p>
        </p:txBody>
      </p:sp>
      <p:sp>
        <p:nvSpPr>
          <p:cNvPr id="35849" name="TextBox 4"/>
          <p:cNvSpPr txBox="1">
            <a:spLocks noChangeArrowheads="1"/>
          </p:cNvSpPr>
          <p:nvPr/>
        </p:nvSpPr>
        <p:spPr bwMode="auto">
          <a:xfrm>
            <a:off x="1116013" y="5373216"/>
            <a:ext cx="7559675" cy="761747"/>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smtClean="0">
                <a:latin typeface="Gill Sans MT" pitchFamily="34" charset="0"/>
              </a:rPr>
              <a:t>I </a:t>
            </a:r>
            <a:r>
              <a:rPr lang="en-US" dirty="0">
                <a:latin typeface="Gill Sans MT" pitchFamily="34" charset="0"/>
              </a:rPr>
              <a:t>need help in how to integrate ICT because I lack many technical skills</a:t>
            </a:r>
          </a:p>
          <a:p>
            <a:pPr marL="285750" indent="-285750" algn="l" rtl="0">
              <a:spcBef>
                <a:spcPts val="900"/>
              </a:spcBef>
              <a:buFont typeface="Arial" charset="0"/>
              <a:buChar char="•"/>
            </a:pPr>
            <a:r>
              <a:rPr lang="en-US" dirty="0">
                <a:latin typeface="Gill Sans MT" pitchFamily="34" charset="0"/>
              </a:rPr>
              <a:t>I need someone to direct me in how to use ICT in teaching</a:t>
            </a:r>
            <a:endParaRPr lang="he-IL" dirty="0">
              <a:latin typeface="Gill Sans MT" pitchFamily="34" charset="0"/>
            </a:endParaRPr>
          </a:p>
        </p:txBody>
      </p:sp>
      <p:sp>
        <p:nvSpPr>
          <p:cNvPr id="3" name="Date Placeholder 2"/>
          <p:cNvSpPr>
            <a:spLocks noGrp="1"/>
          </p:cNvSpPr>
          <p:nvPr>
            <p:ph type="dt" sz="half" idx="10"/>
          </p:nvPr>
        </p:nvSpPr>
        <p:spPr/>
        <p:txBody>
          <a:bodyPr/>
          <a:lstStyle/>
          <a:p>
            <a:pPr>
              <a:defRPr/>
            </a:pPr>
            <a:fld id="{C4B6D639-EA8C-49AC-8571-0276CA0A9DFF}"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21</a:t>
            </a:fld>
            <a:endParaRPr lang="he-IL" dirty="0"/>
          </a:p>
        </p:txBody>
      </p:sp>
      <p:sp>
        <p:nvSpPr>
          <p:cNvPr id="9" name="TextBox 77"/>
          <p:cNvSpPr txBox="1"/>
          <p:nvPr/>
        </p:nvSpPr>
        <p:spPr>
          <a:xfrm>
            <a:off x="1115616" y="3645024"/>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smtClean="0">
                <a:solidFill>
                  <a:srgbClr val="C00000"/>
                </a:solidFill>
                <a:latin typeface="+mn-lt"/>
                <a:cs typeface="+mn-cs"/>
              </a:rPr>
              <a:t>Technology knowledge obstacles</a:t>
            </a:r>
            <a:endParaRPr lang="en-US" sz="2000" dirty="0">
              <a:solidFill>
                <a:srgbClr val="C00000"/>
              </a:solidFill>
              <a:latin typeface="+mn-lt"/>
              <a:cs typeface="+mn-cs"/>
            </a:endParaRPr>
          </a:p>
        </p:txBody>
      </p:sp>
      <p:sp>
        <p:nvSpPr>
          <p:cNvPr id="10" name="TextBox 2"/>
          <p:cNvSpPr txBox="1">
            <a:spLocks noChangeArrowheads="1"/>
          </p:cNvSpPr>
          <p:nvPr/>
        </p:nvSpPr>
        <p:spPr bwMode="auto">
          <a:xfrm>
            <a:off x="1116013" y="4221088"/>
            <a:ext cx="7559675" cy="369332"/>
          </a:xfrm>
          <a:prstGeom prst="rect">
            <a:avLst/>
          </a:prstGeom>
          <a:noFill/>
          <a:ln w="9525">
            <a:noFill/>
            <a:miter lim="800000"/>
            <a:headEnd/>
            <a:tailEnd/>
          </a:ln>
        </p:spPr>
        <p:txBody>
          <a:bodyPr wrap="square">
            <a:spAutoFit/>
          </a:bodyPr>
          <a:lstStyle/>
          <a:p>
            <a:pPr marL="285750" indent="-285750" algn="l" rtl="0">
              <a:spcBef>
                <a:spcPts val="900"/>
              </a:spcBef>
              <a:buFont typeface="Arial" charset="0"/>
              <a:buChar char="•"/>
            </a:pPr>
            <a:r>
              <a:rPr lang="en-US" dirty="0" smtClean="0">
                <a:latin typeface="Gill Sans MT" pitchFamily="34" charset="0"/>
              </a:rPr>
              <a:t>I </a:t>
            </a:r>
            <a:r>
              <a:rPr lang="en-US" dirty="0">
                <a:latin typeface="Gill Sans MT" pitchFamily="34" charset="0"/>
              </a:rPr>
              <a:t>am afraid of using technological </a:t>
            </a:r>
            <a:r>
              <a:rPr lang="en-US" dirty="0" smtClean="0">
                <a:latin typeface="Gill Sans MT" pitchFamily="34" charset="0"/>
              </a:rPr>
              <a:t>tools </a:t>
            </a:r>
            <a:endParaRPr lang="en-US" dirty="0">
              <a:latin typeface="Gill Sans MT" pitchFamily="34" charset="0"/>
            </a:endParaRPr>
          </a:p>
        </p:txBody>
      </p:sp>
      <p:sp>
        <p:nvSpPr>
          <p:cNvPr id="12"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C00000"/>
                </a:solidFill>
                <a:latin typeface="+mn-lt"/>
                <a:cs typeface="+mn-cs"/>
              </a:rPr>
              <a:t>Experiences</a:t>
            </a:r>
          </a:p>
        </p:txBody>
      </p:sp>
      <p:sp>
        <p:nvSpPr>
          <p:cNvPr id="36869" name="TextBox 2"/>
          <p:cNvSpPr txBox="1">
            <a:spLocks noChangeArrowheads="1"/>
          </p:cNvSpPr>
          <p:nvPr/>
        </p:nvSpPr>
        <p:spPr bwMode="auto">
          <a:xfrm>
            <a:off x="1116013" y="2492375"/>
            <a:ext cx="7488237" cy="1546577"/>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tried ICT based lessons </a:t>
            </a:r>
            <a:r>
              <a:rPr lang="en-US" dirty="0" smtClean="0">
                <a:latin typeface="Gill Sans MT" pitchFamily="34" charset="0"/>
              </a:rPr>
              <a:t>infrequently for one year</a:t>
            </a:r>
            <a:endParaRPr lang="en-US" dirty="0">
              <a:latin typeface="Gill Sans MT" pitchFamily="34" charset="0"/>
            </a:endParaRPr>
          </a:p>
          <a:p>
            <a:pPr marL="285750" indent="-285750" algn="l" rtl="0">
              <a:spcBef>
                <a:spcPts val="900"/>
              </a:spcBef>
              <a:buFont typeface="Arial" charset="0"/>
              <a:buChar char="•"/>
            </a:pPr>
            <a:r>
              <a:rPr lang="en-US" dirty="0">
                <a:latin typeface="Gill Sans MT" pitchFamily="34" charset="0"/>
              </a:rPr>
              <a:t>I noted that students lost their formal technical mathematical skills</a:t>
            </a:r>
          </a:p>
          <a:p>
            <a:pPr marL="285750" indent="-285750" algn="l" rtl="0">
              <a:spcBef>
                <a:spcPts val="900"/>
              </a:spcBef>
              <a:buFont typeface="Arial" charset="0"/>
              <a:buChar char="•"/>
            </a:pPr>
            <a:r>
              <a:rPr lang="en-US" dirty="0">
                <a:latin typeface="Gill Sans MT" pitchFamily="34" charset="0"/>
              </a:rPr>
              <a:t>I had to compensate for that loss in the following year</a:t>
            </a:r>
          </a:p>
          <a:p>
            <a:pPr marL="285750" indent="-285750" algn="l" rtl="0">
              <a:spcBef>
                <a:spcPts val="900"/>
              </a:spcBef>
              <a:buFont typeface="Arial" charset="0"/>
              <a:buChar char="•"/>
            </a:pPr>
            <a:r>
              <a:rPr lang="en-US" dirty="0" smtClean="0">
                <a:latin typeface="Gill Sans MT" pitchFamily="34" charset="0"/>
              </a:rPr>
              <a:t>I </a:t>
            </a:r>
            <a:r>
              <a:rPr lang="en-US" dirty="0">
                <a:latin typeface="Gill Sans MT" pitchFamily="34" charset="0"/>
              </a:rPr>
              <a:t>used only </a:t>
            </a:r>
            <a:r>
              <a:rPr lang="en-US" dirty="0" smtClean="0">
                <a:latin typeface="Gill Sans MT" pitchFamily="34" charset="0"/>
              </a:rPr>
              <a:t>online games </a:t>
            </a:r>
            <a:r>
              <a:rPr lang="en-US" dirty="0">
                <a:latin typeface="Gill Sans MT" pitchFamily="34" charset="0"/>
              </a:rPr>
              <a:t>and P</a:t>
            </a:r>
            <a:r>
              <a:rPr lang="en-US" dirty="0" smtClean="0">
                <a:latin typeface="Gill Sans MT" pitchFamily="34" charset="0"/>
              </a:rPr>
              <a:t>ower Point presentations</a:t>
            </a:r>
            <a:endParaRPr lang="en-US" dirty="0">
              <a:latin typeface="Gill Sans MT" pitchFamily="34" charset="0"/>
            </a:endParaRPr>
          </a:p>
        </p:txBody>
      </p:sp>
      <p:sp>
        <p:nvSpPr>
          <p:cNvPr id="7" name="TextBox 6"/>
          <p:cNvSpPr txBox="1"/>
          <p:nvPr/>
        </p:nvSpPr>
        <p:spPr>
          <a:xfrm>
            <a:off x="1115616" y="4397042"/>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C00000"/>
                </a:solidFill>
              </a:defRPr>
            </a:lvl1pPr>
          </a:lstStyle>
          <a:p>
            <a:pPr fontAlgn="auto">
              <a:spcAft>
                <a:spcPts val="0"/>
              </a:spcAft>
              <a:defRPr/>
            </a:pPr>
            <a:r>
              <a:rPr lang="en-US" dirty="0">
                <a:latin typeface="+mn-lt"/>
                <a:cs typeface="+mn-cs"/>
              </a:rPr>
              <a:t>Attitudes towards ICT use</a:t>
            </a:r>
          </a:p>
        </p:txBody>
      </p:sp>
      <p:sp>
        <p:nvSpPr>
          <p:cNvPr id="36873" name="TextBox 4"/>
          <p:cNvSpPr txBox="1">
            <a:spLocks noChangeArrowheads="1"/>
          </p:cNvSpPr>
          <p:nvPr/>
        </p:nvSpPr>
        <p:spPr bwMode="auto">
          <a:xfrm>
            <a:off x="1116013" y="5013325"/>
            <a:ext cx="7559675" cy="762000"/>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want to integrate ICT in teaching</a:t>
            </a:r>
          </a:p>
          <a:p>
            <a:pPr marL="285750" indent="-285750" algn="l" rtl="0">
              <a:spcBef>
                <a:spcPts val="900"/>
              </a:spcBef>
              <a:buFont typeface="Arial" charset="0"/>
              <a:buChar char="•"/>
            </a:pPr>
            <a:r>
              <a:rPr lang="en-US" dirty="0">
                <a:latin typeface="Gill Sans MT" pitchFamily="34" charset="0"/>
              </a:rPr>
              <a:t>I am afraid of the experiment that I will implement with you</a:t>
            </a:r>
          </a:p>
        </p:txBody>
      </p:sp>
      <p:sp>
        <p:nvSpPr>
          <p:cNvPr id="3" name="Date Placeholder 2"/>
          <p:cNvSpPr>
            <a:spLocks noGrp="1"/>
          </p:cNvSpPr>
          <p:nvPr>
            <p:ph type="dt" sz="half" idx="10"/>
          </p:nvPr>
        </p:nvSpPr>
        <p:spPr/>
        <p:txBody>
          <a:bodyPr/>
          <a:lstStyle/>
          <a:p>
            <a:pPr>
              <a:defRPr/>
            </a:pPr>
            <a:fld id="{F4E04B85-0640-4B76-9F60-F796372F372F}"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22</a:t>
            </a:fld>
            <a:endParaRPr lang="he-IL" dirty="0"/>
          </a:p>
        </p:txBody>
      </p:sp>
      <p:sp>
        <p:nvSpPr>
          <p:cNvPr id="13"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C00000"/>
                </a:solidFill>
                <a:latin typeface="+mn-lt"/>
                <a:cs typeface="+mn-cs"/>
              </a:rPr>
              <a:t>Beliefs – way of use</a:t>
            </a:r>
          </a:p>
        </p:txBody>
      </p:sp>
      <p:sp>
        <p:nvSpPr>
          <p:cNvPr id="37893" name="TextBox 2"/>
          <p:cNvSpPr txBox="1">
            <a:spLocks noChangeArrowheads="1"/>
          </p:cNvSpPr>
          <p:nvPr/>
        </p:nvSpPr>
        <p:spPr bwMode="auto">
          <a:xfrm>
            <a:off x="1116013" y="2492375"/>
            <a:ext cx="7488237" cy="1154113"/>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prefer to work in the class and not to go to the computer lab</a:t>
            </a:r>
          </a:p>
          <a:p>
            <a:pPr marL="285750" indent="-285750" algn="l" rtl="0">
              <a:spcBef>
                <a:spcPts val="900"/>
              </a:spcBef>
              <a:buFont typeface="Arial" charset="0"/>
              <a:buChar char="•"/>
            </a:pPr>
            <a:r>
              <a:rPr lang="en-US" dirty="0">
                <a:latin typeface="Gill Sans MT" pitchFamily="34" charset="0"/>
              </a:rPr>
              <a:t>I prefer to provide a computer to each student when using ICT in teaching</a:t>
            </a:r>
          </a:p>
          <a:p>
            <a:pPr marL="285750" indent="-285750" algn="l" rtl="0">
              <a:spcBef>
                <a:spcPts val="900"/>
              </a:spcBef>
              <a:buFont typeface="Arial" charset="0"/>
              <a:buChar char="•"/>
            </a:pPr>
            <a:r>
              <a:rPr lang="en-US" dirty="0">
                <a:latin typeface="Gill Sans MT" pitchFamily="34" charset="0"/>
              </a:rPr>
              <a:t>ICT should be used only for limited time</a:t>
            </a:r>
          </a:p>
        </p:txBody>
      </p:sp>
      <p:sp>
        <p:nvSpPr>
          <p:cNvPr id="7" name="TextBox 6"/>
          <p:cNvSpPr txBox="1"/>
          <p:nvPr/>
        </p:nvSpPr>
        <p:spPr>
          <a:xfrm>
            <a:off x="1115616" y="3964994"/>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C00000"/>
                </a:solidFill>
              </a:defRPr>
            </a:lvl1pPr>
          </a:lstStyle>
          <a:p>
            <a:pPr fontAlgn="auto">
              <a:spcAft>
                <a:spcPts val="0"/>
              </a:spcAft>
              <a:defRPr/>
            </a:pPr>
            <a:r>
              <a:rPr lang="en-US" dirty="0" smtClean="0">
                <a:latin typeface="+mn-lt"/>
                <a:cs typeface="+mn-cs"/>
              </a:rPr>
              <a:t>Moderate knowledge in ICT</a:t>
            </a:r>
            <a:endParaRPr lang="en-US" dirty="0">
              <a:latin typeface="+mn-lt"/>
              <a:cs typeface="+mn-cs"/>
            </a:endParaRPr>
          </a:p>
        </p:txBody>
      </p:sp>
      <p:sp>
        <p:nvSpPr>
          <p:cNvPr id="37897" name="TextBox 4"/>
          <p:cNvSpPr txBox="1">
            <a:spLocks noChangeArrowheads="1"/>
          </p:cNvSpPr>
          <p:nvPr/>
        </p:nvSpPr>
        <p:spPr bwMode="auto">
          <a:xfrm>
            <a:off x="1116013" y="4581525"/>
            <a:ext cx="7559675" cy="762000"/>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know how to develop games and presentations with Power Point</a:t>
            </a:r>
          </a:p>
          <a:p>
            <a:pPr marL="285750" indent="-285750" algn="l" rtl="0">
              <a:spcBef>
                <a:spcPts val="900"/>
              </a:spcBef>
              <a:buFont typeface="Arial" charset="0"/>
              <a:buChar char="•"/>
            </a:pPr>
            <a:r>
              <a:rPr lang="en-US" dirty="0">
                <a:latin typeface="Gill Sans MT" pitchFamily="34" charset="0"/>
              </a:rPr>
              <a:t>I know </a:t>
            </a:r>
            <a:r>
              <a:rPr lang="en-US" dirty="0" smtClean="0">
                <a:latin typeface="Gill Sans MT" pitchFamily="34" charset="0"/>
              </a:rPr>
              <a:t>some Office programs and </a:t>
            </a:r>
            <a:r>
              <a:rPr lang="en-US" dirty="0">
                <a:latin typeface="Gill Sans MT" pitchFamily="34" charset="0"/>
              </a:rPr>
              <a:t>Internet</a:t>
            </a:r>
          </a:p>
        </p:txBody>
      </p:sp>
      <p:sp>
        <p:nvSpPr>
          <p:cNvPr id="3" name="Date Placeholder 2"/>
          <p:cNvSpPr>
            <a:spLocks noGrp="1"/>
          </p:cNvSpPr>
          <p:nvPr>
            <p:ph type="dt" sz="half" idx="10"/>
          </p:nvPr>
        </p:nvSpPr>
        <p:spPr/>
        <p:txBody>
          <a:bodyPr/>
          <a:lstStyle/>
          <a:p>
            <a:pPr>
              <a:defRPr/>
            </a:pPr>
            <a:fld id="{E77FF012-C459-4315-BE93-2B6A6DA435D7}"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23</a:t>
            </a:fld>
            <a:endParaRPr lang="he-IL" dirty="0"/>
          </a:p>
        </p:txBody>
      </p:sp>
      <p:sp>
        <p:nvSpPr>
          <p:cNvPr id="10"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C00000"/>
                </a:solidFill>
                <a:latin typeface="+mn-lt"/>
                <a:cs typeface="+mn-cs"/>
              </a:rPr>
              <a:t>TPACK</a:t>
            </a:r>
          </a:p>
        </p:txBody>
      </p:sp>
      <p:sp>
        <p:nvSpPr>
          <p:cNvPr id="38917" name="TextBox 2"/>
          <p:cNvSpPr txBox="1">
            <a:spLocks noChangeArrowheads="1"/>
          </p:cNvSpPr>
          <p:nvPr/>
        </p:nvSpPr>
        <p:spPr bwMode="auto">
          <a:xfrm>
            <a:off x="1116013" y="2492375"/>
            <a:ext cx="7488237" cy="1985159"/>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have problems choosing the proper materials when planning an ICT based </a:t>
            </a:r>
            <a:r>
              <a:rPr lang="en-US" dirty="0" smtClean="0">
                <a:latin typeface="Gill Sans MT" pitchFamily="34" charset="0"/>
              </a:rPr>
              <a:t>lesson in mathematics.</a:t>
            </a:r>
            <a:endParaRPr lang="en-US" dirty="0">
              <a:latin typeface="Gill Sans MT" pitchFamily="34" charset="0"/>
            </a:endParaRPr>
          </a:p>
          <a:p>
            <a:pPr marL="285750" indent="-285750" algn="l" rtl="0">
              <a:spcBef>
                <a:spcPts val="900"/>
              </a:spcBef>
              <a:buFont typeface="Arial" charset="0"/>
              <a:buChar char="•"/>
            </a:pPr>
            <a:r>
              <a:rPr lang="en-US" dirty="0">
                <a:latin typeface="Gill Sans MT" pitchFamily="34" charset="0"/>
              </a:rPr>
              <a:t>It is hard for me to choose proper technological tools to teach a specific </a:t>
            </a:r>
            <a:r>
              <a:rPr lang="en-US" dirty="0" smtClean="0">
                <a:latin typeface="Gill Sans MT" pitchFamily="34" charset="0"/>
              </a:rPr>
              <a:t>subject in mathematics</a:t>
            </a:r>
            <a:endParaRPr lang="en-US" dirty="0">
              <a:latin typeface="Gill Sans MT" pitchFamily="34" charset="0"/>
            </a:endParaRPr>
          </a:p>
          <a:p>
            <a:pPr marL="285750" indent="-285750" algn="l" rtl="0">
              <a:spcBef>
                <a:spcPts val="900"/>
              </a:spcBef>
              <a:buFont typeface="Arial" charset="0"/>
              <a:buChar char="•"/>
            </a:pPr>
            <a:r>
              <a:rPr lang="en-US" dirty="0">
                <a:latin typeface="Gill Sans MT" pitchFamily="34" charset="0"/>
              </a:rPr>
              <a:t>There should be a clear plan to explain to us how and where to use </a:t>
            </a:r>
            <a:r>
              <a:rPr lang="en-US" dirty="0" smtClean="0">
                <a:latin typeface="Gill Sans MT" pitchFamily="34" charset="0"/>
              </a:rPr>
              <a:t>ICT in teaching mathematics</a:t>
            </a:r>
            <a:endParaRPr lang="en-US" dirty="0">
              <a:latin typeface="Gill Sans MT" pitchFamily="34" charset="0"/>
            </a:endParaRPr>
          </a:p>
        </p:txBody>
      </p:sp>
      <p:sp>
        <p:nvSpPr>
          <p:cNvPr id="3" name="Date Placeholder 2"/>
          <p:cNvSpPr>
            <a:spLocks noGrp="1"/>
          </p:cNvSpPr>
          <p:nvPr>
            <p:ph type="dt" sz="half" idx="10"/>
          </p:nvPr>
        </p:nvSpPr>
        <p:spPr/>
        <p:txBody>
          <a:bodyPr/>
          <a:lstStyle/>
          <a:p>
            <a:pPr>
              <a:defRPr/>
            </a:pPr>
            <a:fld id="{67E30445-DC1E-40A5-AD53-F3417F6A47EA}"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24</a:t>
            </a:fld>
            <a:endParaRPr lang="he-IL" dirty="0"/>
          </a:p>
        </p:txBody>
      </p:sp>
      <p:sp>
        <p:nvSpPr>
          <p:cNvPr id="8"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115616" y="1916832"/>
            <a:ext cx="3888432" cy="400110"/>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002060"/>
                </a:solidFill>
                <a:latin typeface="+mn-lt"/>
                <a:cs typeface="+mn-cs"/>
              </a:rPr>
              <a:t>Beliefs – advantages of ICT use </a:t>
            </a:r>
            <a:endParaRPr lang="ar-JO" sz="2000" dirty="0">
              <a:solidFill>
                <a:srgbClr val="002060"/>
              </a:solidFill>
              <a:latin typeface="+mn-lt"/>
              <a:cs typeface="+mn-cs"/>
            </a:endParaRPr>
          </a:p>
        </p:txBody>
      </p:sp>
      <p:sp>
        <p:nvSpPr>
          <p:cNvPr id="34821" name="TextBox 3"/>
          <p:cNvSpPr txBox="1">
            <a:spLocks noChangeArrowheads="1"/>
          </p:cNvSpPr>
          <p:nvPr/>
        </p:nvSpPr>
        <p:spPr bwMode="auto">
          <a:xfrm>
            <a:off x="993775" y="2473325"/>
            <a:ext cx="7777163" cy="3785652"/>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solidFill>
                  <a:srgbClr val="0070C0"/>
                </a:solidFill>
                <a:latin typeface="Gill Sans MT" pitchFamily="34" charset="0"/>
              </a:rPr>
              <a:t>Integrating ICT in </a:t>
            </a:r>
            <a:r>
              <a:rPr lang="en-US" dirty="0" smtClean="0">
                <a:solidFill>
                  <a:srgbClr val="0070C0"/>
                </a:solidFill>
                <a:latin typeface="Gill Sans MT" pitchFamily="34" charset="0"/>
              </a:rPr>
              <a:t>learning connects mathematics with real life phenomena. </a:t>
            </a:r>
            <a:endParaRPr lang="en-US" dirty="0">
              <a:solidFill>
                <a:srgbClr val="0070C0"/>
              </a:solidFill>
              <a:latin typeface="Gill Sans MT" pitchFamily="34" charset="0"/>
            </a:endParaRPr>
          </a:p>
          <a:p>
            <a:pPr marL="285750" indent="-285750" algn="l" rtl="0">
              <a:spcBef>
                <a:spcPts val="900"/>
              </a:spcBef>
              <a:buFont typeface="Arial" charset="0"/>
              <a:buChar char="•"/>
            </a:pPr>
            <a:r>
              <a:rPr lang="en-US" dirty="0">
                <a:solidFill>
                  <a:srgbClr val="0070C0"/>
                </a:solidFill>
                <a:latin typeface="Gill Sans MT" pitchFamily="34" charset="0"/>
              </a:rPr>
              <a:t>Integrating ICT in learning adds the </a:t>
            </a:r>
            <a:r>
              <a:rPr lang="en-US" dirty="0" smtClean="0">
                <a:solidFill>
                  <a:srgbClr val="0070C0"/>
                </a:solidFill>
                <a:latin typeface="Gill Sans MT" pitchFamily="34" charset="0"/>
              </a:rPr>
              <a:t>visualization and </a:t>
            </a:r>
            <a:r>
              <a:rPr lang="en-US" dirty="0">
                <a:solidFill>
                  <a:srgbClr val="0070C0"/>
                </a:solidFill>
                <a:latin typeface="Gill Sans MT" pitchFamily="34" charset="0"/>
              </a:rPr>
              <a:t>embodiment </a:t>
            </a:r>
            <a:r>
              <a:rPr lang="en-US" dirty="0" smtClean="0">
                <a:solidFill>
                  <a:srgbClr val="0070C0"/>
                </a:solidFill>
                <a:latin typeface="Gill Sans MT" pitchFamily="34" charset="0"/>
              </a:rPr>
              <a:t>aspects</a:t>
            </a:r>
          </a:p>
          <a:p>
            <a:pPr marL="285750" indent="-285750" algn="l" rtl="0">
              <a:spcBef>
                <a:spcPts val="900"/>
              </a:spcBef>
              <a:buFont typeface="Arial" charset="0"/>
              <a:buChar char="•"/>
            </a:pPr>
            <a:r>
              <a:rPr lang="en-US" dirty="0">
                <a:solidFill>
                  <a:srgbClr val="0070C0"/>
                </a:solidFill>
                <a:latin typeface="Gill Sans MT" pitchFamily="34" charset="0"/>
              </a:rPr>
              <a:t>Integrating ICT in learning supports </a:t>
            </a:r>
            <a:r>
              <a:rPr lang="en-US" dirty="0" smtClean="0">
                <a:solidFill>
                  <a:srgbClr val="0070C0"/>
                </a:solidFill>
                <a:latin typeface="Gill Sans MT" pitchFamily="34" charset="0"/>
              </a:rPr>
              <a:t>manipulation of mathematical objects</a:t>
            </a:r>
            <a:endParaRPr lang="en-US" dirty="0">
              <a:solidFill>
                <a:srgbClr val="0070C0"/>
              </a:solidFill>
              <a:latin typeface="Gill Sans MT" pitchFamily="34" charset="0"/>
            </a:endParaRPr>
          </a:p>
          <a:p>
            <a:pPr marL="285750" indent="-285750" algn="l" rtl="0">
              <a:spcBef>
                <a:spcPts val="900"/>
              </a:spcBef>
              <a:buFont typeface="Arial" charset="0"/>
              <a:buChar char="•"/>
            </a:pPr>
            <a:r>
              <a:rPr lang="en-US" dirty="0">
                <a:solidFill>
                  <a:srgbClr val="00B050"/>
                </a:solidFill>
                <a:latin typeface="Gill Sans MT" pitchFamily="34" charset="0"/>
              </a:rPr>
              <a:t>Using ICT in teaching develops cognitive </a:t>
            </a:r>
            <a:r>
              <a:rPr lang="en-US" dirty="0" smtClean="0">
                <a:solidFill>
                  <a:srgbClr val="00B050"/>
                </a:solidFill>
                <a:latin typeface="Gill Sans MT" pitchFamily="34" charset="0"/>
              </a:rPr>
              <a:t>and imagination skills </a:t>
            </a:r>
            <a:r>
              <a:rPr lang="en-US" dirty="0">
                <a:solidFill>
                  <a:srgbClr val="00B050"/>
                </a:solidFill>
                <a:latin typeface="Gill Sans MT" pitchFamily="34" charset="0"/>
              </a:rPr>
              <a:t>among students</a:t>
            </a:r>
          </a:p>
          <a:p>
            <a:pPr marL="285750" indent="-285750" algn="l" rtl="0">
              <a:spcBef>
                <a:spcPts val="900"/>
              </a:spcBef>
              <a:buFont typeface="Arial" charset="0"/>
              <a:buChar char="•"/>
            </a:pPr>
            <a:r>
              <a:rPr lang="en-US" dirty="0">
                <a:solidFill>
                  <a:srgbClr val="00B050"/>
                </a:solidFill>
                <a:latin typeface="Gill Sans MT" pitchFamily="34" charset="0"/>
              </a:rPr>
              <a:t>Using ICT enriches the </a:t>
            </a:r>
            <a:r>
              <a:rPr lang="en-US" dirty="0" smtClean="0">
                <a:solidFill>
                  <a:srgbClr val="00B050"/>
                </a:solidFill>
                <a:latin typeface="Gill Sans MT" pitchFamily="34" charset="0"/>
              </a:rPr>
              <a:t>students technical skills </a:t>
            </a:r>
            <a:r>
              <a:rPr lang="en-US" dirty="0">
                <a:solidFill>
                  <a:srgbClr val="00B050"/>
                </a:solidFill>
                <a:latin typeface="Gill Sans MT" pitchFamily="34" charset="0"/>
              </a:rPr>
              <a:t>through using ICT </a:t>
            </a:r>
            <a:r>
              <a:rPr lang="en-US" dirty="0" smtClean="0">
                <a:solidFill>
                  <a:srgbClr val="00B050"/>
                </a:solidFill>
                <a:latin typeface="Gill Sans MT" pitchFamily="34" charset="0"/>
              </a:rPr>
              <a:t>tools</a:t>
            </a:r>
          </a:p>
          <a:p>
            <a:pPr marL="285750" indent="-285750" algn="l" rtl="0">
              <a:spcBef>
                <a:spcPts val="900"/>
              </a:spcBef>
              <a:buFont typeface="Arial" charset="0"/>
              <a:buChar char="•"/>
            </a:pPr>
            <a:r>
              <a:rPr lang="en-US" dirty="0" smtClean="0">
                <a:solidFill>
                  <a:srgbClr val="00B050"/>
                </a:solidFill>
                <a:latin typeface="Gill Sans MT" pitchFamily="34" charset="0"/>
              </a:rPr>
              <a:t>Using </a:t>
            </a:r>
            <a:r>
              <a:rPr lang="en-US" dirty="0">
                <a:solidFill>
                  <a:srgbClr val="00B050"/>
                </a:solidFill>
                <a:latin typeface="Gill Sans MT" pitchFamily="34" charset="0"/>
              </a:rPr>
              <a:t>ICT in teaching helps reducing knowledge gap between </a:t>
            </a:r>
            <a:r>
              <a:rPr lang="en-US" dirty="0" smtClean="0">
                <a:solidFill>
                  <a:srgbClr val="00B050"/>
                </a:solidFill>
                <a:latin typeface="Gill Sans MT" pitchFamily="34" charset="0"/>
              </a:rPr>
              <a:t>students, and between students and the teacher</a:t>
            </a:r>
            <a:endParaRPr lang="en-US" dirty="0">
              <a:solidFill>
                <a:srgbClr val="00B050"/>
              </a:solidFill>
              <a:latin typeface="Gill Sans MT" pitchFamily="34" charset="0"/>
            </a:endParaRPr>
          </a:p>
          <a:p>
            <a:pPr marL="285750" indent="-285750" algn="l" rtl="0">
              <a:spcBef>
                <a:spcPts val="900"/>
              </a:spcBef>
              <a:buFont typeface="Arial" charset="0"/>
              <a:buChar char="•"/>
            </a:pPr>
            <a:r>
              <a:rPr lang="en-US" dirty="0">
                <a:solidFill>
                  <a:srgbClr val="7030A0"/>
                </a:solidFill>
                <a:latin typeface="Gill Sans MT" pitchFamily="34" charset="0"/>
              </a:rPr>
              <a:t>Using ICT helps sometimes in covering the material in easier and quicker way</a:t>
            </a:r>
          </a:p>
          <a:p>
            <a:pPr marL="285750" indent="-285750" algn="l" rtl="0">
              <a:spcBef>
                <a:spcPts val="900"/>
              </a:spcBef>
              <a:buFont typeface="Arial" charset="0"/>
              <a:buChar char="•"/>
            </a:pPr>
            <a:r>
              <a:rPr lang="en-US" dirty="0" smtClean="0">
                <a:solidFill>
                  <a:srgbClr val="7030A0"/>
                </a:solidFill>
                <a:latin typeface="Gill Sans MT" pitchFamily="34" charset="0"/>
              </a:rPr>
              <a:t>Using </a:t>
            </a:r>
            <a:r>
              <a:rPr lang="en-US" dirty="0">
                <a:solidFill>
                  <a:srgbClr val="7030A0"/>
                </a:solidFill>
                <a:latin typeface="Gill Sans MT" pitchFamily="34" charset="0"/>
              </a:rPr>
              <a:t>ICT in teaching </a:t>
            </a:r>
            <a:r>
              <a:rPr lang="en-US" dirty="0" smtClean="0">
                <a:solidFill>
                  <a:srgbClr val="7030A0"/>
                </a:solidFill>
                <a:latin typeface="Gill Sans MT" pitchFamily="34" charset="0"/>
              </a:rPr>
              <a:t>assists teachers in explaining </a:t>
            </a:r>
            <a:r>
              <a:rPr lang="en-US" dirty="0">
                <a:solidFill>
                  <a:srgbClr val="7030A0"/>
                </a:solidFill>
                <a:latin typeface="Gill Sans MT" pitchFamily="34" charset="0"/>
              </a:rPr>
              <a:t>and </a:t>
            </a:r>
            <a:r>
              <a:rPr lang="en-US" dirty="0" smtClean="0">
                <a:solidFill>
                  <a:srgbClr val="7030A0"/>
                </a:solidFill>
                <a:latin typeface="Gill Sans MT" pitchFamily="34" charset="0"/>
              </a:rPr>
              <a:t>analyzing the content</a:t>
            </a:r>
            <a:endParaRPr lang="en-US" dirty="0">
              <a:solidFill>
                <a:srgbClr val="7030A0"/>
              </a:solidFill>
              <a:latin typeface="Gill Sans MT" pitchFamily="34" charset="0"/>
            </a:endParaRPr>
          </a:p>
          <a:p>
            <a:pPr marL="285750" indent="-285750" algn="l" rtl="0">
              <a:spcBef>
                <a:spcPts val="900"/>
              </a:spcBef>
              <a:buFont typeface="Arial" charset="0"/>
              <a:buChar char="•"/>
            </a:pPr>
            <a:r>
              <a:rPr lang="en-US" dirty="0">
                <a:solidFill>
                  <a:srgbClr val="7030A0"/>
                </a:solidFill>
                <a:latin typeface="Gill Sans MT" pitchFamily="34" charset="0"/>
              </a:rPr>
              <a:t>Integrating ICT has technical and pedagogical advantages </a:t>
            </a:r>
          </a:p>
        </p:txBody>
      </p:sp>
      <p:sp>
        <p:nvSpPr>
          <p:cNvPr id="3" name="Date Placeholder 2"/>
          <p:cNvSpPr>
            <a:spLocks noGrp="1"/>
          </p:cNvSpPr>
          <p:nvPr>
            <p:ph type="dt" sz="half" idx="10"/>
          </p:nvPr>
        </p:nvSpPr>
        <p:spPr/>
        <p:txBody>
          <a:bodyPr/>
          <a:lstStyle/>
          <a:p>
            <a:pPr>
              <a:defRPr/>
            </a:pPr>
            <a:fld id="{979D6CE1-15E1-4167-A9BB-9409E24A892B}"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25</a:t>
            </a:fld>
            <a:endParaRPr lang="he-IL" dirty="0"/>
          </a:p>
        </p:txBody>
      </p:sp>
      <p:sp>
        <p:nvSpPr>
          <p:cNvPr id="8"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קבוצה 76"/>
          <p:cNvGrpSpPr>
            <a:grpSpLocks/>
          </p:cNvGrpSpPr>
          <p:nvPr/>
        </p:nvGrpSpPr>
        <p:grpSpPr bwMode="auto">
          <a:xfrm>
            <a:off x="107950" y="2708275"/>
            <a:ext cx="8928100" cy="2233613"/>
            <a:chOff x="107504" y="2348880"/>
            <a:chExt cx="8928992" cy="2232248"/>
          </a:xfrm>
        </p:grpSpPr>
        <p:sp>
          <p:nvSpPr>
            <p:cNvPr id="4" name="מלבן מעוגל 3"/>
            <p:cNvSpPr/>
            <p:nvPr/>
          </p:nvSpPr>
          <p:spPr>
            <a:xfrm>
              <a:off x="107504" y="3284933"/>
              <a:ext cx="1152640"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Knowledge</a:t>
              </a:r>
              <a:endParaRPr lang="ar-JO" sz="1600" dirty="0"/>
            </a:p>
          </p:txBody>
        </p:sp>
        <p:sp>
          <p:nvSpPr>
            <p:cNvPr id="5" name="מלבן מעוגל 4"/>
            <p:cNvSpPr/>
            <p:nvPr/>
          </p:nvSpPr>
          <p:spPr>
            <a:xfrm>
              <a:off x="1403033" y="3284933"/>
              <a:ext cx="1152640"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Persuasion</a:t>
              </a:r>
              <a:endParaRPr lang="ar-JO" sz="1600" dirty="0"/>
            </a:p>
          </p:txBody>
        </p:sp>
        <p:grpSp>
          <p:nvGrpSpPr>
            <p:cNvPr id="39951" name="קבוצה 7"/>
            <p:cNvGrpSpPr>
              <a:grpSpLocks/>
            </p:cNvGrpSpPr>
            <p:nvPr/>
          </p:nvGrpSpPr>
          <p:grpSpPr bwMode="auto">
            <a:xfrm>
              <a:off x="2699792" y="3140968"/>
              <a:ext cx="981337" cy="792088"/>
              <a:chOff x="4067944" y="2564904"/>
              <a:chExt cx="981337" cy="792088"/>
            </a:xfrm>
          </p:grpSpPr>
          <p:sp>
            <p:nvSpPr>
              <p:cNvPr id="6" name="תרשים זרימה: החלטה 5"/>
              <p:cNvSpPr/>
              <p:nvPr/>
            </p:nvSpPr>
            <p:spPr>
              <a:xfrm>
                <a:off x="4068303" y="2564495"/>
                <a:ext cx="936719" cy="79326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9971" name="TextBox 6"/>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grpSp>
          <p:nvGrpSpPr>
            <p:cNvPr id="39952" name="קבוצה 12"/>
            <p:cNvGrpSpPr>
              <a:grpSpLocks/>
            </p:cNvGrpSpPr>
            <p:nvPr/>
          </p:nvGrpSpPr>
          <p:grpSpPr bwMode="auto">
            <a:xfrm>
              <a:off x="3347864" y="2564904"/>
              <a:ext cx="1368152" cy="432048"/>
              <a:chOff x="5148064" y="1988840"/>
              <a:chExt cx="1368152" cy="432048"/>
            </a:xfrm>
          </p:grpSpPr>
          <p:sp>
            <p:nvSpPr>
              <p:cNvPr id="9" name="תרשים זרימה: נתונים 8"/>
              <p:cNvSpPr/>
              <p:nvPr/>
            </p:nvSpPr>
            <p:spPr>
              <a:xfrm>
                <a:off x="5148116" y="1988584"/>
                <a:ext cx="1368562" cy="4315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9969" name="TextBox 11"/>
              <p:cNvSpPr txBox="1">
                <a:spLocks noChangeArrowheads="1"/>
              </p:cNvSpPr>
              <p:nvPr/>
            </p:nvSpPr>
            <p:spPr bwMode="auto">
              <a:xfrm>
                <a:off x="5364088" y="2010326"/>
                <a:ext cx="1008112"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Adoption</a:t>
                </a:r>
                <a:endParaRPr lang="ar-JO" sz="1600">
                  <a:solidFill>
                    <a:srgbClr val="FFFFFF"/>
                  </a:solidFill>
                  <a:latin typeface="Gill Sans MT" pitchFamily="34" charset="0"/>
                  <a:ea typeface="Majalla UI"/>
                  <a:cs typeface="Majalla UI"/>
                </a:endParaRPr>
              </a:p>
            </p:txBody>
          </p:sp>
        </p:grpSp>
        <p:grpSp>
          <p:nvGrpSpPr>
            <p:cNvPr id="39953" name="קבוצה 14"/>
            <p:cNvGrpSpPr>
              <a:grpSpLocks/>
            </p:cNvGrpSpPr>
            <p:nvPr/>
          </p:nvGrpSpPr>
          <p:grpSpPr bwMode="auto">
            <a:xfrm>
              <a:off x="3275856" y="4149080"/>
              <a:ext cx="1368152" cy="432048"/>
              <a:chOff x="5076056" y="3429000"/>
              <a:chExt cx="1368152" cy="432048"/>
            </a:xfrm>
          </p:grpSpPr>
          <p:sp>
            <p:nvSpPr>
              <p:cNvPr id="11" name="תרשים זרימה: נתונים 10"/>
              <p:cNvSpPr/>
              <p:nvPr/>
            </p:nvSpPr>
            <p:spPr>
              <a:xfrm>
                <a:off x="5076671" y="3429512"/>
                <a:ext cx="1366975" cy="4315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9967" name="TextBox 13"/>
              <p:cNvSpPr txBox="1">
                <a:spLocks noChangeArrowheads="1"/>
              </p:cNvSpPr>
              <p:nvPr/>
            </p:nvSpPr>
            <p:spPr bwMode="auto">
              <a:xfrm>
                <a:off x="5300710" y="3455719"/>
                <a:ext cx="1080120"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Rejection</a:t>
                </a:r>
                <a:endParaRPr lang="ar-JO" sz="1600">
                  <a:solidFill>
                    <a:srgbClr val="FFFFFF"/>
                  </a:solidFill>
                  <a:latin typeface="Gill Sans MT" pitchFamily="34" charset="0"/>
                  <a:ea typeface="Majalla UI"/>
                  <a:cs typeface="Majalla UI"/>
                </a:endParaRPr>
              </a:p>
            </p:txBody>
          </p:sp>
        </p:grpSp>
        <p:sp>
          <p:nvSpPr>
            <p:cNvPr id="16" name="מלבן מעוגל 15"/>
            <p:cNvSpPr/>
            <p:nvPr/>
          </p:nvSpPr>
          <p:spPr>
            <a:xfrm>
              <a:off x="4859367" y="2564648"/>
              <a:ext cx="1584483"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Implementation</a:t>
              </a:r>
              <a:endParaRPr lang="ar-JO" sz="1600" dirty="0"/>
            </a:p>
          </p:txBody>
        </p:sp>
        <p:grpSp>
          <p:nvGrpSpPr>
            <p:cNvPr id="39955" name="קבוצה 17"/>
            <p:cNvGrpSpPr>
              <a:grpSpLocks/>
            </p:cNvGrpSpPr>
            <p:nvPr/>
          </p:nvGrpSpPr>
          <p:grpSpPr bwMode="auto">
            <a:xfrm>
              <a:off x="6588224" y="2348880"/>
              <a:ext cx="981337" cy="792088"/>
              <a:chOff x="4067944" y="2564904"/>
              <a:chExt cx="981337" cy="792088"/>
            </a:xfrm>
          </p:grpSpPr>
          <p:sp>
            <p:nvSpPr>
              <p:cNvPr id="19" name="תרשים זרימה: החלטה 18"/>
              <p:cNvSpPr/>
              <p:nvPr/>
            </p:nvSpPr>
            <p:spPr>
              <a:xfrm>
                <a:off x="4068046" y="2564904"/>
                <a:ext cx="936719" cy="79167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9965" name="TextBox 19"/>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sp>
          <p:nvSpPr>
            <p:cNvPr id="21" name="מלבן מעוגל 20"/>
            <p:cNvSpPr/>
            <p:nvPr/>
          </p:nvSpPr>
          <p:spPr>
            <a:xfrm>
              <a:off x="7667934" y="2564648"/>
              <a:ext cx="1368562"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Confirmation</a:t>
              </a:r>
              <a:endParaRPr lang="ar-JO" sz="1600" dirty="0"/>
            </a:p>
          </p:txBody>
        </p:sp>
        <p:cxnSp>
          <p:nvCxnSpPr>
            <p:cNvPr id="24" name="מחבר חץ ישר 23"/>
            <p:cNvCxnSpPr/>
            <p:nvPr/>
          </p:nvCxnSpPr>
          <p:spPr>
            <a:xfrm>
              <a:off x="1260144" y="3500701"/>
              <a:ext cx="1428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2538210" y="3521326"/>
              <a:ext cx="1619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a:off x="4489442" y="2770897"/>
              <a:ext cx="369925" cy="9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מחבר חץ ישר 33"/>
            <p:cNvCxnSpPr/>
            <p:nvPr/>
          </p:nvCxnSpPr>
          <p:spPr>
            <a:xfrm>
              <a:off x="6305723" y="2715369"/>
              <a:ext cx="285779" cy="14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מחבר חץ ישר 37"/>
            <p:cNvCxnSpPr/>
            <p:nvPr/>
          </p:nvCxnSpPr>
          <p:spPr>
            <a:xfrm>
              <a:off x="7452013" y="2743926"/>
              <a:ext cx="215922" cy="15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מחבר מרפקי 52"/>
            <p:cNvCxnSpPr>
              <a:stCxn id="6" idx="2"/>
              <a:endCxn id="11" idx="2"/>
            </p:cNvCxnSpPr>
            <p:nvPr/>
          </p:nvCxnSpPr>
          <p:spPr>
            <a:xfrm rot="16200000" flipH="1">
              <a:off x="3074992" y="4027342"/>
              <a:ext cx="431536" cy="24449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hape 61"/>
            <p:cNvCxnSpPr>
              <a:stCxn id="6" idx="0"/>
              <a:endCxn id="9" idx="2"/>
            </p:cNvCxnSpPr>
            <p:nvPr/>
          </p:nvCxnSpPr>
          <p:spPr>
            <a:xfrm rot="5400000" flipH="1" flipV="1">
              <a:off x="3146411" y="2802515"/>
              <a:ext cx="360143" cy="31594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9939" name="TextBox 27"/>
          <p:cNvSpPr txBox="1">
            <a:spLocks noChangeArrowheads="1"/>
          </p:cNvSpPr>
          <p:nvPr/>
        </p:nvSpPr>
        <p:spPr bwMode="auto">
          <a:xfrm>
            <a:off x="4932487" y="5229200"/>
            <a:ext cx="3887985" cy="584775"/>
          </a:xfrm>
          <a:prstGeom prst="rect">
            <a:avLst/>
          </a:prstGeom>
          <a:noFill/>
          <a:ln w="9525">
            <a:noFill/>
            <a:miter lim="800000"/>
            <a:headEnd/>
            <a:tailEnd/>
          </a:ln>
        </p:spPr>
        <p:txBody>
          <a:bodyPr wrap="square">
            <a:spAutoFit/>
          </a:bodyPr>
          <a:lstStyle/>
          <a:p>
            <a:pPr algn="ctr" rtl="0"/>
            <a:r>
              <a:rPr lang="en-GB" sz="1600" b="1" dirty="0"/>
              <a:t>Persuasion, </a:t>
            </a:r>
            <a:r>
              <a:rPr lang="en-GB" sz="1600" b="1" dirty="0" smtClean="0"/>
              <a:t>decision </a:t>
            </a:r>
            <a:r>
              <a:rPr lang="en-GB" sz="1600" b="1" dirty="0"/>
              <a:t>and </a:t>
            </a:r>
            <a:r>
              <a:rPr lang="en-GB" sz="1600" b="1" dirty="0" smtClean="0"/>
              <a:t>adoption</a:t>
            </a:r>
            <a:br>
              <a:rPr lang="en-GB" sz="1600" b="1" dirty="0" smtClean="0"/>
            </a:br>
            <a:r>
              <a:rPr lang="en-US" sz="1600" b="1" u="sng" dirty="0" smtClean="0">
                <a:solidFill>
                  <a:srgbClr val="002060"/>
                </a:solidFill>
              </a:rPr>
              <a:t>through</a:t>
            </a:r>
            <a:r>
              <a:rPr lang="en-US" sz="1600" b="1" u="sng" dirty="0" smtClean="0"/>
              <a:t> </a:t>
            </a:r>
            <a:r>
              <a:rPr lang="en-GB" sz="1600" b="1" u="sng" dirty="0" smtClean="0"/>
              <a:t>the </a:t>
            </a:r>
            <a:r>
              <a:rPr lang="en-GB" sz="1600" b="1" u="sng" dirty="0"/>
              <a:t>academic year</a:t>
            </a:r>
            <a:endParaRPr lang="ar-JO" sz="1600" b="1" u="sng" dirty="0"/>
          </a:p>
        </p:txBody>
      </p:sp>
      <p:sp>
        <p:nvSpPr>
          <p:cNvPr id="30" name="TextBox 29"/>
          <p:cNvSpPr txBox="1"/>
          <p:nvPr/>
        </p:nvSpPr>
        <p:spPr>
          <a:xfrm>
            <a:off x="2864544" y="2154342"/>
            <a:ext cx="2190949" cy="338554"/>
          </a:xfrm>
          <a:prstGeom prst="rect">
            <a:avLst/>
          </a:prstGeom>
          <a:solidFill>
            <a:srgbClr val="00B050">
              <a:alpha val="30196"/>
            </a:srgbClr>
          </a:solidFill>
          <a:scene3d>
            <a:camera prst="orthographicFront"/>
            <a:lightRig rig="threePt" dir="t"/>
          </a:scene3d>
          <a:sp3d>
            <a:bevelT/>
          </a:sp3d>
        </p:spPr>
        <p:txBody>
          <a:bodyPr wrap="square" rtlCol="1">
            <a:spAutoFit/>
          </a:bodyPr>
          <a:lstStyle/>
          <a:p>
            <a:pPr algn="l" rtl="0" fontAlgn="auto">
              <a:spcBef>
                <a:spcPts val="600"/>
              </a:spcBef>
              <a:spcAft>
                <a:spcPts val="0"/>
              </a:spcAft>
              <a:defRPr/>
            </a:pPr>
            <a:r>
              <a:rPr lang="en-US" sz="1600" dirty="0" smtClean="0">
                <a:solidFill>
                  <a:srgbClr val="002060"/>
                </a:solidFill>
                <a:latin typeface="+mn-lt"/>
                <a:cs typeface="+mn-cs"/>
              </a:rPr>
              <a:t>Adopting the initiative</a:t>
            </a:r>
            <a:endParaRPr lang="en-US" sz="1600" dirty="0">
              <a:solidFill>
                <a:srgbClr val="002060"/>
              </a:solidFill>
              <a:latin typeface="+mn-lt"/>
              <a:cs typeface="+mn-cs"/>
            </a:endParaRPr>
          </a:p>
        </p:txBody>
      </p:sp>
      <p:sp>
        <p:nvSpPr>
          <p:cNvPr id="3" name="Date Placeholder 2"/>
          <p:cNvSpPr>
            <a:spLocks noGrp="1"/>
          </p:cNvSpPr>
          <p:nvPr>
            <p:ph type="dt" sz="half" idx="10"/>
          </p:nvPr>
        </p:nvSpPr>
        <p:spPr/>
        <p:txBody>
          <a:bodyPr/>
          <a:lstStyle/>
          <a:p>
            <a:pPr>
              <a:defRPr/>
            </a:pPr>
            <a:fld id="{DC9BDDFF-12B1-4715-9778-4036F7A5BFF2}" type="datetime3">
              <a:rPr lang="en-US" smtClean="0"/>
              <a:t>5 May 2017</a:t>
            </a:fld>
            <a:endParaRPr lang="en-US" dirty="0"/>
          </a:p>
        </p:txBody>
      </p:sp>
      <p:sp>
        <p:nvSpPr>
          <p:cNvPr id="7" name="Slide Number Placeholder 6"/>
          <p:cNvSpPr>
            <a:spLocks noGrp="1"/>
          </p:cNvSpPr>
          <p:nvPr>
            <p:ph type="sldNum" sz="quarter" idx="12"/>
          </p:nvPr>
        </p:nvSpPr>
        <p:spPr/>
        <p:txBody>
          <a:bodyPr/>
          <a:lstStyle/>
          <a:p>
            <a:pPr>
              <a:defRPr/>
            </a:pPr>
            <a:fld id="{9A810CAC-B13E-4E3A-B39C-87052A017D29}" type="slidenum">
              <a:rPr lang="he-IL" smtClean="0"/>
              <a:pPr>
                <a:defRPr/>
              </a:pPr>
              <a:t>26</a:t>
            </a:fld>
            <a:endParaRPr lang="he-IL" dirty="0"/>
          </a:p>
        </p:txBody>
      </p:sp>
      <p:sp>
        <p:nvSpPr>
          <p:cNvPr id="33" name="TextBox 29"/>
          <p:cNvSpPr txBox="1"/>
          <p:nvPr/>
        </p:nvSpPr>
        <p:spPr>
          <a:xfrm>
            <a:off x="1079878" y="5250686"/>
            <a:ext cx="3240359" cy="338554"/>
          </a:xfrm>
          <a:prstGeom prst="rect">
            <a:avLst/>
          </a:prstGeom>
          <a:solidFill>
            <a:srgbClr val="00B050">
              <a:alpha val="50196"/>
            </a:srgbClr>
          </a:solidFill>
          <a:scene3d>
            <a:camera prst="orthographicFront"/>
            <a:lightRig rig="threePt" dir="t"/>
          </a:scene3d>
          <a:sp3d>
            <a:bevelT/>
          </a:sp3d>
        </p:spPr>
        <p:txBody>
          <a:bodyPr wrap="square" rtlCol="1">
            <a:spAutoFit/>
          </a:bodyPr>
          <a:lstStyle>
            <a:defPPr>
              <a:defRPr lang="he-IL"/>
            </a:defPPr>
            <a:lvl1pPr algn="l" rtl="0" fontAlgn="auto">
              <a:spcBef>
                <a:spcPts val="600"/>
              </a:spcBef>
              <a:spcAft>
                <a:spcPts val="0"/>
              </a:spcAft>
              <a:defRPr sz="1600">
                <a:solidFill>
                  <a:srgbClr val="C00000"/>
                </a:solidFill>
                <a:latin typeface="+mn-lt"/>
                <a:cs typeface="+mn-cs"/>
              </a:defRPr>
            </a:lvl1pPr>
          </a:lstStyle>
          <a:p>
            <a:r>
              <a:rPr lang="en-US" dirty="0" smtClean="0"/>
              <a:t>Reluctant </a:t>
            </a:r>
            <a:r>
              <a:rPr lang="en-US" dirty="0"/>
              <a:t>to </a:t>
            </a:r>
            <a:r>
              <a:rPr lang="en-US" dirty="0" smtClean="0"/>
              <a:t>participate personally </a:t>
            </a:r>
            <a:endParaRPr lang="en-US" dirty="0"/>
          </a:p>
        </p:txBody>
      </p:sp>
      <p:sp>
        <p:nvSpPr>
          <p:cNvPr id="35"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
                                            <p:bg/>
                                          </p:spTgt>
                                        </p:tgtEl>
                                        <p:attrNameLst>
                                          <p:attrName>style.visibility</p:attrName>
                                        </p:attrNameLst>
                                      </p:cBhvr>
                                      <p:to>
                                        <p:strVal val="visible"/>
                                      </p:to>
                                    </p:set>
                                    <p:anim calcmode="lin" valueType="num">
                                      <p:cBhvr additive="base">
                                        <p:cTn id="7" dur="500" fill="hold"/>
                                        <p:tgtEl>
                                          <p:spTgt spid="3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0">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0">
                                            <p:txEl>
                                              <p:pRg st="0" end="0"/>
                                            </p:txEl>
                                          </p:spTgt>
                                        </p:tgtEl>
                                        <p:attrNameLst>
                                          <p:attrName>style.visibility</p:attrName>
                                        </p:attrNameLst>
                                      </p:cBhvr>
                                      <p:to>
                                        <p:strVal val="visible"/>
                                      </p:to>
                                    </p:set>
                                    <p:anim calcmode="lin" valueType="num">
                                      <p:cBhvr additive="base">
                                        <p:cTn id="11"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33">
                                            <p:bg/>
                                          </p:spTgt>
                                        </p:tgtEl>
                                        <p:attrNameLst>
                                          <p:attrName>style.visibility</p:attrName>
                                        </p:attrNameLst>
                                      </p:cBhvr>
                                      <p:to>
                                        <p:strVal val="visible"/>
                                      </p:to>
                                    </p:set>
                                    <p:anim calcmode="lin" valueType="num">
                                      <p:cBhvr additive="base">
                                        <p:cTn id="17" dur="500" fill="hold"/>
                                        <p:tgtEl>
                                          <p:spTgt spid="3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3">
                                            <p:bg/>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33">
                                            <p:txEl>
                                              <p:pRg st="0" end="0"/>
                                            </p:txEl>
                                          </p:spTgt>
                                        </p:tgtEl>
                                        <p:attrNameLst>
                                          <p:attrName>style.visibility</p:attrName>
                                        </p:attrNameLst>
                                      </p:cBhvr>
                                      <p:to>
                                        <p:strVal val="visible"/>
                                      </p:to>
                                    </p:set>
                                    <p:anim calcmode="lin" valueType="num">
                                      <p:cBhvr additive="base">
                                        <p:cTn id="21"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uiExpand="1" build="allAtOnce" animBg="1"/>
      <p:bldP spid="33" grpId="0" build="allAtOnce"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115616" y="1916832"/>
            <a:ext cx="3888432" cy="400110"/>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smtClean="0">
                <a:solidFill>
                  <a:srgbClr val="002060"/>
                </a:solidFill>
                <a:latin typeface="+mn-lt"/>
                <a:cs typeface="+mn-cs"/>
              </a:rPr>
              <a:t>Adopting </a:t>
            </a:r>
            <a:r>
              <a:rPr lang="en-US" sz="2000" dirty="0">
                <a:solidFill>
                  <a:srgbClr val="002060"/>
                </a:solidFill>
                <a:latin typeface="+mn-lt"/>
                <a:cs typeface="+mn-cs"/>
              </a:rPr>
              <a:t>the initiative</a:t>
            </a:r>
          </a:p>
        </p:txBody>
      </p:sp>
      <p:sp>
        <p:nvSpPr>
          <p:cNvPr id="40965" name="TextBox 3"/>
          <p:cNvSpPr txBox="1">
            <a:spLocks noChangeArrowheads="1"/>
          </p:cNvSpPr>
          <p:nvPr/>
        </p:nvSpPr>
        <p:spPr bwMode="auto">
          <a:xfrm>
            <a:off x="993775" y="2473325"/>
            <a:ext cx="7970838" cy="2539157"/>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GB" dirty="0">
                <a:latin typeface="Gill Sans MT" pitchFamily="34" charset="0"/>
              </a:rPr>
              <a:t>The five participating teachers agreed to mentor the pre-service teachers in their attempt to integrate ICT in their </a:t>
            </a:r>
            <a:r>
              <a:rPr lang="en-GB" dirty="0" smtClean="0">
                <a:latin typeface="Gill Sans MT" pitchFamily="34" charset="0"/>
              </a:rPr>
              <a:t>teaching</a:t>
            </a:r>
          </a:p>
          <a:p>
            <a:pPr marL="285750" indent="-285750" algn="l" rtl="0">
              <a:spcBef>
                <a:spcPts val="900"/>
              </a:spcBef>
              <a:buFont typeface="Arial" charset="0"/>
              <a:buChar char="•"/>
            </a:pPr>
            <a:r>
              <a:rPr lang="en-GB" dirty="0">
                <a:latin typeface="Gill Sans MT" pitchFamily="34" charset="0"/>
              </a:rPr>
              <a:t>We guaranteed the collaboration of our pre-service teachers with them and promised to accompany them in their integration of ICT in their teaching</a:t>
            </a:r>
            <a:r>
              <a:rPr lang="en-GB" dirty="0" smtClean="0">
                <a:latin typeface="Gill Sans MT" pitchFamily="34" charset="0"/>
              </a:rPr>
              <a:t>.</a:t>
            </a:r>
          </a:p>
          <a:p>
            <a:pPr marL="285750" indent="-285750" algn="l" rtl="0">
              <a:spcBef>
                <a:spcPts val="900"/>
              </a:spcBef>
              <a:buFont typeface="Arial" charset="0"/>
              <a:buChar char="•"/>
            </a:pPr>
            <a:r>
              <a:rPr lang="en-US" dirty="0" smtClean="0">
                <a:latin typeface="Gill Sans MT" pitchFamily="34" charset="0"/>
              </a:rPr>
              <a:t>The </a:t>
            </a:r>
            <a:r>
              <a:rPr lang="en-US" dirty="0">
                <a:latin typeface="Gill Sans MT" pitchFamily="34" charset="0"/>
              </a:rPr>
              <a:t>mentoring teachers </a:t>
            </a:r>
            <a:r>
              <a:rPr lang="en-US" dirty="0" smtClean="0">
                <a:latin typeface="Gill Sans MT" pitchFamily="34" charset="0"/>
              </a:rPr>
              <a:t>emphasized </a:t>
            </a:r>
            <a:r>
              <a:rPr lang="en-US" dirty="0">
                <a:latin typeface="Gill Sans MT" pitchFamily="34" charset="0"/>
              </a:rPr>
              <a:t>the importance of the support given by the pre-service teachers' supervisors to the mentoring teachers and to the pre-service </a:t>
            </a:r>
            <a:r>
              <a:rPr lang="en-US" dirty="0" smtClean="0">
                <a:latin typeface="Gill Sans MT" pitchFamily="34" charset="0"/>
              </a:rPr>
              <a:t>teachers.  This gave </a:t>
            </a:r>
            <a:r>
              <a:rPr lang="en-US" dirty="0">
                <a:latin typeface="Gill Sans MT" pitchFamily="34" charset="0"/>
              </a:rPr>
              <a:t>them confidence to practise using ICT tools in their teaching of mathematics</a:t>
            </a:r>
            <a:endParaRPr lang="en-GB" dirty="0">
              <a:latin typeface="Gill Sans MT" pitchFamily="34" charset="0"/>
            </a:endParaRPr>
          </a:p>
        </p:txBody>
      </p:sp>
      <p:sp>
        <p:nvSpPr>
          <p:cNvPr id="5" name="TextBox 4"/>
          <p:cNvSpPr txBox="1"/>
          <p:nvPr/>
        </p:nvSpPr>
        <p:spPr>
          <a:xfrm>
            <a:off x="1115616" y="5157192"/>
            <a:ext cx="3888432" cy="400110"/>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smtClean="0">
                <a:solidFill>
                  <a:srgbClr val="C00000"/>
                </a:solidFill>
                <a:latin typeface="+mn-lt"/>
                <a:cs typeface="+mn-cs"/>
              </a:rPr>
              <a:t>Reluctant </a:t>
            </a:r>
            <a:r>
              <a:rPr lang="en-US" sz="2000" dirty="0">
                <a:solidFill>
                  <a:srgbClr val="C00000"/>
                </a:solidFill>
                <a:latin typeface="+mn-lt"/>
                <a:cs typeface="+mn-cs"/>
              </a:rPr>
              <a:t>to participate </a:t>
            </a:r>
            <a:r>
              <a:rPr lang="en-US" sz="2000" dirty="0" smtClean="0">
                <a:solidFill>
                  <a:srgbClr val="C00000"/>
                </a:solidFill>
                <a:latin typeface="+mn-lt"/>
                <a:cs typeface="+mn-cs"/>
              </a:rPr>
              <a:t>personally</a:t>
            </a:r>
            <a:endParaRPr lang="en-US" sz="2000" dirty="0">
              <a:solidFill>
                <a:srgbClr val="C00000"/>
              </a:solidFill>
              <a:latin typeface="+mn-lt"/>
              <a:cs typeface="+mn-cs"/>
            </a:endParaRPr>
          </a:p>
        </p:txBody>
      </p:sp>
      <p:sp>
        <p:nvSpPr>
          <p:cNvPr id="40969" name="TextBox 5"/>
          <p:cNvSpPr txBox="1">
            <a:spLocks noChangeArrowheads="1"/>
          </p:cNvSpPr>
          <p:nvPr/>
        </p:nvSpPr>
        <p:spPr bwMode="auto">
          <a:xfrm>
            <a:off x="993775" y="5662989"/>
            <a:ext cx="7970838" cy="646331"/>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GB" dirty="0">
                <a:latin typeface="Gill Sans MT" pitchFamily="34" charset="0"/>
              </a:rPr>
              <a:t>The mentor teachers were afraid to integrate by themselves ICT in their teaching</a:t>
            </a:r>
            <a:endParaRPr lang="en-US" dirty="0">
              <a:latin typeface="Gill Sans MT" pitchFamily="34" charset="0"/>
            </a:endParaRPr>
          </a:p>
        </p:txBody>
      </p:sp>
      <p:sp>
        <p:nvSpPr>
          <p:cNvPr id="3" name="Date Placeholder 2"/>
          <p:cNvSpPr>
            <a:spLocks noGrp="1"/>
          </p:cNvSpPr>
          <p:nvPr>
            <p:ph type="dt" sz="half" idx="10"/>
          </p:nvPr>
        </p:nvSpPr>
        <p:spPr/>
        <p:txBody>
          <a:bodyPr/>
          <a:lstStyle/>
          <a:p>
            <a:pPr>
              <a:defRPr/>
            </a:pPr>
            <a:fld id="{CD68A395-65E0-40B5-9C1A-170A804E8FB0}"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27</a:t>
            </a:fld>
            <a:endParaRPr lang="he-IL" dirty="0"/>
          </a:p>
        </p:txBody>
      </p:sp>
      <p:sp>
        <p:nvSpPr>
          <p:cNvPr id="10"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2640931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קבוצה 76"/>
          <p:cNvGrpSpPr>
            <a:grpSpLocks/>
          </p:cNvGrpSpPr>
          <p:nvPr/>
        </p:nvGrpSpPr>
        <p:grpSpPr bwMode="auto">
          <a:xfrm>
            <a:off x="107950" y="2708275"/>
            <a:ext cx="8928100" cy="2233613"/>
            <a:chOff x="107504" y="2348880"/>
            <a:chExt cx="8928992" cy="2232248"/>
          </a:xfrm>
        </p:grpSpPr>
        <p:sp>
          <p:nvSpPr>
            <p:cNvPr id="4" name="מלבן מעוגל 3"/>
            <p:cNvSpPr/>
            <p:nvPr/>
          </p:nvSpPr>
          <p:spPr>
            <a:xfrm>
              <a:off x="107504" y="3284933"/>
              <a:ext cx="1152640"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Knowledge</a:t>
              </a:r>
              <a:endParaRPr lang="ar-JO" sz="1600" dirty="0"/>
            </a:p>
          </p:txBody>
        </p:sp>
        <p:sp>
          <p:nvSpPr>
            <p:cNvPr id="5" name="מלבן מעוגל 4"/>
            <p:cNvSpPr/>
            <p:nvPr/>
          </p:nvSpPr>
          <p:spPr>
            <a:xfrm>
              <a:off x="1403033" y="3284933"/>
              <a:ext cx="1152640"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Persuasion</a:t>
              </a:r>
              <a:endParaRPr lang="ar-JO" sz="1600" dirty="0"/>
            </a:p>
          </p:txBody>
        </p:sp>
        <p:grpSp>
          <p:nvGrpSpPr>
            <p:cNvPr id="39951" name="קבוצה 7"/>
            <p:cNvGrpSpPr>
              <a:grpSpLocks/>
            </p:cNvGrpSpPr>
            <p:nvPr/>
          </p:nvGrpSpPr>
          <p:grpSpPr bwMode="auto">
            <a:xfrm>
              <a:off x="2699792" y="3140968"/>
              <a:ext cx="981337" cy="792088"/>
              <a:chOff x="4067944" y="2564904"/>
              <a:chExt cx="981337" cy="792088"/>
            </a:xfrm>
          </p:grpSpPr>
          <p:sp>
            <p:nvSpPr>
              <p:cNvPr id="6" name="תרשים זרימה: החלטה 5"/>
              <p:cNvSpPr/>
              <p:nvPr/>
            </p:nvSpPr>
            <p:spPr>
              <a:xfrm>
                <a:off x="4068303" y="2564495"/>
                <a:ext cx="936719" cy="79326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9971" name="TextBox 6"/>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grpSp>
          <p:nvGrpSpPr>
            <p:cNvPr id="39952" name="קבוצה 12"/>
            <p:cNvGrpSpPr>
              <a:grpSpLocks/>
            </p:cNvGrpSpPr>
            <p:nvPr/>
          </p:nvGrpSpPr>
          <p:grpSpPr bwMode="auto">
            <a:xfrm>
              <a:off x="3347864" y="2564904"/>
              <a:ext cx="1368152" cy="432048"/>
              <a:chOff x="5148064" y="1988840"/>
              <a:chExt cx="1368152" cy="432048"/>
            </a:xfrm>
          </p:grpSpPr>
          <p:sp>
            <p:nvSpPr>
              <p:cNvPr id="9" name="תרשים זרימה: נתונים 8"/>
              <p:cNvSpPr/>
              <p:nvPr/>
            </p:nvSpPr>
            <p:spPr>
              <a:xfrm>
                <a:off x="5148116" y="1988584"/>
                <a:ext cx="1368562" cy="4315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9969" name="TextBox 11"/>
              <p:cNvSpPr txBox="1">
                <a:spLocks noChangeArrowheads="1"/>
              </p:cNvSpPr>
              <p:nvPr/>
            </p:nvSpPr>
            <p:spPr bwMode="auto">
              <a:xfrm>
                <a:off x="5364088" y="2010326"/>
                <a:ext cx="1008112"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Adoption</a:t>
                </a:r>
                <a:endParaRPr lang="ar-JO" sz="1600">
                  <a:solidFill>
                    <a:srgbClr val="FFFFFF"/>
                  </a:solidFill>
                  <a:latin typeface="Gill Sans MT" pitchFamily="34" charset="0"/>
                  <a:ea typeface="Majalla UI"/>
                  <a:cs typeface="Majalla UI"/>
                </a:endParaRPr>
              </a:p>
            </p:txBody>
          </p:sp>
        </p:grpSp>
        <p:grpSp>
          <p:nvGrpSpPr>
            <p:cNvPr id="39953" name="קבוצה 14"/>
            <p:cNvGrpSpPr>
              <a:grpSpLocks/>
            </p:cNvGrpSpPr>
            <p:nvPr/>
          </p:nvGrpSpPr>
          <p:grpSpPr bwMode="auto">
            <a:xfrm>
              <a:off x="3275856" y="4149080"/>
              <a:ext cx="1368152" cy="432048"/>
              <a:chOff x="5076056" y="3429000"/>
              <a:chExt cx="1368152" cy="432048"/>
            </a:xfrm>
          </p:grpSpPr>
          <p:sp>
            <p:nvSpPr>
              <p:cNvPr id="11" name="תרשים זרימה: נתונים 10"/>
              <p:cNvSpPr/>
              <p:nvPr/>
            </p:nvSpPr>
            <p:spPr>
              <a:xfrm>
                <a:off x="5076671" y="3429512"/>
                <a:ext cx="1366975" cy="4315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9967" name="TextBox 13"/>
              <p:cNvSpPr txBox="1">
                <a:spLocks noChangeArrowheads="1"/>
              </p:cNvSpPr>
              <p:nvPr/>
            </p:nvSpPr>
            <p:spPr bwMode="auto">
              <a:xfrm>
                <a:off x="5300710" y="3455719"/>
                <a:ext cx="1080120"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Rejection</a:t>
                </a:r>
                <a:endParaRPr lang="ar-JO" sz="1600">
                  <a:solidFill>
                    <a:srgbClr val="FFFFFF"/>
                  </a:solidFill>
                  <a:latin typeface="Gill Sans MT" pitchFamily="34" charset="0"/>
                  <a:ea typeface="Majalla UI"/>
                  <a:cs typeface="Majalla UI"/>
                </a:endParaRPr>
              </a:p>
            </p:txBody>
          </p:sp>
        </p:grpSp>
        <p:sp>
          <p:nvSpPr>
            <p:cNvPr id="16" name="מלבן מעוגל 15"/>
            <p:cNvSpPr/>
            <p:nvPr/>
          </p:nvSpPr>
          <p:spPr>
            <a:xfrm>
              <a:off x="4859367" y="2564648"/>
              <a:ext cx="1584483"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Implementation</a:t>
              </a:r>
              <a:endParaRPr lang="ar-JO" sz="1600" dirty="0"/>
            </a:p>
          </p:txBody>
        </p:sp>
        <p:grpSp>
          <p:nvGrpSpPr>
            <p:cNvPr id="39955" name="קבוצה 17"/>
            <p:cNvGrpSpPr>
              <a:grpSpLocks/>
            </p:cNvGrpSpPr>
            <p:nvPr/>
          </p:nvGrpSpPr>
          <p:grpSpPr bwMode="auto">
            <a:xfrm>
              <a:off x="6588224" y="2348880"/>
              <a:ext cx="981337" cy="792088"/>
              <a:chOff x="4067944" y="2564904"/>
              <a:chExt cx="981337" cy="792088"/>
            </a:xfrm>
          </p:grpSpPr>
          <p:sp>
            <p:nvSpPr>
              <p:cNvPr id="19" name="תרשים זרימה: החלטה 18"/>
              <p:cNvSpPr/>
              <p:nvPr/>
            </p:nvSpPr>
            <p:spPr>
              <a:xfrm>
                <a:off x="4068046" y="2564904"/>
                <a:ext cx="936719" cy="79167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9965" name="TextBox 19"/>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sp>
          <p:nvSpPr>
            <p:cNvPr id="21" name="מלבן מעוגל 20"/>
            <p:cNvSpPr/>
            <p:nvPr/>
          </p:nvSpPr>
          <p:spPr>
            <a:xfrm>
              <a:off x="7667934" y="2564648"/>
              <a:ext cx="1368562"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Confirmation</a:t>
              </a:r>
              <a:endParaRPr lang="ar-JO" sz="1600" dirty="0"/>
            </a:p>
          </p:txBody>
        </p:sp>
        <p:cxnSp>
          <p:nvCxnSpPr>
            <p:cNvPr id="24" name="מחבר חץ ישר 23"/>
            <p:cNvCxnSpPr/>
            <p:nvPr/>
          </p:nvCxnSpPr>
          <p:spPr>
            <a:xfrm>
              <a:off x="1260144" y="3500701"/>
              <a:ext cx="1428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2538210" y="3521326"/>
              <a:ext cx="1619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a:off x="4489442" y="2770897"/>
              <a:ext cx="369925" cy="9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מחבר חץ ישר 33"/>
            <p:cNvCxnSpPr/>
            <p:nvPr/>
          </p:nvCxnSpPr>
          <p:spPr>
            <a:xfrm>
              <a:off x="6305723" y="2715369"/>
              <a:ext cx="285779" cy="14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מחבר חץ ישר 37"/>
            <p:cNvCxnSpPr/>
            <p:nvPr/>
          </p:nvCxnSpPr>
          <p:spPr>
            <a:xfrm>
              <a:off x="7452013" y="2743926"/>
              <a:ext cx="215922" cy="15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מחבר מרפקי 52"/>
            <p:cNvCxnSpPr>
              <a:stCxn id="6" idx="2"/>
              <a:endCxn id="11" idx="2"/>
            </p:cNvCxnSpPr>
            <p:nvPr/>
          </p:nvCxnSpPr>
          <p:spPr>
            <a:xfrm rot="16200000" flipH="1">
              <a:off x="3074992" y="4027342"/>
              <a:ext cx="431536" cy="24449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hape 61"/>
            <p:cNvCxnSpPr>
              <a:stCxn id="6" idx="0"/>
              <a:endCxn id="9" idx="2"/>
            </p:cNvCxnSpPr>
            <p:nvPr/>
          </p:nvCxnSpPr>
          <p:spPr>
            <a:xfrm rot="5400000" flipH="1" flipV="1">
              <a:off x="3146411" y="2802515"/>
              <a:ext cx="360143" cy="31594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0" name="TextBox 29"/>
          <p:cNvSpPr txBox="1"/>
          <p:nvPr/>
        </p:nvSpPr>
        <p:spPr>
          <a:xfrm>
            <a:off x="3804148" y="1484784"/>
            <a:ext cx="4947816" cy="984885"/>
          </a:xfrm>
          <a:prstGeom prst="rect">
            <a:avLst/>
          </a:prstGeom>
          <a:solidFill>
            <a:srgbClr val="00B050">
              <a:alpha val="30196"/>
            </a:srgbClr>
          </a:solidFill>
          <a:scene3d>
            <a:camera prst="orthographicFront"/>
            <a:lightRig rig="threePt" dir="t"/>
          </a:scene3d>
          <a:sp3d>
            <a:bevelT/>
          </a:sp3d>
        </p:spPr>
        <p:txBody>
          <a:bodyPr wrap="square" rtlCol="1">
            <a:spAutoFit/>
          </a:bodyPr>
          <a:lstStyle/>
          <a:p>
            <a:pPr algn="l" rtl="0" fontAlgn="auto">
              <a:spcBef>
                <a:spcPts val="600"/>
              </a:spcBef>
              <a:spcAft>
                <a:spcPts val="0"/>
              </a:spcAft>
              <a:defRPr/>
            </a:pPr>
            <a:r>
              <a:rPr lang="en-US" sz="1600" dirty="0">
                <a:solidFill>
                  <a:srgbClr val="002060"/>
                </a:solidFill>
                <a:latin typeface="+mn-lt"/>
                <a:cs typeface="+mn-cs"/>
              </a:rPr>
              <a:t>Knowledge of technology and its integration in </a:t>
            </a:r>
            <a:r>
              <a:rPr lang="en-US" sz="1600" dirty="0" smtClean="0">
                <a:solidFill>
                  <a:srgbClr val="002060"/>
                </a:solidFill>
                <a:latin typeface="+mn-lt"/>
                <a:cs typeface="+mn-cs"/>
              </a:rPr>
              <a:t>teaching</a:t>
            </a:r>
          </a:p>
          <a:p>
            <a:pPr algn="l" rtl="0" fontAlgn="auto">
              <a:spcBef>
                <a:spcPts val="600"/>
              </a:spcBef>
              <a:spcAft>
                <a:spcPts val="0"/>
              </a:spcAft>
              <a:defRPr/>
            </a:pPr>
            <a:r>
              <a:rPr lang="en-US" sz="1600" dirty="0" smtClean="0">
                <a:solidFill>
                  <a:srgbClr val="002060"/>
                </a:solidFill>
                <a:latin typeface="+mn-lt"/>
                <a:cs typeface="+mn-cs"/>
              </a:rPr>
              <a:t>Enjoyable experience</a:t>
            </a:r>
          </a:p>
          <a:p>
            <a:pPr algn="l" rtl="0" fontAlgn="auto">
              <a:spcBef>
                <a:spcPts val="600"/>
              </a:spcBef>
              <a:spcAft>
                <a:spcPts val="0"/>
              </a:spcAft>
              <a:defRPr/>
            </a:pPr>
            <a:r>
              <a:rPr lang="en-US" sz="1600" dirty="0" smtClean="0">
                <a:solidFill>
                  <a:srgbClr val="002060"/>
                </a:solidFill>
                <a:latin typeface="+mn-lt"/>
                <a:cs typeface="+mn-cs"/>
              </a:rPr>
              <a:t>Pre-service teachers’ assistance</a:t>
            </a:r>
            <a:endParaRPr lang="en-US" sz="1600" dirty="0">
              <a:solidFill>
                <a:srgbClr val="002060"/>
              </a:solidFill>
              <a:latin typeface="+mn-lt"/>
              <a:cs typeface="+mn-cs"/>
            </a:endParaRPr>
          </a:p>
        </p:txBody>
      </p:sp>
      <p:sp>
        <p:nvSpPr>
          <p:cNvPr id="3" name="Date Placeholder 2"/>
          <p:cNvSpPr>
            <a:spLocks noGrp="1"/>
          </p:cNvSpPr>
          <p:nvPr>
            <p:ph type="dt" sz="half" idx="10"/>
          </p:nvPr>
        </p:nvSpPr>
        <p:spPr/>
        <p:txBody>
          <a:bodyPr/>
          <a:lstStyle/>
          <a:p>
            <a:pPr>
              <a:defRPr/>
            </a:pPr>
            <a:fld id="{DC9BDDFF-12B1-4715-9778-4036F7A5BFF2}" type="datetime3">
              <a:rPr lang="en-US" smtClean="0"/>
              <a:t>5 May 2017</a:t>
            </a:fld>
            <a:endParaRPr lang="en-US" dirty="0"/>
          </a:p>
        </p:txBody>
      </p:sp>
      <p:sp>
        <p:nvSpPr>
          <p:cNvPr id="7" name="Slide Number Placeholder 6"/>
          <p:cNvSpPr>
            <a:spLocks noGrp="1"/>
          </p:cNvSpPr>
          <p:nvPr>
            <p:ph type="sldNum" sz="quarter" idx="12"/>
          </p:nvPr>
        </p:nvSpPr>
        <p:spPr/>
        <p:txBody>
          <a:bodyPr/>
          <a:lstStyle/>
          <a:p>
            <a:pPr>
              <a:defRPr/>
            </a:pPr>
            <a:fld id="{9A810CAC-B13E-4E3A-B39C-87052A017D29}" type="slidenum">
              <a:rPr lang="he-IL" smtClean="0"/>
              <a:pPr>
                <a:defRPr/>
              </a:pPr>
              <a:t>28</a:t>
            </a:fld>
            <a:endParaRPr lang="he-IL" dirty="0"/>
          </a:p>
        </p:txBody>
      </p:sp>
      <p:sp>
        <p:nvSpPr>
          <p:cNvPr id="33" name="TextBox 29"/>
          <p:cNvSpPr txBox="1"/>
          <p:nvPr/>
        </p:nvSpPr>
        <p:spPr>
          <a:xfrm>
            <a:off x="4571999" y="3832188"/>
            <a:ext cx="3240359" cy="338554"/>
          </a:xfrm>
          <a:prstGeom prst="rect">
            <a:avLst/>
          </a:prstGeom>
          <a:solidFill>
            <a:srgbClr val="00B050">
              <a:alpha val="50196"/>
            </a:srgbClr>
          </a:solidFill>
          <a:scene3d>
            <a:camera prst="orthographicFront"/>
            <a:lightRig rig="threePt" dir="t"/>
          </a:scene3d>
          <a:sp3d>
            <a:bevelT/>
          </a:sp3d>
        </p:spPr>
        <p:txBody>
          <a:bodyPr wrap="square" rtlCol="1">
            <a:spAutoFit/>
          </a:bodyPr>
          <a:lstStyle>
            <a:defPPr>
              <a:defRPr lang="he-IL"/>
            </a:defPPr>
            <a:lvl1pPr algn="l" rtl="0" fontAlgn="auto">
              <a:spcBef>
                <a:spcPts val="600"/>
              </a:spcBef>
              <a:spcAft>
                <a:spcPts val="0"/>
              </a:spcAft>
              <a:defRPr sz="1600">
                <a:solidFill>
                  <a:srgbClr val="C00000"/>
                </a:solidFill>
                <a:latin typeface="+mn-lt"/>
                <a:cs typeface="+mn-cs"/>
              </a:defRPr>
            </a:lvl1pPr>
          </a:lstStyle>
          <a:p>
            <a:r>
              <a:rPr lang="en-US" dirty="0"/>
              <a:t>logistic and technical obstacles</a:t>
            </a:r>
          </a:p>
        </p:txBody>
      </p:sp>
      <p:sp>
        <p:nvSpPr>
          <p:cNvPr id="32" name="TextBox 27"/>
          <p:cNvSpPr txBox="1">
            <a:spLocks noChangeArrowheads="1"/>
          </p:cNvSpPr>
          <p:nvPr/>
        </p:nvSpPr>
        <p:spPr bwMode="auto">
          <a:xfrm>
            <a:off x="4139952" y="5229200"/>
            <a:ext cx="4680917" cy="584775"/>
          </a:xfrm>
          <a:prstGeom prst="rect">
            <a:avLst/>
          </a:prstGeom>
          <a:noFill/>
          <a:ln w="9525">
            <a:noFill/>
            <a:miter lim="800000"/>
            <a:headEnd/>
            <a:tailEnd/>
          </a:ln>
        </p:spPr>
        <p:txBody>
          <a:bodyPr wrap="square">
            <a:spAutoFit/>
          </a:bodyPr>
          <a:lstStyle/>
          <a:p>
            <a:pPr algn="ctr" rtl="0"/>
            <a:r>
              <a:rPr lang="en-GB" sz="1600" b="1" dirty="0"/>
              <a:t>Implementation: </a:t>
            </a:r>
            <a:r>
              <a:rPr lang="en-GB" sz="1600" b="1" dirty="0" smtClean="0"/>
              <a:t>knowledge</a:t>
            </a:r>
            <a:r>
              <a:rPr lang="en-GB" sz="1600" b="1" dirty="0"/>
              <a:t>, </a:t>
            </a:r>
            <a:r>
              <a:rPr lang="en-GB" sz="1600" b="1" dirty="0" smtClean="0"/>
              <a:t>experience </a:t>
            </a:r>
            <a:r>
              <a:rPr lang="en-GB" sz="1600" b="1" dirty="0"/>
              <a:t>and </a:t>
            </a:r>
            <a:r>
              <a:rPr lang="en-GB" sz="1600" b="1" u="sng" dirty="0" smtClean="0"/>
              <a:t>obstacles </a:t>
            </a:r>
            <a:r>
              <a:rPr lang="en-GB" sz="1600" b="1" u="sng" dirty="0">
                <a:solidFill>
                  <a:srgbClr val="002060"/>
                </a:solidFill>
              </a:rPr>
              <a:t>through</a:t>
            </a:r>
            <a:r>
              <a:rPr lang="en-GB" sz="1600" b="1" u="sng" dirty="0"/>
              <a:t> the academic year</a:t>
            </a:r>
            <a:endParaRPr lang="en-US" sz="1600" b="1" u="sng" dirty="0"/>
          </a:p>
        </p:txBody>
      </p:sp>
      <p:sp>
        <p:nvSpPr>
          <p:cNvPr id="35"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96285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0">
                                            <p:bg/>
                                          </p:spTgt>
                                        </p:tgtEl>
                                        <p:attrNameLst>
                                          <p:attrName>style.visibility</p:attrName>
                                        </p:attrNameLst>
                                      </p:cBhvr>
                                      <p:to>
                                        <p:strVal val="visible"/>
                                      </p:to>
                                    </p:set>
                                    <p:anim calcmode="lin" valueType="num">
                                      <p:cBhvr additive="base">
                                        <p:cTn id="7" dur="500" fill="hold"/>
                                        <p:tgtEl>
                                          <p:spTgt spid="30">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0">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0">
                                            <p:txEl>
                                              <p:pRg st="0" end="0"/>
                                            </p:txEl>
                                          </p:spTgt>
                                        </p:tgtEl>
                                        <p:attrNameLst>
                                          <p:attrName>style.visibility</p:attrName>
                                        </p:attrNameLst>
                                      </p:cBhvr>
                                      <p:to>
                                        <p:strVal val="visible"/>
                                      </p:to>
                                    </p:set>
                                    <p:anim calcmode="lin" valueType="num">
                                      <p:cBhvr additive="base">
                                        <p:cTn id="11"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0">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anim calcmode="lin" valueType="num">
                                      <p:cBhvr additive="base">
                                        <p:cTn id="15" dur="500" fill="hold"/>
                                        <p:tgtEl>
                                          <p:spTgt spid="30">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0">
                                            <p:txEl>
                                              <p:pRg st="1" end="1"/>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0">
                                            <p:txEl>
                                              <p:pRg st="2" end="2"/>
                                            </p:txEl>
                                          </p:spTgt>
                                        </p:tgtEl>
                                        <p:attrNameLst>
                                          <p:attrName>style.visibility</p:attrName>
                                        </p:attrNameLst>
                                      </p:cBhvr>
                                      <p:to>
                                        <p:strVal val="visible"/>
                                      </p:to>
                                    </p:set>
                                    <p:anim calcmode="lin" valueType="num">
                                      <p:cBhvr additive="base">
                                        <p:cTn id="19"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3">
                                            <p:bg/>
                                          </p:spTgt>
                                        </p:tgtEl>
                                        <p:attrNameLst>
                                          <p:attrName>style.visibility</p:attrName>
                                        </p:attrNameLst>
                                      </p:cBhvr>
                                      <p:to>
                                        <p:strVal val="visible"/>
                                      </p:to>
                                    </p:set>
                                    <p:anim calcmode="lin" valueType="num">
                                      <p:cBhvr additive="base">
                                        <p:cTn id="25" dur="500" fill="hold"/>
                                        <p:tgtEl>
                                          <p:spTgt spid="33">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33">
                                            <p:bg/>
                                          </p:spTgt>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33">
                                            <p:txEl>
                                              <p:pRg st="0" end="0"/>
                                            </p:txEl>
                                          </p:spTgt>
                                        </p:tgtEl>
                                        <p:attrNameLst>
                                          <p:attrName>style.visibility</p:attrName>
                                        </p:attrNameLst>
                                      </p:cBhvr>
                                      <p:to>
                                        <p:strVal val="visible"/>
                                      </p:to>
                                    </p:set>
                                    <p:anim calcmode="lin" valueType="num">
                                      <p:cBhvr additive="base">
                                        <p:cTn id="29" dur="5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allAtOnce" animBg="1"/>
      <p:bldP spid="33" grpId="0" build="allAtOnce"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115616" y="1916832"/>
            <a:ext cx="6264696" cy="400110"/>
          </a:xfrm>
          <a:prstGeom prst="rect">
            <a:avLst/>
          </a:prstGeom>
          <a:solidFill>
            <a:srgbClr val="00B050">
              <a:alpha val="30196"/>
            </a:srgbClr>
          </a:solidFill>
          <a:scene3d>
            <a:camera prst="orthographicFront"/>
            <a:lightRig rig="threePt" dir="t"/>
          </a:scene3d>
          <a:sp3d>
            <a:bevelT/>
          </a:sp3d>
        </p:spPr>
        <p:txBody>
          <a:bodyPr wrap="square" rtlCol="1">
            <a:spAutoFit/>
          </a:bodyPr>
          <a:lstStyle/>
          <a:p>
            <a:pPr algn="l" rtl="0" fontAlgn="auto">
              <a:spcBef>
                <a:spcPts val="600"/>
              </a:spcBef>
              <a:spcAft>
                <a:spcPts val="0"/>
              </a:spcAft>
              <a:defRPr/>
            </a:pPr>
            <a:r>
              <a:rPr lang="en-US" sz="2000" dirty="0" smtClean="0">
                <a:solidFill>
                  <a:srgbClr val="002060"/>
                </a:solidFill>
                <a:latin typeface="+mn-lt"/>
                <a:cs typeface="+mn-cs"/>
              </a:rPr>
              <a:t>Knowledge of technology and its integration in teaching</a:t>
            </a:r>
            <a:endParaRPr lang="en-US" sz="2000" dirty="0">
              <a:solidFill>
                <a:srgbClr val="002060"/>
              </a:solidFill>
              <a:latin typeface="+mn-lt"/>
              <a:cs typeface="+mn-cs"/>
            </a:endParaRPr>
          </a:p>
        </p:txBody>
      </p:sp>
      <p:sp>
        <p:nvSpPr>
          <p:cNvPr id="40965" name="TextBox 3"/>
          <p:cNvSpPr txBox="1">
            <a:spLocks noChangeArrowheads="1"/>
          </p:cNvSpPr>
          <p:nvPr/>
        </p:nvSpPr>
        <p:spPr bwMode="auto">
          <a:xfrm>
            <a:off x="993775" y="2473325"/>
            <a:ext cx="7970838" cy="1200329"/>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The mentoring teachers reported that their experience of accompanying the pre-service teachers in integrating technology in teaching mathematics added to </a:t>
            </a:r>
            <a:r>
              <a:rPr lang="en-US" dirty="0">
                <a:latin typeface="Gill Sans MT" pitchFamily="34" charset="0"/>
              </a:rPr>
              <a:t>their </a:t>
            </a:r>
            <a:r>
              <a:rPr lang="en-US" dirty="0">
                <a:solidFill>
                  <a:srgbClr val="008E40"/>
                </a:solidFill>
                <a:latin typeface="Gill Sans MT" pitchFamily="34" charset="0"/>
              </a:rPr>
              <a:t>knowledge regarding technology itself</a:t>
            </a:r>
            <a:r>
              <a:rPr lang="en-US" dirty="0">
                <a:latin typeface="Gill Sans MT" pitchFamily="34" charset="0"/>
              </a:rPr>
              <a:t>, as well </a:t>
            </a:r>
            <a:r>
              <a:rPr lang="en-US" dirty="0">
                <a:latin typeface="Gill Sans MT" pitchFamily="34" charset="0"/>
              </a:rPr>
              <a:t>as </a:t>
            </a:r>
            <a:r>
              <a:rPr lang="en-US" dirty="0">
                <a:solidFill>
                  <a:srgbClr val="008E40"/>
                </a:solidFill>
                <a:latin typeface="Gill Sans MT" pitchFamily="34" charset="0"/>
              </a:rPr>
              <a:t>its integration</a:t>
            </a:r>
            <a:r>
              <a:rPr lang="en-US" dirty="0">
                <a:latin typeface="Gill Sans MT" pitchFamily="34" charset="0"/>
              </a:rPr>
              <a:t>, and encouraged them themselves to integrate technology into their own teaching. </a:t>
            </a:r>
            <a:endParaRPr lang="en-GB" dirty="0">
              <a:latin typeface="Gill Sans MT" pitchFamily="34" charset="0"/>
            </a:endParaRPr>
          </a:p>
        </p:txBody>
      </p:sp>
      <p:sp>
        <p:nvSpPr>
          <p:cNvPr id="40969" name="TextBox 5"/>
          <p:cNvSpPr txBox="1">
            <a:spLocks noChangeArrowheads="1"/>
          </p:cNvSpPr>
          <p:nvPr/>
        </p:nvSpPr>
        <p:spPr bwMode="auto">
          <a:xfrm>
            <a:off x="1115616" y="4438853"/>
            <a:ext cx="7970838" cy="646331"/>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smtClean="0">
                <a:latin typeface="Gill Sans MT" pitchFamily="34" charset="0"/>
              </a:rPr>
              <a:t>This accompanying made </a:t>
            </a:r>
            <a:r>
              <a:rPr lang="en-US" dirty="0">
                <a:latin typeface="Gill Sans MT" pitchFamily="34" charset="0"/>
              </a:rPr>
              <a:t>their integration of technology into their own teaching </a:t>
            </a:r>
            <a:r>
              <a:rPr lang="en-US" dirty="0">
                <a:solidFill>
                  <a:srgbClr val="008E40"/>
                </a:solidFill>
                <a:latin typeface="Gill Sans MT" pitchFamily="34" charset="0"/>
              </a:rPr>
              <a:t>easier and </a:t>
            </a:r>
            <a:r>
              <a:rPr lang="en-US" dirty="0">
                <a:solidFill>
                  <a:srgbClr val="008E40"/>
                </a:solidFill>
                <a:latin typeface="Gill Sans MT" pitchFamily="34" charset="0"/>
              </a:rPr>
              <a:t>enjoyable experience</a:t>
            </a:r>
            <a:r>
              <a:rPr lang="en-US" dirty="0" smtClean="0">
                <a:latin typeface="Gill Sans MT" pitchFamily="34" charset="0"/>
              </a:rPr>
              <a:t>.</a:t>
            </a:r>
            <a:endParaRPr lang="en-US" dirty="0">
              <a:latin typeface="Gill Sans MT" pitchFamily="34" charset="0"/>
            </a:endParaRPr>
          </a:p>
        </p:txBody>
      </p:sp>
      <p:sp>
        <p:nvSpPr>
          <p:cNvPr id="3" name="Date Placeholder 2"/>
          <p:cNvSpPr>
            <a:spLocks noGrp="1"/>
          </p:cNvSpPr>
          <p:nvPr>
            <p:ph type="dt" sz="half" idx="10"/>
          </p:nvPr>
        </p:nvSpPr>
        <p:spPr/>
        <p:txBody>
          <a:bodyPr/>
          <a:lstStyle/>
          <a:p>
            <a:pPr>
              <a:defRPr/>
            </a:pPr>
            <a:fld id="{CD68A395-65E0-40B5-9C1A-170A804E8FB0}"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29</a:t>
            </a:fld>
            <a:endParaRPr lang="he-IL" dirty="0"/>
          </a:p>
        </p:txBody>
      </p:sp>
      <p:sp>
        <p:nvSpPr>
          <p:cNvPr id="9" name="TextBox 78"/>
          <p:cNvSpPr txBox="1"/>
          <p:nvPr/>
        </p:nvSpPr>
        <p:spPr>
          <a:xfrm>
            <a:off x="1115616" y="3892986"/>
            <a:ext cx="6264696" cy="400110"/>
          </a:xfrm>
          <a:prstGeom prst="rect">
            <a:avLst/>
          </a:prstGeom>
          <a:solidFill>
            <a:srgbClr val="00B050">
              <a:alpha val="30196"/>
            </a:srgbClr>
          </a:solidFill>
          <a:scene3d>
            <a:camera prst="orthographicFront"/>
            <a:lightRig rig="threePt" dir="t"/>
          </a:scene3d>
          <a:sp3d>
            <a:bevelT/>
          </a:sp3d>
        </p:spPr>
        <p:txBody>
          <a:bodyPr wrap="square" rtlCol="1">
            <a:spAutoFit/>
          </a:bodyPr>
          <a:lstStyle/>
          <a:p>
            <a:pPr algn="l" rtl="0" fontAlgn="auto">
              <a:spcBef>
                <a:spcPts val="600"/>
              </a:spcBef>
              <a:spcAft>
                <a:spcPts val="0"/>
              </a:spcAft>
              <a:defRPr/>
            </a:pPr>
            <a:r>
              <a:rPr lang="en-US" sz="2000" dirty="0" smtClean="0">
                <a:solidFill>
                  <a:srgbClr val="002060"/>
                </a:solidFill>
                <a:latin typeface="+mn-lt"/>
                <a:cs typeface="+mn-cs"/>
              </a:rPr>
              <a:t>Enjoyable experience</a:t>
            </a:r>
            <a:endParaRPr lang="en-US" sz="2000" dirty="0">
              <a:solidFill>
                <a:srgbClr val="002060"/>
              </a:solidFill>
              <a:latin typeface="+mn-lt"/>
              <a:cs typeface="+mn-cs"/>
            </a:endParaRPr>
          </a:p>
        </p:txBody>
      </p:sp>
      <p:sp>
        <p:nvSpPr>
          <p:cNvPr id="10"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4240599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7410" name="מציין מיקום תוכן 2"/>
          <p:cNvSpPr>
            <a:spLocks noGrp="1"/>
          </p:cNvSpPr>
          <p:nvPr>
            <p:ph idx="1"/>
          </p:nvPr>
        </p:nvSpPr>
        <p:spPr>
          <a:xfrm>
            <a:off x="1035050" y="1447800"/>
            <a:ext cx="7641406" cy="4933528"/>
          </a:xfrm>
        </p:spPr>
        <p:txBody>
          <a:bodyPr/>
          <a:lstStyle/>
          <a:p>
            <a:pPr marL="72000" indent="0">
              <a:buNone/>
            </a:pPr>
            <a:r>
              <a:rPr lang="en-US" sz="2200" dirty="0">
                <a:cs typeface="Arial" charset="0"/>
              </a:rPr>
              <a:t>The topics of these materials include: </a:t>
            </a:r>
          </a:p>
          <a:p>
            <a:pPr marL="360000" lvl="1" indent="-288000">
              <a:lnSpc>
                <a:spcPts val="3000"/>
              </a:lnSpc>
              <a:spcBef>
                <a:spcPts val="600"/>
              </a:spcBef>
              <a:buSzPct val="80000"/>
              <a:buFont typeface="Wingdings 2" pitchFamily="18" charset="2"/>
              <a:buChar char=""/>
            </a:pPr>
            <a:r>
              <a:rPr lang="en-US" sz="2000" dirty="0">
                <a:cs typeface="Arial" charset="0"/>
              </a:rPr>
              <a:t>Cellular phones in mathematics education, </a:t>
            </a:r>
          </a:p>
          <a:p>
            <a:pPr marL="360000" lvl="1" indent="-288000">
              <a:lnSpc>
                <a:spcPts val="3000"/>
              </a:lnSpc>
              <a:spcBef>
                <a:spcPts val="600"/>
              </a:spcBef>
              <a:buSzPct val="80000"/>
              <a:buFont typeface="Wingdings 2" pitchFamily="18" charset="2"/>
              <a:buChar char=""/>
            </a:pPr>
            <a:r>
              <a:rPr lang="en-US" sz="2000" dirty="0">
                <a:cs typeface="Arial" charset="0"/>
              </a:rPr>
              <a:t>History of mathematics in mathematics education, </a:t>
            </a:r>
          </a:p>
          <a:p>
            <a:pPr marL="360000" lvl="1" indent="-288000">
              <a:lnSpc>
                <a:spcPts val="3000"/>
              </a:lnSpc>
              <a:spcBef>
                <a:spcPts val="600"/>
              </a:spcBef>
              <a:buSzPct val="80000"/>
              <a:buFont typeface="Wingdings 2" pitchFamily="18" charset="2"/>
              <a:buChar char=""/>
            </a:pPr>
            <a:r>
              <a:rPr lang="en-US" sz="2000" dirty="0">
                <a:cs typeface="Arial" charset="0"/>
              </a:rPr>
              <a:t>Computerized mathematical units,</a:t>
            </a:r>
          </a:p>
          <a:p>
            <a:pPr marL="360000" lvl="1" indent="-288000">
              <a:lnSpc>
                <a:spcPts val="3000"/>
              </a:lnSpc>
              <a:spcBef>
                <a:spcPts val="600"/>
              </a:spcBef>
              <a:buSzPct val="80000"/>
              <a:buFont typeface="Wingdings 2" pitchFamily="18" charset="2"/>
              <a:buChar char=""/>
            </a:pPr>
            <a:r>
              <a:rPr lang="en-US" sz="2000" dirty="0">
                <a:cs typeface="Arial" charset="0"/>
              </a:rPr>
              <a:t>Social networks in mathematics education.</a:t>
            </a:r>
          </a:p>
          <a:p>
            <a:pPr marL="360000" lvl="1" indent="-288000">
              <a:lnSpc>
                <a:spcPts val="3000"/>
              </a:lnSpc>
              <a:spcBef>
                <a:spcPts val="600"/>
              </a:spcBef>
              <a:buSzPct val="80000"/>
              <a:buFont typeface="Wingdings 2" pitchFamily="18" charset="2"/>
              <a:buChar char=""/>
            </a:pPr>
            <a:r>
              <a:rPr lang="en-US" sz="2000" dirty="0" err="1">
                <a:cs typeface="Arial" charset="0"/>
              </a:rPr>
              <a:t>Geogebra</a:t>
            </a:r>
            <a:r>
              <a:rPr lang="en-US" sz="2000" dirty="0">
                <a:cs typeface="Arial" charset="0"/>
              </a:rPr>
              <a:t> and Applets in mathematics teaching.</a:t>
            </a:r>
          </a:p>
          <a:p>
            <a:pPr marL="360000" lvl="1" indent="-288000">
              <a:lnSpc>
                <a:spcPts val="3000"/>
              </a:lnSpc>
              <a:spcBef>
                <a:spcPts val="600"/>
              </a:spcBef>
              <a:buSzPct val="80000"/>
              <a:buFont typeface="Wingdings 2" pitchFamily="18" charset="2"/>
              <a:buChar char=""/>
            </a:pPr>
            <a:r>
              <a:rPr lang="en-US" sz="2000" dirty="0">
                <a:cs typeface="Arial" charset="0"/>
              </a:rPr>
              <a:t>Higher Order thinking skills in mathematics education.</a:t>
            </a:r>
          </a:p>
          <a:p>
            <a:pPr marL="360000" lvl="1" indent="-288000">
              <a:lnSpc>
                <a:spcPts val="3000"/>
              </a:lnSpc>
              <a:spcBef>
                <a:spcPts val="600"/>
              </a:spcBef>
              <a:buSzPct val="80000"/>
              <a:buFont typeface="Wingdings 2" pitchFamily="18" charset="2"/>
              <a:buChar char=""/>
            </a:pPr>
            <a:r>
              <a:rPr lang="en-US" sz="2000" dirty="0">
                <a:cs typeface="Arial" charset="0"/>
              </a:rPr>
              <a:t>Authentic meaningful learning of mathematics.</a:t>
            </a:r>
          </a:p>
          <a:p>
            <a:pPr marL="360000" lvl="1" indent="-288000">
              <a:lnSpc>
                <a:spcPts val="3000"/>
              </a:lnSpc>
              <a:spcBef>
                <a:spcPts val="600"/>
              </a:spcBef>
              <a:buSzPct val="80000"/>
              <a:buFont typeface="Wingdings 2" pitchFamily="18" charset="2"/>
              <a:buChar char=""/>
            </a:pPr>
            <a:r>
              <a:rPr lang="en-US" sz="2000" dirty="0">
                <a:cs typeface="Arial" charset="0"/>
              </a:rPr>
              <a:t>Digital tools and books in learning mathematics.</a:t>
            </a:r>
          </a:p>
          <a:p>
            <a:pPr marL="360000" lvl="1" indent="-288000">
              <a:lnSpc>
                <a:spcPts val="3000"/>
              </a:lnSpc>
              <a:spcBef>
                <a:spcPts val="600"/>
              </a:spcBef>
              <a:buSzPct val="80000"/>
              <a:buFont typeface="Wingdings 2" pitchFamily="18" charset="2"/>
              <a:buChar char=""/>
            </a:pPr>
            <a:r>
              <a:rPr lang="en-US" sz="2000" dirty="0">
                <a:cs typeface="Arial" charset="0"/>
              </a:rPr>
              <a:t>Mobile collaborative learning of mathematics.</a:t>
            </a:r>
          </a:p>
          <a:p>
            <a:pPr marL="360000" lvl="1" indent="-288000">
              <a:lnSpc>
                <a:spcPts val="3000"/>
              </a:lnSpc>
              <a:spcBef>
                <a:spcPts val="600"/>
              </a:spcBef>
              <a:buSzPct val="80000"/>
              <a:buFont typeface="Wingdings 2" pitchFamily="18" charset="2"/>
              <a:buChar char=""/>
            </a:pPr>
            <a:r>
              <a:rPr lang="en-US" sz="2000" dirty="0">
                <a:cs typeface="Arial" charset="0"/>
              </a:rPr>
              <a:t>Meta-Cognition in mathematics education.</a:t>
            </a:r>
            <a:endParaRPr lang="he-IL" sz="2000" dirty="0">
              <a:cs typeface="Arial" charset="0"/>
            </a:endParaRPr>
          </a:p>
        </p:txBody>
      </p:sp>
      <p:sp>
        <p:nvSpPr>
          <p:cNvPr id="3" name="Date Placeholder 2"/>
          <p:cNvSpPr>
            <a:spLocks noGrp="1"/>
          </p:cNvSpPr>
          <p:nvPr>
            <p:ph type="dt" sz="half" idx="10"/>
          </p:nvPr>
        </p:nvSpPr>
        <p:spPr/>
        <p:txBody>
          <a:bodyPr/>
          <a:lstStyle/>
          <a:p>
            <a:pPr>
              <a:defRPr/>
            </a:pPr>
            <a:fld id="{35CEA933-8B23-4C83-BF69-7FC0B9DC4C7A}"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3</a:t>
            </a:fld>
            <a:endParaRPr lang="he-I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115616" y="1916832"/>
            <a:ext cx="6264696" cy="400110"/>
          </a:xfrm>
          <a:prstGeom prst="rect">
            <a:avLst/>
          </a:prstGeom>
          <a:solidFill>
            <a:srgbClr val="00B050">
              <a:alpha val="30196"/>
            </a:srgbClr>
          </a:solidFill>
          <a:scene3d>
            <a:camera prst="orthographicFront"/>
            <a:lightRig rig="threePt" dir="t"/>
          </a:scene3d>
          <a:sp3d>
            <a:bevelT/>
          </a:sp3d>
        </p:spPr>
        <p:txBody>
          <a:bodyPr wrap="square" rtlCol="1">
            <a:spAutoFit/>
          </a:bodyPr>
          <a:lstStyle/>
          <a:p>
            <a:pPr algn="l" rtl="0" fontAlgn="auto">
              <a:spcBef>
                <a:spcPts val="600"/>
              </a:spcBef>
              <a:spcAft>
                <a:spcPts val="0"/>
              </a:spcAft>
              <a:defRPr/>
            </a:pPr>
            <a:r>
              <a:rPr lang="en-US" sz="2000" dirty="0">
                <a:solidFill>
                  <a:srgbClr val="002060"/>
                </a:solidFill>
                <a:latin typeface="+mn-lt"/>
                <a:cs typeface="+mn-cs"/>
              </a:rPr>
              <a:t>Pre-service teachers’ assistance</a:t>
            </a:r>
          </a:p>
        </p:txBody>
      </p:sp>
      <p:sp>
        <p:nvSpPr>
          <p:cNvPr id="40965" name="TextBox 3"/>
          <p:cNvSpPr txBox="1">
            <a:spLocks noChangeArrowheads="1"/>
          </p:cNvSpPr>
          <p:nvPr/>
        </p:nvSpPr>
        <p:spPr bwMode="auto">
          <a:xfrm>
            <a:off x="1137666" y="2473325"/>
            <a:ext cx="7970838" cy="2885405"/>
          </a:xfrm>
          <a:prstGeom prst="rect">
            <a:avLst/>
          </a:prstGeom>
          <a:noFill/>
          <a:ln w="9525">
            <a:noFill/>
            <a:miter lim="800000"/>
            <a:headEnd/>
            <a:tailEnd/>
          </a:ln>
        </p:spPr>
        <p:txBody>
          <a:bodyPr>
            <a:spAutoFit/>
          </a:bodyPr>
          <a:lstStyle/>
          <a:p>
            <a:pPr algn="l" rtl="0">
              <a:spcBef>
                <a:spcPts val="900"/>
              </a:spcBef>
            </a:pPr>
            <a:r>
              <a:rPr lang="en-US" dirty="0">
                <a:solidFill>
                  <a:srgbClr val="00B050"/>
                </a:solidFill>
                <a:latin typeface="Gill Sans MT" pitchFamily="34" charset="0"/>
              </a:rPr>
              <a:t>T</a:t>
            </a:r>
            <a:r>
              <a:rPr lang="en-US" dirty="0" smtClean="0">
                <a:solidFill>
                  <a:srgbClr val="00B050"/>
                </a:solidFill>
                <a:latin typeface="Gill Sans MT" pitchFamily="34" charset="0"/>
              </a:rPr>
              <a:t>echnical </a:t>
            </a:r>
            <a:r>
              <a:rPr lang="en-US" dirty="0" smtClean="0">
                <a:solidFill>
                  <a:srgbClr val="00B050"/>
                </a:solidFill>
                <a:latin typeface="Gill Sans MT" pitchFamily="34" charset="0"/>
              </a:rPr>
              <a:t>assistance</a:t>
            </a:r>
            <a:r>
              <a:rPr lang="en-US" dirty="0" smtClean="0">
                <a:latin typeface="Gill Sans MT" pitchFamily="34" charset="0"/>
              </a:rPr>
              <a:t>:</a:t>
            </a:r>
          </a:p>
          <a:p>
            <a:pPr marL="541338" indent="-285750" algn="l" rtl="0">
              <a:spcBef>
                <a:spcPts val="900"/>
              </a:spcBef>
              <a:buFont typeface="Arial" charset="0"/>
              <a:buChar char="•"/>
            </a:pPr>
            <a:r>
              <a:rPr lang="en-US" dirty="0">
                <a:solidFill>
                  <a:srgbClr val="00B050"/>
                </a:solidFill>
                <a:latin typeface="Gill Sans MT" pitchFamily="34" charset="0"/>
              </a:rPr>
              <a:t>H</a:t>
            </a:r>
            <a:r>
              <a:rPr lang="en-US" dirty="0" smtClean="0">
                <a:solidFill>
                  <a:srgbClr val="00B050"/>
                </a:solidFill>
                <a:latin typeface="Gill Sans MT" pitchFamily="34" charset="0"/>
              </a:rPr>
              <a:t>elping </a:t>
            </a:r>
            <a:r>
              <a:rPr lang="en-US" dirty="0">
                <a:solidFill>
                  <a:srgbClr val="00B050"/>
                </a:solidFill>
                <a:latin typeface="Gill Sans MT" pitchFamily="34" charset="0"/>
              </a:rPr>
              <a:t>in drawing functions using </a:t>
            </a:r>
            <a:r>
              <a:rPr lang="en-US" dirty="0" err="1" smtClean="0">
                <a:solidFill>
                  <a:srgbClr val="00B050"/>
                </a:solidFill>
                <a:latin typeface="Gill Sans MT" pitchFamily="34" charset="0"/>
              </a:rPr>
              <a:t>GeoGebra</a:t>
            </a:r>
            <a:r>
              <a:rPr lang="en-US" dirty="0" smtClean="0">
                <a:solidFill>
                  <a:srgbClr val="00B050"/>
                </a:solidFill>
                <a:latin typeface="Gill Sans MT" pitchFamily="34" charset="0"/>
              </a:rPr>
              <a:t> </a:t>
            </a:r>
          </a:p>
          <a:p>
            <a:pPr algn="l" rtl="0">
              <a:spcBef>
                <a:spcPts val="900"/>
              </a:spcBef>
            </a:pPr>
            <a:r>
              <a:rPr lang="en-US" dirty="0">
                <a:solidFill>
                  <a:srgbClr val="00B0F0"/>
                </a:solidFill>
                <a:latin typeface="Gill Sans MT" pitchFamily="34" charset="0"/>
              </a:rPr>
              <a:t>T</a:t>
            </a:r>
            <a:r>
              <a:rPr lang="en-US" dirty="0" smtClean="0">
                <a:solidFill>
                  <a:srgbClr val="00B0F0"/>
                </a:solidFill>
                <a:latin typeface="Gill Sans MT" pitchFamily="34" charset="0"/>
              </a:rPr>
              <a:t>echnological </a:t>
            </a:r>
            <a:r>
              <a:rPr lang="en-US" dirty="0">
                <a:solidFill>
                  <a:srgbClr val="00B0F0"/>
                </a:solidFill>
                <a:latin typeface="Gill Sans MT" pitchFamily="34" charset="0"/>
              </a:rPr>
              <a:t>pedagogical content </a:t>
            </a:r>
            <a:r>
              <a:rPr lang="en-US" dirty="0" smtClean="0">
                <a:solidFill>
                  <a:srgbClr val="00B0F0"/>
                </a:solidFill>
                <a:latin typeface="Gill Sans MT" pitchFamily="34" charset="0"/>
              </a:rPr>
              <a:t>assistance:</a:t>
            </a:r>
            <a:endParaRPr lang="en-US" dirty="0" smtClean="0">
              <a:solidFill>
                <a:srgbClr val="00B0F0"/>
              </a:solidFill>
              <a:latin typeface="Gill Sans MT" pitchFamily="34" charset="0"/>
            </a:endParaRPr>
          </a:p>
          <a:p>
            <a:pPr marL="541338" indent="-285750" algn="l" rtl="0">
              <a:spcBef>
                <a:spcPts val="900"/>
              </a:spcBef>
              <a:buFont typeface="Arial" charset="0"/>
              <a:buChar char="•"/>
            </a:pPr>
            <a:r>
              <a:rPr lang="en-US" dirty="0">
                <a:solidFill>
                  <a:srgbClr val="0070C0"/>
                </a:solidFill>
                <a:latin typeface="Gill Sans MT" pitchFamily="34" charset="0"/>
              </a:rPr>
              <a:t>H</a:t>
            </a:r>
            <a:r>
              <a:rPr lang="en-US" dirty="0" smtClean="0">
                <a:solidFill>
                  <a:srgbClr val="0070C0"/>
                </a:solidFill>
                <a:latin typeface="Gill Sans MT" pitchFamily="34" charset="0"/>
              </a:rPr>
              <a:t>elping </a:t>
            </a:r>
            <a:r>
              <a:rPr lang="en-US" dirty="0">
                <a:solidFill>
                  <a:srgbClr val="0070C0"/>
                </a:solidFill>
                <a:latin typeface="Gill Sans MT" pitchFamily="34" charset="0"/>
              </a:rPr>
              <a:t>in building technological </a:t>
            </a:r>
            <a:r>
              <a:rPr lang="en-US" dirty="0" smtClean="0">
                <a:solidFill>
                  <a:srgbClr val="0070C0"/>
                </a:solidFill>
                <a:latin typeface="Gill Sans MT" pitchFamily="34" charset="0"/>
              </a:rPr>
              <a:t>pedagogical models </a:t>
            </a:r>
            <a:r>
              <a:rPr lang="en-US" dirty="0">
                <a:solidFill>
                  <a:srgbClr val="0070C0"/>
                </a:solidFill>
                <a:latin typeface="Gill Sans MT" pitchFamily="34" charset="0"/>
              </a:rPr>
              <a:t>using </a:t>
            </a:r>
            <a:r>
              <a:rPr lang="en-US" dirty="0" err="1">
                <a:solidFill>
                  <a:srgbClr val="0070C0"/>
                </a:solidFill>
                <a:latin typeface="Gill Sans MT" pitchFamily="34" charset="0"/>
              </a:rPr>
              <a:t>GeoGebra</a:t>
            </a:r>
            <a:r>
              <a:rPr lang="en-US" dirty="0">
                <a:solidFill>
                  <a:srgbClr val="0070C0"/>
                </a:solidFill>
                <a:latin typeface="Gill Sans MT" pitchFamily="34" charset="0"/>
              </a:rPr>
              <a:t> for teaching specific mathematical </a:t>
            </a:r>
            <a:r>
              <a:rPr lang="en-US" dirty="0" smtClean="0">
                <a:solidFill>
                  <a:srgbClr val="0070C0"/>
                </a:solidFill>
                <a:latin typeface="Gill Sans MT" pitchFamily="34" charset="0"/>
              </a:rPr>
              <a:t>topics </a:t>
            </a:r>
          </a:p>
          <a:p>
            <a:pPr algn="l" rtl="0">
              <a:spcBef>
                <a:spcPts val="900"/>
              </a:spcBef>
            </a:pPr>
            <a:r>
              <a:rPr lang="en-US" dirty="0">
                <a:solidFill>
                  <a:srgbClr val="7030A0"/>
                </a:solidFill>
                <a:latin typeface="Gill Sans MT" pitchFamily="34" charset="0"/>
              </a:rPr>
              <a:t>A</a:t>
            </a:r>
            <a:r>
              <a:rPr lang="en-US" dirty="0" smtClean="0">
                <a:solidFill>
                  <a:srgbClr val="7030A0"/>
                </a:solidFill>
                <a:latin typeface="Gill Sans MT" pitchFamily="34" charset="0"/>
              </a:rPr>
              <a:t>ffective </a:t>
            </a:r>
            <a:r>
              <a:rPr lang="en-US" dirty="0" smtClean="0">
                <a:solidFill>
                  <a:srgbClr val="7030A0"/>
                </a:solidFill>
                <a:latin typeface="Gill Sans MT" pitchFamily="34" charset="0"/>
              </a:rPr>
              <a:t>assistance</a:t>
            </a:r>
            <a:r>
              <a:rPr lang="en-US" dirty="0" smtClean="0">
                <a:latin typeface="Gill Sans MT" pitchFamily="34" charset="0"/>
              </a:rPr>
              <a:t>:</a:t>
            </a:r>
          </a:p>
          <a:p>
            <a:pPr marL="541338" indent="-285750" algn="l" rtl="0">
              <a:spcBef>
                <a:spcPts val="900"/>
              </a:spcBef>
              <a:buFont typeface="Arial" charset="0"/>
              <a:buChar char="•"/>
            </a:pPr>
            <a:r>
              <a:rPr lang="en-US" dirty="0">
                <a:solidFill>
                  <a:srgbClr val="7030A0"/>
                </a:solidFill>
                <a:latin typeface="Gill Sans MT" pitchFamily="34" charset="0"/>
              </a:rPr>
              <a:t>S</a:t>
            </a:r>
            <a:r>
              <a:rPr lang="en-US" dirty="0" smtClean="0">
                <a:solidFill>
                  <a:srgbClr val="7030A0"/>
                </a:solidFill>
                <a:latin typeface="Gill Sans MT" pitchFamily="34" charset="0"/>
              </a:rPr>
              <a:t>howing </a:t>
            </a:r>
            <a:r>
              <a:rPr lang="en-US" dirty="0">
                <a:solidFill>
                  <a:srgbClr val="7030A0"/>
                </a:solidFill>
                <a:latin typeface="Gill Sans MT" pitchFamily="34" charset="0"/>
              </a:rPr>
              <a:t>understanding  for the difficulties which the mentoring teachers </a:t>
            </a:r>
            <a:r>
              <a:rPr lang="en-US" dirty="0" smtClean="0">
                <a:solidFill>
                  <a:srgbClr val="7030A0"/>
                </a:solidFill>
                <a:latin typeface="Gill Sans MT" pitchFamily="34" charset="0"/>
              </a:rPr>
              <a:t>encounter</a:t>
            </a:r>
            <a:endParaRPr lang="en-GB" dirty="0">
              <a:solidFill>
                <a:srgbClr val="7030A0"/>
              </a:solidFill>
              <a:latin typeface="Gill Sans MT" pitchFamily="34" charset="0"/>
            </a:endParaRPr>
          </a:p>
        </p:txBody>
      </p:sp>
      <p:sp>
        <p:nvSpPr>
          <p:cNvPr id="3" name="Date Placeholder 2"/>
          <p:cNvSpPr>
            <a:spLocks noGrp="1"/>
          </p:cNvSpPr>
          <p:nvPr>
            <p:ph type="dt" sz="half" idx="10"/>
          </p:nvPr>
        </p:nvSpPr>
        <p:spPr/>
        <p:txBody>
          <a:bodyPr/>
          <a:lstStyle/>
          <a:p>
            <a:pPr>
              <a:defRPr/>
            </a:pPr>
            <a:fld id="{CD68A395-65E0-40B5-9C1A-170A804E8FB0}"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30</a:t>
            </a:fld>
            <a:endParaRPr lang="he-IL" dirty="0"/>
          </a:p>
        </p:txBody>
      </p:sp>
      <p:sp>
        <p:nvSpPr>
          <p:cNvPr id="8"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4989101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5616" y="1628800"/>
            <a:ext cx="3888432" cy="400110"/>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C00000"/>
                </a:solidFill>
                <a:latin typeface="+mn-lt"/>
                <a:cs typeface="+mn-cs"/>
              </a:rPr>
              <a:t>L</a:t>
            </a:r>
            <a:r>
              <a:rPr lang="en-US" sz="2000" dirty="0" smtClean="0">
                <a:solidFill>
                  <a:srgbClr val="C00000"/>
                </a:solidFill>
                <a:latin typeface="+mn-lt"/>
                <a:cs typeface="+mn-cs"/>
              </a:rPr>
              <a:t>ogistic </a:t>
            </a:r>
            <a:r>
              <a:rPr lang="en-US" sz="2000" dirty="0">
                <a:solidFill>
                  <a:srgbClr val="C00000"/>
                </a:solidFill>
                <a:latin typeface="+mn-lt"/>
                <a:cs typeface="+mn-cs"/>
              </a:rPr>
              <a:t>and technical </a:t>
            </a:r>
            <a:r>
              <a:rPr lang="en-US" sz="2000" dirty="0" smtClean="0">
                <a:solidFill>
                  <a:srgbClr val="C00000"/>
                </a:solidFill>
                <a:latin typeface="+mn-lt"/>
                <a:cs typeface="+mn-cs"/>
              </a:rPr>
              <a:t>obstacles</a:t>
            </a:r>
            <a:endParaRPr lang="en-US" sz="2000" dirty="0">
              <a:solidFill>
                <a:srgbClr val="C00000"/>
              </a:solidFill>
              <a:latin typeface="+mn-lt"/>
              <a:cs typeface="+mn-cs"/>
            </a:endParaRPr>
          </a:p>
        </p:txBody>
      </p:sp>
      <p:sp>
        <p:nvSpPr>
          <p:cNvPr id="40969" name="TextBox 5"/>
          <p:cNvSpPr txBox="1">
            <a:spLocks noChangeArrowheads="1"/>
          </p:cNvSpPr>
          <p:nvPr/>
        </p:nvSpPr>
        <p:spPr bwMode="auto">
          <a:xfrm>
            <a:off x="1115616" y="2420888"/>
            <a:ext cx="7970838" cy="923330"/>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smtClean="0">
                <a:latin typeface="Gill Sans MT" pitchFamily="34" charset="0"/>
              </a:rPr>
              <a:t>The </a:t>
            </a:r>
            <a:r>
              <a:rPr lang="en-US" dirty="0">
                <a:latin typeface="Gill Sans MT" pitchFamily="34" charset="0"/>
              </a:rPr>
              <a:t>mentoring teachers' experiences also included tackling </a:t>
            </a:r>
            <a:r>
              <a:rPr lang="en-US" dirty="0">
                <a:solidFill>
                  <a:srgbClr val="00B050"/>
                </a:solidFill>
                <a:latin typeface="Gill Sans MT" pitchFamily="34" charset="0"/>
              </a:rPr>
              <a:t>logistic and technical obstacles</a:t>
            </a:r>
            <a:r>
              <a:rPr lang="en-US" dirty="0">
                <a:latin typeface="Gill Sans MT" pitchFamily="34" charset="0"/>
              </a:rPr>
              <a:t> while integrating technology in their teaching, but they looked at these obstacles as a </a:t>
            </a:r>
            <a:r>
              <a:rPr lang="en-US" dirty="0">
                <a:solidFill>
                  <a:srgbClr val="00B050"/>
                </a:solidFill>
                <a:latin typeface="Gill Sans MT" pitchFamily="34" charset="0"/>
              </a:rPr>
              <a:t>natural part of engaging with ICT in teaching</a:t>
            </a:r>
            <a:r>
              <a:rPr lang="en-US" dirty="0">
                <a:latin typeface="Gill Sans MT" pitchFamily="34" charset="0"/>
              </a:rPr>
              <a:t>.</a:t>
            </a:r>
          </a:p>
        </p:txBody>
      </p:sp>
      <p:sp>
        <p:nvSpPr>
          <p:cNvPr id="3" name="Date Placeholder 2"/>
          <p:cNvSpPr>
            <a:spLocks noGrp="1"/>
          </p:cNvSpPr>
          <p:nvPr>
            <p:ph type="dt" sz="half" idx="10"/>
          </p:nvPr>
        </p:nvSpPr>
        <p:spPr/>
        <p:txBody>
          <a:bodyPr/>
          <a:lstStyle/>
          <a:p>
            <a:pPr>
              <a:defRPr/>
            </a:pPr>
            <a:fld id="{CD68A395-65E0-40B5-9C1A-170A804E8FB0}"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31</a:t>
            </a:fld>
            <a:endParaRPr lang="he-IL" dirty="0"/>
          </a:p>
        </p:txBody>
      </p:sp>
      <p:sp>
        <p:nvSpPr>
          <p:cNvPr id="8"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1936231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קבוצה 76"/>
          <p:cNvGrpSpPr>
            <a:grpSpLocks/>
          </p:cNvGrpSpPr>
          <p:nvPr/>
        </p:nvGrpSpPr>
        <p:grpSpPr bwMode="auto">
          <a:xfrm>
            <a:off x="107950" y="3283619"/>
            <a:ext cx="8928100" cy="2233613"/>
            <a:chOff x="107504" y="2348880"/>
            <a:chExt cx="8928992" cy="2232248"/>
          </a:xfrm>
        </p:grpSpPr>
        <p:sp>
          <p:nvSpPr>
            <p:cNvPr id="4" name="מלבן מעוגל 3"/>
            <p:cNvSpPr/>
            <p:nvPr/>
          </p:nvSpPr>
          <p:spPr>
            <a:xfrm>
              <a:off x="107504" y="3284933"/>
              <a:ext cx="1152640"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Knowledge</a:t>
              </a:r>
              <a:endParaRPr lang="ar-JO" sz="1600" dirty="0"/>
            </a:p>
          </p:txBody>
        </p:sp>
        <p:sp>
          <p:nvSpPr>
            <p:cNvPr id="5" name="מלבן מעוגל 4"/>
            <p:cNvSpPr/>
            <p:nvPr/>
          </p:nvSpPr>
          <p:spPr>
            <a:xfrm>
              <a:off x="1403033" y="3284933"/>
              <a:ext cx="1152640"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Persuasion</a:t>
              </a:r>
              <a:endParaRPr lang="ar-JO" sz="1600" dirty="0"/>
            </a:p>
          </p:txBody>
        </p:sp>
        <p:grpSp>
          <p:nvGrpSpPr>
            <p:cNvPr id="39951" name="קבוצה 7"/>
            <p:cNvGrpSpPr>
              <a:grpSpLocks/>
            </p:cNvGrpSpPr>
            <p:nvPr/>
          </p:nvGrpSpPr>
          <p:grpSpPr bwMode="auto">
            <a:xfrm>
              <a:off x="2699792" y="3140968"/>
              <a:ext cx="981337" cy="792088"/>
              <a:chOff x="4067944" y="2564904"/>
              <a:chExt cx="981337" cy="792088"/>
            </a:xfrm>
          </p:grpSpPr>
          <p:sp>
            <p:nvSpPr>
              <p:cNvPr id="6" name="תרשים זרימה: החלטה 5"/>
              <p:cNvSpPr/>
              <p:nvPr/>
            </p:nvSpPr>
            <p:spPr>
              <a:xfrm>
                <a:off x="4068303" y="2564495"/>
                <a:ext cx="936719" cy="79326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9971" name="TextBox 6"/>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grpSp>
          <p:nvGrpSpPr>
            <p:cNvPr id="39952" name="קבוצה 12"/>
            <p:cNvGrpSpPr>
              <a:grpSpLocks/>
            </p:cNvGrpSpPr>
            <p:nvPr/>
          </p:nvGrpSpPr>
          <p:grpSpPr bwMode="auto">
            <a:xfrm>
              <a:off x="3347864" y="2564904"/>
              <a:ext cx="1368152" cy="432048"/>
              <a:chOff x="5148064" y="1988840"/>
              <a:chExt cx="1368152" cy="432048"/>
            </a:xfrm>
          </p:grpSpPr>
          <p:sp>
            <p:nvSpPr>
              <p:cNvPr id="9" name="תרשים זרימה: נתונים 8"/>
              <p:cNvSpPr/>
              <p:nvPr/>
            </p:nvSpPr>
            <p:spPr>
              <a:xfrm>
                <a:off x="5148116" y="1988584"/>
                <a:ext cx="1368562" cy="4315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9969" name="TextBox 11"/>
              <p:cNvSpPr txBox="1">
                <a:spLocks noChangeArrowheads="1"/>
              </p:cNvSpPr>
              <p:nvPr/>
            </p:nvSpPr>
            <p:spPr bwMode="auto">
              <a:xfrm>
                <a:off x="5364088" y="2010326"/>
                <a:ext cx="1008112"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Adoption</a:t>
                </a:r>
                <a:endParaRPr lang="ar-JO" sz="1600">
                  <a:solidFill>
                    <a:srgbClr val="FFFFFF"/>
                  </a:solidFill>
                  <a:latin typeface="Gill Sans MT" pitchFamily="34" charset="0"/>
                  <a:ea typeface="Majalla UI"/>
                  <a:cs typeface="Majalla UI"/>
                </a:endParaRPr>
              </a:p>
            </p:txBody>
          </p:sp>
        </p:grpSp>
        <p:grpSp>
          <p:nvGrpSpPr>
            <p:cNvPr id="39953" name="קבוצה 14"/>
            <p:cNvGrpSpPr>
              <a:grpSpLocks/>
            </p:cNvGrpSpPr>
            <p:nvPr/>
          </p:nvGrpSpPr>
          <p:grpSpPr bwMode="auto">
            <a:xfrm>
              <a:off x="3275856" y="4149080"/>
              <a:ext cx="1368152" cy="432048"/>
              <a:chOff x="5076056" y="3429000"/>
              <a:chExt cx="1368152" cy="432048"/>
            </a:xfrm>
          </p:grpSpPr>
          <p:sp>
            <p:nvSpPr>
              <p:cNvPr id="11" name="תרשים זרימה: נתונים 10"/>
              <p:cNvSpPr/>
              <p:nvPr/>
            </p:nvSpPr>
            <p:spPr>
              <a:xfrm>
                <a:off x="5076671" y="3429512"/>
                <a:ext cx="1366975" cy="431536"/>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600" dirty="0"/>
              </a:p>
            </p:txBody>
          </p:sp>
          <p:sp>
            <p:nvSpPr>
              <p:cNvPr id="39967" name="TextBox 13"/>
              <p:cNvSpPr txBox="1">
                <a:spLocks noChangeArrowheads="1"/>
              </p:cNvSpPr>
              <p:nvPr/>
            </p:nvSpPr>
            <p:spPr bwMode="auto">
              <a:xfrm>
                <a:off x="5300710" y="3455719"/>
                <a:ext cx="1080120"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Rejection</a:t>
                </a:r>
                <a:endParaRPr lang="ar-JO" sz="1600">
                  <a:solidFill>
                    <a:srgbClr val="FFFFFF"/>
                  </a:solidFill>
                  <a:latin typeface="Gill Sans MT" pitchFamily="34" charset="0"/>
                  <a:ea typeface="Majalla UI"/>
                  <a:cs typeface="Majalla UI"/>
                </a:endParaRPr>
              </a:p>
            </p:txBody>
          </p:sp>
        </p:grpSp>
        <p:sp>
          <p:nvSpPr>
            <p:cNvPr id="16" name="מלבן מעוגל 15"/>
            <p:cNvSpPr/>
            <p:nvPr/>
          </p:nvSpPr>
          <p:spPr>
            <a:xfrm>
              <a:off x="4859367" y="2564648"/>
              <a:ext cx="1584483"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Implementation</a:t>
              </a:r>
              <a:endParaRPr lang="ar-JO" sz="1600" dirty="0"/>
            </a:p>
          </p:txBody>
        </p:sp>
        <p:grpSp>
          <p:nvGrpSpPr>
            <p:cNvPr id="39955" name="קבוצה 17"/>
            <p:cNvGrpSpPr>
              <a:grpSpLocks/>
            </p:cNvGrpSpPr>
            <p:nvPr/>
          </p:nvGrpSpPr>
          <p:grpSpPr bwMode="auto">
            <a:xfrm>
              <a:off x="6588224" y="2348880"/>
              <a:ext cx="981337" cy="792088"/>
              <a:chOff x="4067944" y="2564904"/>
              <a:chExt cx="981337" cy="792088"/>
            </a:xfrm>
          </p:grpSpPr>
          <p:sp>
            <p:nvSpPr>
              <p:cNvPr id="19" name="תרשים זרימה: החלטה 18"/>
              <p:cNvSpPr/>
              <p:nvPr/>
            </p:nvSpPr>
            <p:spPr>
              <a:xfrm>
                <a:off x="4068046" y="2564904"/>
                <a:ext cx="936719" cy="79167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JO" sz="1400" dirty="0"/>
              </a:p>
            </p:txBody>
          </p:sp>
          <p:sp>
            <p:nvSpPr>
              <p:cNvPr id="39965" name="TextBox 19"/>
              <p:cNvSpPr txBox="1">
                <a:spLocks noChangeArrowheads="1"/>
              </p:cNvSpPr>
              <p:nvPr/>
            </p:nvSpPr>
            <p:spPr bwMode="auto">
              <a:xfrm>
                <a:off x="4113177" y="2778826"/>
                <a:ext cx="936104" cy="338554"/>
              </a:xfrm>
              <a:prstGeom prst="rect">
                <a:avLst/>
              </a:prstGeom>
              <a:noFill/>
              <a:ln w="9525">
                <a:noFill/>
                <a:miter lim="800000"/>
                <a:headEnd/>
                <a:tailEnd/>
              </a:ln>
            </p:spPr>
            <p:txBody>
              <a:bodyPr>
                <a:spAutoFit/>
              </a:bodyPr>
              <a:lstStyle/>
              <a:p>
                <a:pPr algn="l" rtl="0"/>
                <a:r>
                  <a:rPr lang="en-US" sz="1600">
                    <a:solidFill>
                      <a:srgbClr val="FFFFFF"/>
                    </a:solidFill>
                    <a:latin typeface="Gill Sans MT" pitchFamily="34" charset="0"/>
                  </a:rPr>
                  <a:t>Decision</a:t>
                </a:r>
                <a:endParaRPr lang="ar-JO" sz="1600">
                  <a:solidFill>
                    <a:srgbClr val="FFFFFF"/>
                  </a:solidFill>
                  <a:latin typeface="Gill Sans MT" pitchFamily="34" charset="0"/>
                  <a:ea typeface="Majalla UI"/>
                  <a:cs typeface="Majalla UI"/>
                </a:endParaRPr>
              </a:p>
            </p:txBody>
          </p:sp>
        </p:grpSp>
        <p:sp>
          <p:nvSpPr>
            <p:cNvPr id="21" name="מלבן מעוגל 20"/>
            <p:cNvSpPr/>
            <p:nvPr/>
          </p:nvSpPr>
          <p:spPr>
            <a:xfrm>
              <a:off x="7667934" y="2564648"/>
              <a:ext cx="1368562" cy="431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t>Confirmation</a:t>
              </a:r>
              <a:endParaRPr lang="ar-JO" sz="1600" dirty="0"/>
            </a:p>
          </p:txBody>
        </p:sp>
        <p:cxnSp>
          <p:nvCxnSpPr>
            <p:cNvPr id="24" name="מחבר חץ ישר 23"/>
            <p:cNvCxnSpPr/>
            <p:nvPr/>
          </p:nvCxnSpPr>
          <p:spPr>
            <a:xfrm>
              <a:off x="1260144" y="3500701"/>
              <a:ext cx="1428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מחבר חץ ישר 24"/>
            <p:cNvCxnSpPr/>
            <p:nvPr/>
          </p:nvCxnSpPr>
          <p:spPr>
            <a:xfrm>
              <a:off x="2538210" y="3521326"/>
              <a:ext cx="16194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מחבר חץ ישר 25"/>
            <p:cNvCxnSpPr/>
            <p:nvPr/>
          </p:nvCxnSpPr>
          <p:spPr>
            <a:xfrm>
              <a:off x="4489442" y="2770897"/>
              <a:ext cx="369925" cy="9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מחבר חץ ישר 33"/>
            <p:cNvCxnSpPr/>
            <p:nvPr/>
          </p:nvCxnSpPr>
          <p:spPr>
            <a:xfrm>
              <a:off x="6305723" y="2715369"/>
              <a:ext cx="285779" cy="142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מחבר חץ ישר 37"/>
            <p:cNvCxnSpPr/>
            <p:nvPr/>
          </p:nvCxnSpPr>
          <p:spPr>
            <a:xfrm>
              <a:off x="7452013" y="2743926"/>
              <a:ext cx="215922" cy="158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מחבר מרפקי 52"/>
            <p:cNvCxnSpPr>
              <a:stCxn id="6" idx="2"/>
              <a:endCxn id="11" idx="2"/>
            </p:cNvCxnSpPr>
            <p:nvPr/>
          </p:nvCxnSpPr>
          <p:spPr>
            <a:xfrm rot="16200000" flipH="1">
              <a:off x="3074992" y="4027342"/>
              <a:ext cx="431536" cy="24449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hape 61"/>
            <p:cNvCxnSpPr>
              <a:stCxn id="6" idx="0"/>
              <a:endCxn id="9" idx="2"/>
            </p:cNvCxnSpPr>
            <p:nvPr/>
          </p:nvCxnSpPr>
          <p:spPr>
            <a:xfrm rot="5400000" flipH="1" flipV="1">
              <a:off x="3146411" y="2802515"/>
              <a:ext cx="360143" cy="31594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6012160" y="1268760"/>
            <a:ext cx="2960712" cy="1954381"/>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1600" dirty="0">
                <a:solidFill>
                  <a:srgbClr val="002060"/>
                </a:solidFill>
                <a:latin typeface="+mn-lt"/>
                <a:cs typeface="+mn-cs"/>
              </a:rPr>
              <a:t>Experiences</a:t>
            </a:r>
          </a:p>
          <a:p>
            <a:pPr algn="l" rtl="0" fontAlgn="auto">
              <a:spcBef>
                <a:spcPts val="600"/>
              </a:spcBef>
              <a:spcAft>
                <a:spcPts val="0"/>
              </a:spcAft>
              <a:defRPr/>
            </a:pPr>
            <a:r>
              <a:rPr lang="en-US" sz="1600" dirty="0">
                <a:solidFill>
                  <a:srgbClr val="002060"/>
                </a:solidFill>
                <a:latin typeface="+mn-lt"/>
                <a:cs typeface="+mn-cs"/>
              </a:rPr>
              <a:t>Attitudes towards ICT use</a:t>
            </a:r>
          </a:p>
          <a:p>
            <a:pPr algn="l" rtl="0" fontAlgn="auto">
              <a:spcBef>
                <a:spcPts val="600"/>
              </a:spcBef>
              <a:spcAft>
                <a:spcPts val="0"/>
              </a:spcAft>
              <a:defRPr/>
            </a:pPr>
            <a:r>
              <a:rPr lang="en-US" sz="1600" dirty="0" smtClean="0">
                <a:solidFill>
                  <a:srgbClr val="002060"/>
                </a:solidFill>
                <a:latin typeface="+mn-lt"/>
                <a:cs typeface="+mn-cs"/>
              </a:rPr>
              <a:t>Beliefs </a:t>
            </a:r>
            <a:r>
              <a:rPr lang="en-US" sz="1600" dirty="0">
                <a:solidFill>
                  <a:srgbClr val="002060"/>
                </a:solidFill>
                <a:latin typeface="+mn-lt"/>
                <a:cs typeface="+mn-cs"/>
              </a:rPr>
              <a:t>– advantages of ICT use </a:t>
            </a:r>
            <a:endParaRPr lang="ar-JO" sz="1600" dirty="0">
              <a:solidFill>
                <a:srgbClr val="002060"/>
              </a:solidFill>
              <a:latin typeface="+mn-lt"/>
              <a:cs typeface="+mn-cs"/>
            </a:endParaRPr>
          </a:p>
          <a:p>
            <a:pPr algn="l" rtl="0" fontAlgn="auto">
              <a:spcBef>
                <a:spcPts val="600"/>
              </a:spcBef>
              <a:spcAft>
                <a:spcPts val="0"/>
              </a:spcAft>
              <a:defRPr/>
            </a:pPr>
            <a:r>
              <a:rPr lang="en-US" sz="1600" dirty="0">
                <a:solidFill>
                  <a:srgbClr val="002060"/>
                </a:solidFill>
                <a:latin typeface="+mn-lt"/>
                <a:cs typeface="+mn-cs"/>
              </a:rPr>
              <a:t>Beliefs – way of ICT use </a:t>
            </a:r>
          </a:p>
          <a:p>
            <a:pPr algn="l" rtl="0" fontAlgn="auto">
              <a:spcBef>
                <a:spcPts val="600"/>
              </a:spcBef>
              <a:spcAft>
                <a:spcPts val="0"/>
              </a:spcAft>
              <a:defRPr/>
            </a:pPr>
            <a:r>
              <a:rPr lang="en-US" sz="1600" dirty="0">
                <a:solidFill>
                  <a:srgbClr val="002060"/>
                </a:solidFill>
                <a:latin typeface="+mn-lt"/>
                <a:cs typeface="+mn-cs"/>
              </a:rPr>
              <a:t>Technical</a:t>
            </a:r>
            <a:r>
              <a:rPr lang="en-US" sz="1600" dirty="0">
                <a:solidFill>
                  <a:srgbClr val="C00000"/>
                </a:solidFill>
                <a:latin typeface="+mn-lt"/>
                <a:cs typeface="+mn-cs"/>
              </a:rPr>
              <a:t> </a:t>
            </a:r>
            <a:r>
              <a:rPr lang="en-US" sz="1600" dirty="0">
                <a:solidFill>
                  <a:srgbClr val="002060"/>
                </a:solidFill>
                <a:latin typeface="+mn-lt"/>
                <a:cs typeface="+mn-cs"/>
              </a:rPr>
              <a:t>pedagogical</a:t>
            </a:r>
            <a:r>
              <a:rPr lang="en-US" sz="1600" dirty="0">
                <a:solidFill>
                  <a:srgbClr val="C00000"/>
                </a:solidFill>
                <a:latin typeface="+mn-lt"/>
                <a:cs typeface="+mn-cs"/>
              </a:rPr>
              <a:t> </a:t>
            </a:r>
            <a:r>
              <a:rPr lang="en-US" sz="1600" dirty="0" smtClean="0">
                <a:solidFill>
                  <a:srgbClr val="002060"/>
                </a:solidFill>
                <a:latin typeface="+mn-lt"/>
                <a:cs typeface="+mn-cs"/>
              </a:rPr>
              <a:t>support</a:t>
            </a:r>
          </a:p>
          <a:p>
            <a:pPr algn="l" rtl="0" fontAlgn="auto">
              <a:spcBef>
                <a:spcPts val="600"/>
              </a:spcBef>
              <a:spcAft>
                <a:spcPts val="0"/>
              </a:spcAft>
              <a:defRPr/>
            </a:pPr>
            <a:r>
              <a:rPr lang="en-US" sz="1600" dirty="0">
                <a:solidFill>
                  <a:srgbClr val="002060"/>
                </a:solidFill>
                <a:latin typeface="+mn-lt"/>
                <a:cs typeface="+mn-cs"/>
              </a:rPr>
              <a:t>TPACK</a:t>
            </a:r>
            <a:endParaRPr lang="ar-JO" sz="1600" dirty="0">
              <a:solidFill>
                <a:srgbClr val="002060"/>
              </a:solidFill>
              <a:latin typeface="+mn-lt"/>
              <a:cs typeface="+mn-cs"/>
            </a:endParaRPr>
          </a:p>
        </p:txBody>
      </p:sp>
      <p:sp>
        <p:nvSpPr>
          <p:cNvPr id="32" name="TextBox 31"/>
          <p:cNvSpPr txBox="1"/>
          <p:nvPr/>
        </p:nvSpPr>
        <p:spPr>
          <a:xfrm>
            <a:off x="6228184" y="4388331"/>
            <a:ext cx="2736304" cy="984885"/>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1600" dirty="0">
                <a:solidFill>
                  <a:srgbClr val="C00000"/>
                </a:solidFill>
                <a:latin typeface="+mn-lt"/>
                <a:cs typeface="+mn-cs"/>
              </a:rPr>
              <a:t>Technical &amp; logistic obstacles</a:t>
            </a:r>
          </a:p>
          <a:p>
            <a:pPr algn="l" rtl="0" fontAlgn="auto">
              <a:spcBef>
                <a:spcPts val="600"/>
              </a:spcBef>
              <a:spcAft>
                <a:spcPts val="0"/>
              </a:spcAft>
              <a:defRPr/>
            </a:pPr>
            <a:r>
              <a:rPr lang="en-US" sz="1600" dirty="0">
                <a:solidFill>
                  <a:srgbClr val="C00000"/>
                </a:solidFill>
                <a:latin typeface="+mn-lt"/>
                <a:cs typeface="+mn-cs"/>
              </a:rPr>
              <a:t>Acquaintance with ICT</a:t>
            </a:r>
          </a:p>
          <a:p>
            <a:pPr algn="l" rtl="0" fontAlgn="auto">
              <a:spcBef>
                <a:spcPts val="600"/>
              </a:spcBef>
              <a:spcAft>
                <a:spcPts val="0"/>
              </a:spcAft>
              <a:defRPr/>
            </a:pPr>
            <a:r>
              <a:rPr lang="en-US" sz="1600" dirty="0">
                <a:solidFill>
                  <a:srgbClr val="C00000"/>
                </a:solidFill>
                <a:latin typeface="+mn-lt"/>
                <a:cs typeface="+mn-cs"/>
              </a:rPr>
              <a:t>TPACK </a:t>
            </a:r>
            <a:endParaRPr lang="ar-JO" sz="1600" dirty="0">
              <a:solidFill>
                <a:srgbClr val="C00000"/>
              </a:solidFill>
              <a:latin typeface="+mn-lt"/>
              <a:cs typeface="+mn-cs"/>
            </a:endParaRPr>
          </a:p>
        </p:txBody>
      </p:sp>
      <p:sp>
        <p:nvSpPr>
          <p:cNvPr id="33"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
        <p:nvSpPr>
          <p:cNvPr id="35" name="TextBox 27"/>
          <p:cNvSpPr txBox="1">
            <a:spLocks noChangeArrowheads="1"/>
          </p:cNvSpPr>
          <p:nvPr/>
        </p:nvSpPr>
        <p:spPr bwMode="auto">
          <a:xfrm>
            <a:off x="4355579" y="5724545"/>
            <a:ext cx="4680917" cy="584775"/>
          </a:xfrm>
          <a:prstGeom prst="rect">
            <a:avLst/>
          </a:prstGeom>
          <a:noFill/>
          <a:ln w="9525">
            <a:noFill/>
            <a:miter lim="800000"/>
            <a:headEnd/>
            <a:tailEnd/>
          </a:ln>
        </p:spPr>
        <p:txBody>
          <a:bodyPr wrap="square">
            <a:spAutoFit/>
          </a:bodyPr>
          <a:lstStyle/>
          <a:p>
            <a:pPr algn="ctr" rtl="0"/>
            <a:r>
              <a:rPr lang="en-GB" sz="1600" b="1" dirty="0" smtClean="0"/>
              <a:t>Confirmation: In-service </a:t>
            </a:r>
            <a:r>
              <a:rPr lang="en-GB" sz="1600" b="1" dirty="0" smtClean="0"/>
              <a:t>teachers’ beliefs and </a:t>
            </a:r>
            <a:r>
              <a:rPr lang="en-GB" sz="1600" b="1" u="sng" dirty="0" smtClean="0"/>
              <a:t>intentions at the </a:t>
            </a:r>
            <a:r>
              <a:rPr lang="en-GB" sz="1600" b="1" u="sng" dirty="0">
                <a:solidFill>
                  <a:srgbClr val="002060"/>
                </a:solidFill>
              </a:rPr>
              <a:t>end</a:t>
            </a:r>
            <a:r>
              <a:rPr lang="en-GB" sz="1600" b="1" u="sng" dirty="0" smtClean="0"/>
              <a:t> of the academic year</a:t>
            </a:r>
            <a:endParaRPr lang="en-US" sz="1600" b="1" u="sng" dirty="0"/>
          </a:p>
        </p:txBody>
      </p:sp>
    </p:spTree>
    <p:extLst>
      <p:ext uri="{BB962C8B-B14F-4D97-AF65-F5344CB8AC3E}">
        <p14:creationId xmlns:p14="http://schemas.microsoft.com/office/powerpoint/2010/main" val="138761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1">
                                            <p:bg/>
                                          </p:spTgt>
                                        </p:tgtEl>
                                        <p:attrNameLst>
                                          <p:attrName>style.visibility</p:attrName>
                                        </p:attrNameLst>
                                      </p:cBhvr>
                                      <p:to>
                                        <p:strVal val="visible"/>
                                      </p:to>
                                    </p:set>
                                    <p:anim calcmode="lin" valueType="num">
                                      <p:cBhvr additive="base">
                                        <p:cTn id="7"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1">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 calcmode="lin" valueType="num">
                                      <p:cBhvr additive="base">
                                        <p:cTn id="11"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1">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31">
                                            <p:txEl>
                                              <p:pRg st="1" end="1"/>
                                            </p:txEl>
                                          </p:spTgt>
                                        </p:tgtEl>
                                        <p:attrNameLst>
                                          <p:attrName>style.visibility</p:attrName>
                                        </p:attrNameLst>
                                      </p:cBhvr>
                                      <p:to>
                                        <p:strVal val="visible"/>
                                      </p:to>
                                    </p:set>
                                    <p:anim calcmode="lin" valueType="num">
                                      <p:cBhvr additive="base">
                                        <p:cTn id="15" dur="500" fill="hold"/>
                                        <p:tgtEl>
                                          <p:spTgt spid="31">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1">
                                            <p:txEl>
                                              <p:pRg st="1" end="1"/>
                                            </p:txEl>
                                          </p:spTgt>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31">
                                            <p:txEl>
                                              <p:pRg st="2" end="2"/>
                                            </p:txEl>
                                          </p:spTgt>
                                        </p:tgtEl>
                                        <p:attrNameLst>
                                          <p:attrName>style.visibility</p:attrName>
                                        </p:attrNameLst>
                                      </p:cBhvr>
                                      <p:to>
                                        <p:strVal val="visible"/>
                                      </p:to>
                                    </p:set>
                                    <p:anim calcmode="lin" valueType="num">
                                      <p:cBhvr additive="base">
                                        <p:cTn id="19"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
                                            <p:txEl>
                                              <p:pRg st="2" end="2"/>
                                            </p:txEl>
                                          </p:spTgt>
                                        </p:tgtEl>
                                        <p:attrNameLst>
                                          <p:attrName>ppt_y</p:attrName>
                                        </p:attrNameLst>
                                      </p:cBhvr>
                                      <p:tavLst>
                                        <p:tav tm="0">
                                          <p:val>
                                            <p:strVal val="0-#ppt_h/2"/>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31">
                                            <p:txEl>
                                              <p:pRg st="3" end="3"/>
                                            </p:txEl>
                                          </p:spTgt>
                                        </p:tgtEl>
                                        <p:attrNameLst>
                                          <p:attrName>style.visibility</p:attrName>
                                        </p:attrNameLst>
                                      </p:cBhvr>
                                      <p:to>
                                        <p:strVal val="visible"/>
                                      </p:to>
                                    </p:set>
                                    <p:anim calcmode="lin" valueType="num">
                                      <p:cBhvr additive="base">
                                        <p:cTn id="23" dur="500" fill="hold"/>
                                        <p:tgtEl>
                                          <p:spTgt spid="3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1">
                                            <p:txEl>
                                              <p:pRg st="3" end="3"/>
                                            </p:txEl>
                                          </p:spTgt>
                                        </p:tgtEl>
                                        <p:attrNameLst>
                                          <p:attrName>ppt_y</p:attrName>
                                        </p:attrNameLst>
                                      </p:cBhvr>
                                      <p:tavLst>
                                        <p:tav tm="0">
                                          <p:val>
                                            <p:strVal val="0-#ppt_h/2"/>
                                          </p:val>
                                        </p:tav>
                                        <p:tav tm="100000">
                                          <p:val>
                                            <p:strVal val="#ppt_y"/>
                                          </p:val>
                                        </p:tav>
                                      </p:tavLst>
                                    </p:anim>
                                  </p:childTnLst>
                                </p:cTn>
                              </p:par>
                              <p:par>
                                <p:cTn id="25" presetID="2" presetClass="entr" presetSubtype="1" fill="hold" grpId="0" nodeType="withEffect">
                                  <p:stCondLst>
                                    <p:cond delay="0"/>
                                  </p:stCondLst>
                                  <p:childTnLst>
                                    <p:set>
                                      <p:cBhvr>
                                        <p:cTn id="26" dur="1" fill="hold">
                                          <p:stCondLst>
                                            <p:cond delay="0"/>
                                          </p:stCondLst>
                                        </p:cTn>
                                        <p:tgtEl>
                                          <p:spTgt spid="31">
                                            <p:txEl>
                                              <p:pRg st="4" end="4"/>
                                            </p:txEl>
                                          </p:spTgt>
                                        </p:tgtEl>
                                        <p:attrNameLst>
                                          <p:attrName>style.visibility</p:attrName>
                                        </p:attrNameLst>
                                      </p:cBhvr>
                                      <p:to>
                                        <p:strVal val="visible"/>
                                      </p:to>
                                    </p:set>
                                    <p:anim calcmode="lin" valueType="num">
                                      <p:cBhvr additive="base">
                                        <p:cTn id="27"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1">
                                            <p:txEl>
                                              <p:pRg st="4" end="4"/>
                                            </p:txEl>
                                          </p:spTgt>
                                        </p:tgtEl>
                                        <p:attrNameLst>
                                          <p:attrName>ppt_y</p:attrName>
                                        </p:attrNameLst>
                                      </p:cBhvr>
                                      <p:tavLst>
                                        <p:tav tm="0">
                                          <p:val>
                                            <p:strVal val="0-#ppt_h/2"/>
                                          </p:val>
                                        </p:tav>
                                        <p:tav tm="100000">
                                          <p:val>
                                            <p:strVal val="#ppt_y"/>
                                          </p:val>
                                        </p:tav>
                                      </p:tavLst>
                                    </p:anim>
                                  </p:childTnLst>
                                </p:cTn>
                              </p:par>
                              <p:par>
                                <p:cTn id="29" presetID="2" presetClass="entr" presetSubtype="1" fill="hold" grpId="0" nodeType="withEffect">
                                  <p:stCondLst>
                                    <p:cond delay="0"/>
                                  </p:stCondLst>
                                  <p:childTnLst>
                                    <p:set>
                                      <p:cBhvr>
                                        <p:cTn id="30" dur="1" fill="hold">
                                          <p:stCondLst>
                                            <p:cond delay="0"/>
                                          </p:stCondLst>
                                        </p:cTn>
                                        <p:tgtEl>
                                          <p:spTgt spid="31">
                                            <p:txEl>
                                              <p:pRg st="5" end="5"/>
                                            </p:txEl>
                                          </p:spTgt>
                                        </p:tgtEl>
                                        <p:attrNameLst>
                                          <p:attrName>style.visibility</p:attrName>
                                        </p:attrNameLst>
                                      </p:cBhvr>
                                      <p:to>
                                        <p:strVal val="visible"/>
                                      </p:to>
                                    </p:set>
                                    <p:anim calcmode="lin" valueType="num">
                                      <p:cBhvr additive="base">
                                        <p:cTn id="31" dur="500" fill="hold"/>
                                        <p:tgtEl>
                                          <p:spTgt spid="3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 calcmode="lin" valueType="num">
                                      <p:cBhvr additive="base">
                                        <p:cTn id="37" dur="500" fill="hold"/>
                                        <p:tgtEl>
                                          <p:spTgt spid="32"/>
                                        </p:tgtEl>
                                        <p:attrNameLst>
                                          <p:attrName>ppt_x</p:attrName>
                                        </p:attrNameLst>
                                      </p:cBhvr>
                                      <p:tavLst>
                                        <p:tav tm="0">
                                          <p:val>
                                            <p:strVal val="#ppt_x"/>
                                          </p:val>
                                        </p:tav>
                                        <p:tav tm="100000">
                                          <p:val>
                                            <p:strVal val="#ppt_x"/>
                                          </p:val>
                                        </p:tav>
                                      </p:tavLst>
                                    </p:anim>
                                    <p:anim calcmode="lin" valueType="num">
                                      <p:cBhvr additive="base">
                                        <p:cTn id="3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build="allAtOnce" animBg="1"/>
      <p:bldP spid="3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1115616" y="1916832"/>
            <a:ext cx="3888432" cy="400110"/>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002060"/>
                </a:solidFill>
                <a:latin typeface="+mn-lt"/>
                <a:cs typeface="+mn-cs"/>
              </a:rPr>
              <a:t>Experiences</a:t>
            </a:r>
          </a:p>
        </p:txBody>
      </p:sp>
      <p:sp>
        <p:nvSpPr>
          <p:cNvPr id="40965" name="TextBox 3"/>
          <p:cNvSpPr txBox="1">
            <a:spLocks noChangeArrowheads="1"/>
          </p:cNvSpPr>
          <p:nvPr/>
        </p:nvSpPr>
        <p:spPr bwMode="auto">
          <a:xfrm>
            <a:off x="993775" y="2473325"/>
            <a:ext cx="7970838" cy="1430338"/>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benefitted from the ICT based lessons that the pre-service teachers prepared</a:t>
            </a:r>
          </a:p>
          <a:p>
            <a:pPr marL="285750" indent="-285750" algn="l" rtl="0">
              <a:spcBef>
                <a:spcPts val="900"/>
              </a:spcBef>
              <a:buFont typeface="Arial" charset="0"/>
              <a:buChar char="•"/>
            </a:pPr>
            <a:r>
              <a:rPr lang="en-US" dirty="0">
                <a:latin typeface="Gill Sans MT" pitchFamily="34" charset="0"/>
              </a:rPr>
              <a:t>I was impressed with the ICT based lessons that the pre-service teachers taught</a:t>
            </a:r>
          </a:p>
          <a:p>
            <a:pPr marL="285750" indent="-285750" algn="l" rtl="0">
              <a:spcBef>
                <a:spcPts val="900"/>
              </a:spcBef>
              <a:buFont typeface="Arial" charset="0"/>
              <a:buChar char="•"/>
            </a:pPr>
            <a:r>
              <a:rPr lang="en-US" dirty="0">
                <a:latin typeface="Gill Sans MT" pitchFamily="34" charset="0"/>
              </a:rPr>
              <a:t>I learned from this experience technical skills for ICT use in teaching from the pre-service teachers as assistants</a:t>
            </a:r>
          </a:p>
        </p:txBody>
      </p:sp>
      <p:sp>
        <p:nvSpPr>
          <p:cNvPr id="5" name="TextBox 4"/>
          <p:cNvSpPr txBox="1"/>
          <p:nvPr/>
        </p:nvSpPr>
        <p:spPr>
          <a:xfrm>
            <a:off x="1115616" y="4181018"/>
            <a:ext cx="3888432" cy="400110"/>
          </a:xfrm>
          <a:prstGeom prst="rect">
            <a:avLst/>
          </a:prstGeom>
          <a:solidFill>
            <a:srgbClr val="00B050">
              <a:alpha val="3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002060"/>
                </a:solidFill>
                <a:latin typeface="+mn-lt"/>
                <a:cs typeface="+mn-cs"/>
              </a:rPr>
              <a:t>Attitudes towards ICT use</a:t>
            </a:r>
          </a:p>
        </p:txBody>
      </p:sp>
      <p:sp>
        <p:nvSpPr>
          <p:cNvPr id="40969" name="TextBox 5"/>
          <p:cNvSpPr txBox="1">
            <a:spLocks noChangeArrowheads="1"/>
          </p:cNvSpPr>
          <p:nvPr/>
        </p:nvSpPr>
        <p:spPr bwMode="auto">
          <a:xfrm>
            <a:off x="993775" y="4797425"/>
            <a:ext cx="7970838" cy="646113"/>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a:latin typeface="Gill Sans MT" pitchFamily="34" charset="0"/>
              </a:rPr>
              <a:t>My attitudes towards ICT use in teaching changed positively as a result of this experiment</a:t>
            </a:r>
          </a:p>
        </p:txBody>
      </p:sp>
      <p:sp>
        <p:nvSpPr>
          <p:cNvPr id="8"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14112636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3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002060"/>
                </a:solidFill>
              </a:defRPr>
            </a:lvl1pPr>
          </a:lstStyle>
          <a:p>
            <a:pPr fontAlgn="auto">
              <a:spcAft>
                <a:spcPts val="0"/>
              </a:spcAft>
              <a:defRPr/>
            </a:pPr>
            <a:r>
              <a:rPr lang="en-US" dirty="0" smtClean="0">
                <a:latin typeface="+mn-lt"/>
                <a:cs typeface="+mn-cs"/>
              </a:rPr>
              <a:t>Beliefs </a:t>
            </a:r>
            <a:r>
              <a:rPr lang="en-US" dirty="0">
                <a:latin typeface="+mn-lt"/>
                <a:cs typeface="+mn-cs"/>
              </a:rPr>
              <a:t>– advantages of ICT use </a:t>
            </a:r>
            <a:endParaRPr lang="ar-JO" dirty="0">
              <a:latin typeface="+mn-lt"/>
              <a:cs typeface="+mn-cs"/>
            </a:endParaRPr>
          </a:p>
        </p:txBody>
      </p:sp>
      <p:sp>
        <p:nvSpPr>
          <p:cNvPr id="41989" name="TextBox 2"/>
          <p:cNvSpPr txBox="1">
            <a:spLocks noChangeArrowheads="1"/>
          </p:cNvSpPr>
          <p:nvPr/>
        </p:nvSpPr>
        <p:spPr bwMode="auto">
          <a:xfrm>
            <a:off x="1116013" y="2422525"/>
            <a:ext cx="7848600" cy="3670300"/>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a:latin typeface="Gill Sans MT" pitchFamily="34" charset="0"/>
              </a:rPr>
              <a:t>Integrating ICT in teaching relates materials with daily life</a:t>
            </a:r>
          </a:p>
          <a:p>
            <a:pPr marL="285750" indent="-285750" algn="l" rtl="0">
              <a:spcBef>
                <a:spcPts val="900"/>
              </a:spcBef>
              <a:buFont typeface="Arial" charset="0"/>
              <a:buChar char="•"/>
            </a:pPr>
            <a:r>
              <a:rPr lang="en-US">
                <a:latin typeface="Gill Sans MT" pitchFamily="34" charset="0"/>
              </a:rPr>
              <a:t>Using ICT in teaching helps reducing knowledge gap between students</a:t>
            </a:r>
          </a:p>
          <a:p>
            <a:pPr marL="285750" indent="-285750" algn="l" rtl="0">
              <a:spcBef>
                <a:spcPts val="900"/>
              </a:spcBef>
              <a:buFont typeface="Arial" charset="0"/>
              <a:buChar char="•"/>
            </a:pPr>
            <a:r>
              <a:rPr lang="en-US">
                <a:latin typeface="Gill Sans MT" pitchFamily="34" charset="0"/>
              </a:rPr>
              <a:t>Using ICT helps sometimes in covering the material in easier and quicker way</a:t>
            </a:r>
          </a:p>
          <a:p>
            <a:pPr marL="285750" indent="-285750" algn="l" rtl="0">
              <a:spcBef>
                <a:spcPts val="900"/>
              </a:spcBef>
              <a:buFont typeface="Arial" charset="0"/>
              <a:buChar char="•"/>
            </a:pPr>
            <a:r>
              <a:rPr lang="en-US">
                <a:latin typeface="Gill Sans MT" pitchFamily="34" charset="0"/>
              </a:rPr>
              <a:t>Using ICT in teaching develops cognitive skills among students</a:t>
            </a:r>
          </a:p>
          <a:p>
            <a:pPr marL="285750" indent="-285750" algn="l" rtl="0">
              <a:spcBef>
                <a:spcPts val="900"/>
              </a:spcBef>
              <a:buFont typeface="Arial" charset="0"/>
              <a:buChar char="•"/>
            </a:pPr>
            <a:r>
              <a:rPr lang="en-US">
                <a:latin typeface="Gill Sans MT" pitchFamily="34" charset="0"/>
              </a:rPr>
              <a:t>Using ICT in teaching helps teachers explain and analyze materials</a:t>
            </a:r>
          </a:p>
          <a:p>
            <a:pPr marL="285750" indent="-285750" algn="l" rtl="0">
              <a:spcBef>
                <a:spcPts val="900"/>
              </a:spcBef>
              <a:buFont typeface="Arial" charset="0"/>
              <a:buChar char="•"/>
            </a:pPr>
            <a:r>
              <a:rPr lang="en-US">
                <a:latin typeface="Gill Sans MT" pitchFamily="34" charset="0"/>
              </a:rPr>
              <a:t>Integrating ICT has technical and pedagogical advantages </a:t>
            </a:r>
          </a:p>
          <a:p>
            <a:pPr marL="285750" indent="-285750" algn="l" rtl="0">
              <a:spcBef>
                <a:spcPts val="900"/>
              </a:spcBef>
              <a:buFont typeface="Arial" charset="0"/>
              <a:buChar char="•"/>
            </a:pPr>
            <a:r>
              <a:rPr lang="en-US">
                <a:latin typeface="Gill Sans MT" pitchFamily="34" charset="0"/>
              </a:rPr>
              <a:t>Integrating ICT in teaching adds accuracy, illustration and embodiment to mathematical concepts</a:t>
            </a:r>
          </a:p>
          <a:p>
            <a:pPr marL="285750" indent="-285750" algn="l" rtl="0">
              <a:spcBef>
                <a:spcPts val="900"/>
              </a:spcBef>
              <a:buFont typeface="Arial" charset="0"/>
              <a:buChar char="•"/>
            </a:pPr>
            <a:r>
              <a:rPr lang="en-US">
                <a:latin typeface="Gill Sans MT" pitchFamily="34" charset="0"/>
              </a:rPr>
              <a:t>Using ICT enriches the learning process with skills when using ICT tools in proper time</a:t>
            </a:r>
          </a:p>
        </p:txBody>
      </p:sp>
      <p:sp>
        <p:nvSpPr>
          <p:cNvPr id="6"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21996263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3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002060"/>
                </a:solidFill>
              </a:defRPr>
            </a:lvl1pPr>
          </a:lstStyle>
          <a:p>
            <a:pPr fontAlgn="auto">
              <a:spcAft>
                <a:spcPts val="0"/>
              </a:spcAft>
              <a:defRPr/>
            </a:pPr>
            <a:r>
              <a:rPr lang="en-US" dirty="0" smtClean="0">
                <a:latin typeface="+mn-lt"/>
                <a:cs typeface="+mn-cs"/>
              </a:rPr>
              <a:t>Beliefs </a:t>
            </a:r>
            <a:r>
              <a:rPr lang="en-US" dirty="0">
                <a:latin typeface="+mn-lt"/>
                <a:cs typeface="+mn-cs"/>
              </a:rPr>
              <a:t>– way of ICT use </a:t>
            </a:r>
          </a:p>
        </p:txBody>
      </p:sp>
      <p:sp>
        <p:nvSpPr>
          <p:cNvPr id="43013" name="TextBox 2"/>
          <p:cNvSpPr txBox="1">
            <a:spLocks noChangeArrowheads="1"/>
          </p:cNvSpPr>
          <p:nvPr/>
        </p:nvSpPr>
        <p:spPr bwMode="auto">
          <a:xfrm>
            <a:off x="1116013" y="2492375"/>
            <a:ext cx="7777162" cy="3440113"/>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found that there are subjects which are better to be taught using </a:t>
            </a:r>
            <a:r>
              <a:rPr lang="en-US" dirty="0" err="1">
                <a:latin typeface="Gill Sans MT" pitchFamily="34" charset="0"/>
              </a:rPr>
              <a:t>GeoGebra</a:t>
            </a:r>
            <a:endParaRPr lang="en-US" dirty="0">
              <a:latin typeface="Gill Sans MT" pitchFamily="34" charset="0"/>
            </a:endParaRPr>
          </a:p>
          <a:p>
            <a:pPr marL="285750" indent="-285750" algn="l" rtl="0">
              <a:spcBef>
                <a:spcPts val="900"/>
              </a:spcBef>
              <a:buFont typeface="Arial" charset="0"/>
              <a:buChar char="•"/>
            </a:pPr>
            <a:r>
              <a:rPr lang="en-US" dirty="0">
                <a:latin typeface="Gill Sans MT" pitchFamily="34" charset="0"/>
              </a:rPr>
              <a:t>There are subjects which are better to be taught using ICT and others which are better to be taught without using ICT </a:t>
            </a:r>
          </a:p>
          <a:p>
            <a:pPr marL="285750" indent="-285750" algn="l" rtl="0">
              <a:spcBef>
                <a:spcPts val="900"/>
              </a:spcBef>
              <a:buFont typeface="Arial" charset="0"/>
              <a:buChar char="•"/>
            </a:pPr>
            <a:r>
              <a:rPr lang="en-US" dirty="0">
                <a:latin typeface="Gill Sans MT" pitchFamily="34" charset="0"/>
              </a:rPr>
              <a:t>ICT is good to be used to open discussion in class and raise the level of the questions</a:t>
            </a:r>
          </a:p>
          <a:p>
            <a:pPr marL="285750" indent="-285750" algn="l" rtl="0">
              <a:spcBef>
                <a:spcPts val="900"/>
              </a:spcBef>
              <a:buFont typeface="Arial" charset="0"/>
              <a:buChar char="•"/>
            </a:pPr>
            <a:r>
              <a:rPr lang="en-US" dirty="0">
                <a:latin typeface="Gill Sans MT" pitchFamily="34" charset="0"/>
              </a:rPr>
              <a:t>I prefer integrating the use of ICT and blackboard</a:t>
            </a:r>
          </a:p>
          <a:p>
            <a:pPr marL="285750" indent="-285750" algn="l" rtl="0">
              <a:spcBef>
                <a:spcPts val="900"/>
              </a:spcBef>
              <a:buFont typeface="Arial" charset="0"/>
              <a:buChar char="•"/>
            </a:pPr>
            <a:r>
              <a:rPr lang="en-US" dirty="0">
                <a:latin typeface="Gill Sans MT" pitchFamily="34" charset="0"/>
              </a:rPr>
              <a:t>I prefer to use ICT to present and investigate an idea and then continue the lesson without it</a:t>
            </a:r>
          </a:p>
          <a:p>
            <a:pPr marL="285750" indent="-285750" algn="l" rtl="0">
              <a:spcBef>
                <a:spcPts val="900"/>
              </a:spcBef>
              <a:buFont typeface="Arial" charset="0"/>
              <a:buChar char="•"/>
            </a:pPr>
            <a:r>
              <a:rPr lang="en-US" dirty="0">
                <a:latin typeface="Gill Sans MT" pitchFamily="34" charset="0"/>
              </a:rPr>
              <a:t>Students need to write using pencil and paper to assimilate and improve their technical and formal mathematical skills</a:t>
            </a:r>
          </a:p>
        </p:txBody>
      </p:sp>
      <p:sp>
        <p:nvSpPr>
          <p:cNvPr id="6"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17266083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3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002060"/>
                </a:solidFill>
              </a:defRPr>
            </a:lvl1pPr>
          </a:lstStyle>
          <a:p>
            <a:pPr fontAlgn="auto">
              <a:spcAft>
                <a:spcPts val="0"/>
              </a:spcAft>
              <a:defRPr/>
            </a:pPr>
            <a:r>
              <a:rPr lang="en-US" dirty="0">
                <a:latin typeface="+mn-lt"/>
                <a:cs typeface="+mn-cs"/>
              </a:rPr>
              <a:t>Technical pedagogical support</a:t>
            </a:r>
            <a:endParaRPr lang="ar-JO" dirty="0">
              <a:latin typeface="+mn-lt"/>
              <a:cs typeface="+mn-cs"/>
            </a:endParaRPr>
          </a:p>
        </p:txBody>
      </p:sp>
      <p:sp>
        <p:nvSpPr>
          <p:cNvPr id="44037" name="TextBox 2"/>
          <p:cNvSpPr txBox="1">
            <a:spLocks noChangeArrowheads="1"/>
          </p:cNvSpPr>
          <p:nvPr/>
        </p:nvSpPr>
        <p:spPr bwMode="auto">
          <a:xfrm>
            <a:off x="1116013" y="2492375"/>
            <a:ext cx="7488237" cy="1304925"/>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benefitted much from the assistance of the per-service teachers in the ICT based lessons</a:t>
            </a:r>
          </a:p>
          <a:p>
            <a:pPr marL="285750" indent="-285750" algn="l" rtl="0">
              <a:spcBef>
                <a:spcPts val="900"/>
              </a:spcBef>
              <a:buFont typeface="Arial" charset="0"/>
              <a:buChar char="•"/>
            </a:pPr>
            <a:r>
              <a:rPr lang="en-US" dirty="0">
                <a:latin typeface="Gill Sans MT" pitchFamily="34" charset="0"/>
              </a:rPr>
              <a:t>I was impressed with the responsibility and seriousness of the pre-service teachers in assisting the in-service teachers</a:t>
            </a:r>
          </a:p>
        </p:txBody>
      </p:sp>
      <p:sp>
        <p:nvSpPr>
          <p:cNvPr id="6"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
        <p:nvSpPr>
          <p:cNvPr id="7" name="TextBox 77"/>
          <p:cNvSpPr txBox="1"/>
          <p:nvPr/>
        </p:nvSpPr>
        <p:spPr>
          <a:xfrm>
            <a:off x="1116013" y="4109010"/>
            <a:ext cx="3744416" cy="400110"/>
          </a:xfrm>
          <a:prstGeom prst="rect">
            <a:avLst/>
          </a:prstGeom>
          <a:solidFill>
            <a:srgbClr val="00B050">
              <a:alpha val="3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002060"/>
                </a:solidFill>
              </a:defRPr>
            </a:lvl1pPr>
          </a:lstStyle>
          <a:p>
            <a:pPr fontAlgn="auto">
              <a:spcAft>
                <a:spcPts val="0"/>
              </a:spcAft>
              <a:defRPr/>
            </a:pPr>
            <a:r>
              <a:rPr lang="en-US" dirty="0" smtClean="0">
                <a:latin typeface="+mn-lt"/>
                <a:cs typeface="+mn-cs"/>
              </a:rPr>
              <a:t>TPACK</a:t>
            </a:r>
            <a:endParaRPr lang="ar-JO" dirty="0">
              <a:latin typeface="+mn-lt"/>
              <a:cs typeface="+mn-cs"/>
            </a:endParaRPr>
          </a:p>
        </p:txBody>
      </p:sp>
      <p:sp>
        <p:nvSpPr>
          <p:cNvPr id="4" name="مستطيل 3"/>
          <p:cNvSpPr/>
          <p:nvPr/>
        </p:nvSpPr>
        <p:spPr>
          <a:xfrm>
            <a:off x="1134300" y="4755485"/>
            <a:ext cx="7254123" cy="1038746"/>
          </a:xfrm>
          <a:prstGeom prst="rect">
            <a:avLst/>
          </a:prstGeom>
        </p:spPr>
        <p:txBody>
          <a:bodyPr wrap="square">
            <a:spAutoFit/>
          </a:bodyPr>
          <a:lstStyle/>
          <a:p>
            <a:pPr marL="285750" indent="-285750" algn="l" rtl="0">
              <a:spcBef>
                <a:spcPts val="900"/>
              </a:spcBef>
              <a:buFont typeface="Arial" charset="0"/>
              <a:buChar char="•"/>
            </a:pPr>
            <a:r>
              <a:rPr lang="en-US" dirty="0" smtClean="0">
                <a:latin typeface="Gill Sans MT" pitchFamily="34" charset="0"/>
              </a:rPr>
              <a:t>I have better knowledge now regarding of what to do with ICT in the mathematics lessons </a:t>
            </a:r>
          </a:p>
          <a:p>
            <a:pPr marL="285750" indent="-285750" algn="l" rtl="0">
              <a:spcBef>
                <a:spcPts val="900"/>
              </a:spcBef>
              <a:buFont typeface="Arial" charset="0"/>
              <a:buChar char="•"/>
            </a:pPr>
            <a:r>
              <a:rPr lang="en-US" dirty="0">
                <a:latin typeface="Gill Sans MT" pitchFamily="34" charset="0"/>
              </a:rPr>
              <a:t>I found that I can integrate ICT in teaching </a:t>
            </a:r>
            <a:r>
              <a:rPr lang="en-US" dirty="0" smtClean="0">
                <a:latin typeface="Gill Sans MT" pitchFamily="34" charset="0"/>
              </a:rPr>
              <a:t>mathematics</a:t>
            </a:r>
            <a:endParaRPr lang="en-US" dirty="0">
              <a:latin typeface="Gill Sans MT" pitchFamily="34" charset="0"/>
            </a:endParaRPr>
          </a:p>
        </p:txBody>
      </p:sp>
    </p:spTree>
    <p:extLst>
      <p:ext uri="{BB962C8B-B14F-4D97-AF65-F5344CB8AC3E}">
        <p14:creationId xmlns:p14="http://schemas.microsoft.com/office/powerpoint/2010/main" val="29580173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C00000"/>
                </a:solidFill>
                <a:latin typeface="+mn-lt"/>
                <a:cs typeface="+mn-cs"/>
              </a:rPr>
              <a:t>Technical &amp; logistic obstacles</a:t>
            </a:r>
          </a:p>
        </p:txBody>
      </p:sp>
      <p:sp>
        <p:nvSpPr>
          <p:cNvPr id="45061" name="TextBox 2"/>
          <p:cNvSpPr txBox="1">
            <a:spLocks noChangeArrowheads="1"/>
          </p:cNvSpPr>
          <p:nvPr/>
        </p:nvSpPr>
        <p:spPr bwMode="auto">
          <a:xfrm>
            <a:off x="1116013" y="2492375"/>
            <a:ext cx="7488237" cy="762000"/>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a:latin typeface="Gill Sans MT" pitchFamily="34" charset="0"/>
              </a:rPr>
              <a:t>I was tackled with technical and logistic problems accessing a computer</a:t>
            </a:r>
          </a:p>
          <a:p>
            <a:pPr marL="285750" indent="-285750" algn="l" rtl="0">
              <a:spcBef>
                <a:spcPts val="900"/>
              </a:spcBef>
              <a:buFont typeface="Arial" charset="0"/>
              <a:buChar char="•"/>
            </a:pPr>
            <a:r>
              <a:rPr lang="en-US">
                <a:latin typeface="Gill Sans MT" pitchFamily="34" charset="0"/>
              </a:rPr>
              <a:t>I was tackled with technical problems working with a computer</a:t>
            </a:r>
          </a:p>
        </p:txBody>
      </p:sp>
      <p:sp>
        <p:nvSpPr>
          <p:cNvPr id="7" name="TextBox 6"/>
          <p:cNvSpPr txBox="1"/>
          <p:nvPr/>
        </p:nvSpPr>
        <p:spPr>
          <a:xfrm>
            <a:off x="1115616" y="3573016"/>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defPPr>
              <a:defRPr lang="he-IL"/>
            </a:defPPr>
            <a:lvl1pPr algn="l" rtl="0">
              <a:spcBef>
                <a:spcPts val="600"/>
              </a:spcBef>
              <a:defRPr sz="2000">
                <a:solidFill>
                  <a:srgbClr val="C00000"/>
                </a:solidFill>
              </a:defRPr>
            </a:lvl1pPr>
          </a:lstStyle>
          <a:p>
            <a:pPr fontAlgn="auto">
              <a:spcAft>
                <a:spcPts val="0"/>
              </a:spcAft>
              <a:defRPr/>
            </a:pPr>
            <a:r>
              <a:rPr lang="en-US" dirty="0">
                <a:latin typeface="+mn-lt"/>
                <a:cs typeface="+mn-cs"/>
              </a:rPr>
              <a:t>Acquaintance with ICT</a:t>
            </a:r>
          </a:p>
        </p:txBody>
      </p:sp>
      <p:sp>
        <p:nvSpPr>
          <p:cNvPr id="45065" name="TextBox 4"/>
          <p:cNvSpPr txBox="1">
            <a:spLocks noChangeArrowheads="1"/>
          </p:cNvSpPr>
          <p:nvPr/>
        </p:nvSpPr>
        <p:spPr bwMode="auto">
          <a:xfrm>
            <a:off x="1116013" y="4221163"/>
            <a:ext cx="7559675" cy="1824037"/>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a:latin typeface="Gill Sans MT" pitchFamily="34" charset="0"/>
              </a:rPr>
              <a:t>I need time to practice more with using ICT in teaching in order to be able integrate it independently</a:t>
            </a:r>
          </a:p>
          <a:p>
            <a:pPr marL="285750" indent="-285750" algn="l" rtl="0">
              <a:spcBef>
                <a:spcPts val="900"/>
              </a:spcBef>
              <a:buFont typeface="Arial" charset="0"/>
              <a:buChar char="•"/>
            </a:pPr>
            <a:r>
              <a:rPr lang="en-US">
                <a:latin typeface="Gill Sans MT" pitchFamily="34" charset="0"/>
              </a:rPr>
              <a:t>I was introduced to new ICT tools and how to use them</a:t>
            </a:r>
          </a:p>
          <a:p>
            <a:pPr marL="285750" indent="-285750" algn="l" rtl="0">
              <a:spcBef>
                <a:spcPts val="900"/>
              </a:spcBef>
              <a:buFont typeface="Arial" charset="0"/>
              <a:buChar char="•"/>
            </a:pPr>
            <a:r>
              <a:rPr lang="en-US">
                <a:latin typeface="Gill Sans MT" pitchFamily="34" charset="0"/>
              </a:rPr>
              <a:t>I discovered new sites that I can use beneficially</a:t>
            </a:r>
          </a:p>
          <a:p>
            <a:pPr marL="285750" indent="-285750" algn="l" rtl="0">
              <a:spcBef>
                <a:spcPts val="900"/>
              </a:spcBef>
              <a:buFont typeface="Arial" charset="0"/>
              <a:buChar char="•"/>
            </a:pPr>
            <a:r>
              <a:rPr lang="en-US">
                <a:latin typeface="Gill Sans MT" pitchFamily="34" charset="0"/>
              </a:rPr>
              <a:t>I am still not proficient with the use of computer and ICT tools </a:t>
            </a:r>
          </a:p>
        </p:txBody>
      </p:sp>
      <p:sp>
        <p:nvSpPr>
          <p:cNvPr id="8"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196988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1115616" y="1916832"/>
            <a:ext cx="3744416" cy="400110"/>
          </a:xfrm>
          <a:prstGeom prst="rect">
            <a:avLst/>
          </a:prstGeom>
          <a:solidFill>
            <a:srgbClr val="00B050">
              <a:alpha val="50196"/>
            </a:srgbClr>
          </a:solidFill>
          <a:scene3d>
            <a:camera prst="orthographicFront"/>
            <a:lightRig rig="threePt" dir="t"/>
          </a:scene3d>
          <a:sp3d>
            <a:bevelT/>
          </a:sp3d>
        </p:spPr>
        <p:txBody>
          <a:bodyPr rtlCol="1">
            <a:spAutoFit/>
          </a:bodyPr>
          <a:lstStyle/>
          <a:p>
            <a:pPr algn="l" rtl="0" fontAlgn="auto">
              <a:spcBef>
                <a:spcPts val="600"/>
              </a:spcBef>
              <a:spcAft>
                <a:spcPts val="0"/>
              </a:spcAft>
              <a:defRPr/>
            </a:pPr>
            <a:r>
              <a:rPr lang="en-US" sz="2000" dirty="0">
                <a:solidFill>
                  <a:srgbClr val="C00000"/>
                </a:solidFill>
                <a:latin typeface="+mn-lt"/>
                <a:cs typeface="+mn-cs"/>
              </a:rPr>
              <a:t>TPACK</a:t>
            </a:r>
          </a:p>
        </p:txBody>
      </p:sp>
      <p:sp>
        <p:nvSpPr>
          <p:cNvPr id="46085" name="TextBox 2"/>
          <p:cNvSpPr txBox="1">
            <a:spLocks noChangeArrowheads="1"/>
          </p:cNvSpPr>
          <p:nvPr/>
        </p:nvSpPr>
        <p:spPr bwMode="auto">
          <a:xfrm>
            <a:off x="1116013" y="2492375"/>
            <a:ext cx="7488237" cy="3600986"/>
          </a:xfrm>
          <a:prstGeom prst="rect">
            <a:avLst/>
          </a:prstGeom>
          <a:noFill/>
          <a:ln w="9525">
            <a:noFill/>
            <a:miter lim="800000"/>
            <a:headEnd/>
            <a:tailEnd/>
          </a:ln>
        </p:spPr>
        <p:txBody>
          <a:bodyPr>
            <a:spAutoFit/>
          </a:bodyPr>
          <a:lstStyle/>
          <a:p>
            <a:pPr marL="285750" indent="-285750" algn="l" rtl="0">
              <a:spcBef>
                <a:spcPts val="900"/>
              </a:spcBef>
              <a:buFont typeface="Arial" charset="0"/>
              <a:buChar char="•"/>
            </a:pPr>
            <a:r>
              <a:rPr lang="en-US" dirty="0">
                <a:latin typeface="Gill Sans MT" pitchFamily="34" charset="0"/>
              </a:rPr>
              <a:t>I had problems directing students to appropriate sites that they can use for a specific subject</a:t>
            </a:r>
          </a:p>
          <a:p>
            <a:pPr marL="285750" indent="-285750" algn="l" rtl="0">
              <a:spcBef>
                <a:spcPts val="900"/>
              </a:spcBef>
              <a:buFont typeface="Arial" charset="0"/>
              <a:buChar char="•"/>
            </a:pPr>
            <a:r>
              <a:rPr lang="en-US" dirty="0">
                <a:latin typeface="Gill Sans MT" pitchFamily="34" charset="0"/>
              </a:rPr>
              <a:t>It was not easy for me to integrate ICT in </a:t>
            </a:r>
            <a:r>
              <a:rPr lang="en-US" dirty="0" smtClean="0">
                <a:latin typeface="Gill Sans MT" pitchFamily="34" charset="0"/>
              </a:rPr>
              <a:t>teaching</a:t>
            </a:r>
          </a:p>
          <a:p>
            <a:pPr marL="285750" indent="-285750" algn="l" rtl="0">
              <a:spcBef>
                <a:spcPts val="900"/>
              </a:spcBef>
              <a:buFont typeface="Arial" charset="0"/>
              <a:buChar char="•"/>
            </a:pPr>
            <a:r>
              <a:rPr lang="en-US" dirty="0">
                <a:latin typeface="Gill Sans MT" pitchFamily="34" charset="0"/>
              </a:rPr>
              <a:t>I can integrate ICT in teaching but not in all classes</a:t>
            </a:r>
          </a:p>
          <a:p>
            <a:pPr marL="285750" indent="-285750" algn="l" rtl="0">
              <a:spcBef>
                <a:spcPts val="900"/>
              </a:spcBef>
              <a:buFont typeface="Arial" charset="0"/>
              <a:buChar char="•"/>
            </a:pPr>
            <a:r>
              <a:rPr lang="en-US" dirty="0" smtClean="0">
                <a:latin typeface="Gill Sans MT" pitchFamily="34" charset="0"/>
              </a:rPr>
              <a:t>The </a:t>
            </a:r>
            <a:r>
              <a:rPr lang="en-US" dirty="0">
                <a:latin typeface="Gill Sans MT" pitchFamily="34" charset="0"/>
              </a:rPr>
              <a:t>mentoring teachers expressed their intention to integrate ICT in their future teaching of mathematics, but as an additional tool in the mathematics classroom, </a:t>
            </a:r>
            <a:r>
              <a:rPr lang="en-US" dirty="0">
                <a:solidFill>
                  <a:srgbClr val="00B050"/>
                </a:solidFill>
                <a:latin typeface="Gill Sans MT" pitchFamily="34" charset="0"/>
              </a:rPr>
              <a:t>and not all the </a:t>
            </a:r>
            <a:r>
              <a:rPr lang="en-US" dirty="0" smtClean="0">
                <a:solidFill>
                  <a:srgbClr val="00B050"/>
                </a:solidFill>
                <a:latin typeface="Gill Sans MT" pitchFamily="34" charset="0"/>
              </a:rPr>
              <a:t>time</a:t>
            </a:r>
          </a:p>
          <a:p>
            <a:pPr marL="285750" indent="-285750" algn="l" rtl="0">
              <a:spcBef>
                <a:spcPts val="900"/>
              </a:spcBef>
              <a:buFont typeface="Arial" charset="0"/>
              <a:buChar char="•"/>
            </a:pPr>
            <a:r>
              <a:rPr lang="en-US" dirty="0" smtClean="0">
                <a:latin typeface="Gill Sans MT" pitchFamily="34" charset="0"/>
              </a:rPr>
              <a:t>One </a:t>
            </a:r>
            <a:r>
              <a:rPr lang="en-US" dirty="0">
                <a:latin typeface="Gill Sans MT" pitchFamily="34" charset="0"/>
              </a:rPr>
              <a:t>mentoring teacher said that </a:t>
            </a:r>
            <a:r>
              <a:rPr lang="en-US" dirty="0" err="1">
                <a:latin typeface="Gill Sans MT" pitchFamily="34" charset="0"/>
              </a:rPr>
              <a:t>GeoGebra</a:t>
            </a:r>
            <a:r>
              <a:rPr lang="en-US" dirty="0">
                <a:latin typeface="Gill Sans MT" pitchFamily="34" charset="0"/>
              </a:rPr>
              <a:t> is best for students to investigate mathematical relations, but the pencil and paper are needed for the students to assimilate and improve their procedural and formal mathematical </a:t>
            </a:r>
            <a:r>
              <a:rPr lang="en-US" dirty="0" smtClean="0">
                <a:latin typeface="Gill Sans MT" pitchFamily="34" charset="0"/>
              </a:rPr>
              <a:t>skills</a:t>
            </a:r>
            <a:endParaRPr lang="en-US" dirty="0">
              <a:latin typeface="Gill Sans MT" pitchFamily="34" charset="0"/>
            </a:endParaRPr>
          </a:p>
        </p:txBody>
      </p:sp>
      <p:sp>
        <p:nvSpPr>
          <p:cNvPr id="6"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Research </a:t>
            </a:r>
            <a:r>
              <a:rPr lang="en-US" sz="3600" dirty="0" smtClean="0">
                <a:solidFill>
                  <a:srgbClr val="1F2123">
                    <a:satMod val="130000"/>
                  </a:srgbClr>
                </a:solidFill>
              </a:rPr>
              <a:t>Results</a:t>
            </a:r>
            <a:endParaRPr lang="ar-JO" dirty="0">
              <a:solidFill>
                <a:schemeClr val="tx2">
                  <a:satMod val="130000"/>
                </a:schemeClr>
              </a:solidFill>
            </a:endParaRPr>
          </a:p>
        </p:txBody>
      </p:sp>
    </p:spTree>
    <p:extLst>
      <p:ext uri="{BB962C8B-B14F-4D97-AF65-F5344CB8AC3E}">
        <p14:creationId xmlns:p14="http://schemas.microsoft.com/office/powerpoint/2010/main" val="6601294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TextBox 3"/>
          <p:cNvSpPr txBox="1">
            <a:spLocks noChangeArrowheads="1"/>
          </p:cNvSpPr>
          <p:nvPr/>
        </p:nvSpPr>
        <p:spPr bwMode="auto">
          <a:xfrm>
            <a:off x="993775" y="1484784"/>
            <a:ext cx="7777163" cy="2862322"/>
          </a:xfrm>
          <a:prstGeom prst="rect">
            <a:avLst/>
          </a:prstGeom>
          <a:noFill/>
          <a:ln w="9525">
            <a:noFill/>
            <a:miter lim="800000"/>
            <a:headEnd/>
            <a:tailEnd/>
          </a:ln>
        </p:spPr>
        <p:txBody>
          <a:bodyPr>
            <a:spAutoFit/>
          </a:bodyPr>
          <a:lstStyle/>
          <a:p>
            <a:pPr marL="360000" indent="-288000" algn="l" rtl="0">
              <a:lnSpc>
                <a:spcPts val="3000"/>
              </a:lnSpc>
              <a:spcBef>
                <a:spcPts val="600"/>
              </a:spcBef>
              <a:buFont typeface="Arial" charset="0"/>
              <a:buChar char="•"/>
            </a:pPr>
            <a:r>
              <a:rPr lang="en-US" sz="2000" dirty="0" smtClean="0">
                <a:solidFill>
                  <a:srgbClr val="0070C0"/>
                </a:solidFill>
                <a:latin typeface="Gill Sans MT" pitchFamily="34" charset="0"/>
              </a:rPr>
              <a:t>At the beginning of the experiment,  the mentoring </a:t>
            </a:r>
            <a:r>
              <a:rPr lang="en-US" sz="2000" dirty="0">
                <a:solidFill>
                  <a:srgbClr val="0070C0"/>
                </a:solidFill>
                <a:latin typeface="Gill Sans MT" pitchFamily="34" charset="0"/>
              </a:rPr>
              <a:t>teachers' beliefs about the use of technology in the mathematics </a:t>
            </a:r>
            <a:r>
              <a:rPr lang="en-US" sz="2000" dirty="0" smtClean="0">
                <a:solidFill>
                  <a:srgbClr val="0070C0"/>
                </a:solidFill>
                <a:latin typeface="Gill Sans MT" pitchFamily="34" charset="0"/>
              </a:rPr>
              <a:t>classroom </a:t>
            </a:r>
            <a:r>
              <a:rPr lang="en-US" sz="2000" dirty="0">
                <a:solidFill>
                  <a:srgbClr val="0070C0"/>
                </a:solidFill>
                <a:latin typeface="Gill Sans MT" pitchFamily="34" charset="0"/>
              </a:rPr>
              <a:t>were probably due to the general atmosphere regarding the importance of technology in education. </a:t>
            </a:r>
            <a:endParaRPr lang="en-US" sz="2000" dirty="0" smtClean="0">
              <a:solidFill>
                <a:srgbClr val="0070C0"/>
              </a:solidFill>
              <a:latin typeface="Gill Sans MT" pitchFamily="34" charset="0"/>
            </a:endParaRPr>
          </a:p>
          <a:p>
            <a:pPr marL="360000" indent="-288000" algn="l" rtl="0">
              <a:lnSpc>
                <a:spcPts val="3000"/>
              </a:lnSpc>
              <a:spcBef>
                <a:spcPts val="600"/>
              </a:spcBef>
              <a:buFont typeface="Arial" charset="0"/>
              <a:buChar char="•"/>
            </a:pPr>
            <a:r>
              <a:rPr lang="en-US" sz="2000" dirty="0">
                <a:solidFill>
                  <a:srgbClr val="7030A0"/>
                </a:solidFill>
                <a:latin typeface="Gill Sans MT" pitchFamily="34" charset="0"/>
              </a:rPr>
              <a:t>The mentoring teachers' beliefs were also due to their preparation as pre-service teachers, where this preparation includes at least two courses in ICT integration in teaching. </a:t>
            </a:r>
          </a:p>
        </p:txBody>
      </p:sp>
      <p:sp>
        <p:nvSpPr>
          <p:cNvPr id="3" name="Date Placeholder 2"/>
          <p:cNvSpPr>
            <a:spLocks noGrp="1"/>
          </p:cNvSpPr>
          <p:nvPr>
            <p:ph type="dt" sz="half" idx="10"/>
          </p:nvPr>
        </p:nvSpPr>
        <p:spPr/>
        <p:txBody>
          <a:bodyPr/>
          <a:lstStyle/>
          <a:p>
            <a:pPr>
              <a:defRPr/>
            </a:pPr>
            <a:fld id="{979D6CE1-15E1-4167-A9BB-9409E24A892B}"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39</a:t>
            </a:fld>
            <a:endParaRPr lang="he-IL" dirty="0"/>
          </a:p>
        </p:txBody>
      </p:sp>
      <p:sp>
        <p:nvSpPr>
          <p:cNvPr id="8"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Discussion</a:t>
            </a:r>
            <a:endParaRPr lang="ar-JO" dirty="0">
              <a:solidFill>
                <a:schemeClr val="tx2">
                  <a:satMod val="130000"/>
                </a:schemeClr>
              </a:solidFill>
            </a:endParaRPr>
          </a:p>
        </p:txBody>
      </p:sp>
    </p:spTree>
    <p:extLst>
      <p:ext uri="{BB962C8B-B14F-4D97-AF65-F5344CB8AC3E}">
        <p14:creationId xmlns:p14="http://schemas.microsoft.com/office/powerpoint/2010/main" val="1036021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8434" name="מציין מיקום תוכן 2"/>
          <p:cNvSpPr>
            <a:spLocks noGrp="1"/>
          </p:cNvSpPr>
          <p:nvPr>
            <p:ph idx="1"/>
          </p:nvPr>
        </p:nvSpPr>
        <p:spPr>
          <a:xfrm>
            <a:off x="1035050" y="1447800"/>
            <a:ext cx="7497763" cy="4800600"/>
          </a:xfrm>
        </p:spPr>
        <p:txBody>
          <a:bodyPr/>
          <a:lstStyle/>
          <a:p>
            <a:pPr marL="360000" indent="-288000">
              <a:lnSpc>
                <a:spcPts val="3000"/>
              </a:lnSpc>
            </a:pPr>
            <a:r>
              <a:rPr lang="en-US" sz="2000" dirty="0">
                <a:cs typeface="Arial" charset="0"/>
              </a:rPr>
              <a:t>In addition, we recorded a number of successful ICT-based mathematics lessons taught by our pre-service teachers with the collaboration of the in-service mentoring teachers. </a:t>
            </a:r>
          </a:p>
          <a:p>
            <a:endParaRPr lang="en-US" sz="2800" dirty="0" smtClean="0">
              <a:cs typeface="Arial" charset="0"/>
            </a:endParaRPr>
          </a:p>
          <a:p>
            <a:endParaRPr lang="he-IL" sz="2400" dirty="0" smtClean="0"/>
          </a:p>
        </p:txBody>
      </p:sp>
      <p:sp>
        <p:nvSpPr>
          <p:cNvPr id="3" name="Date Placeholder 2"/>
          <p:cNvSpPr>
            <a:spLocks noGrp="1"/>
          </p:cNvSpPr>
          <p:nvPr>
            <p:ph type="dt" sz="half" idx="10"/>
          </p:nvPr>
        </p:nvSpPr>
        <p:spPr/>
        <p:txBody>
          <a:bodyPr/>
          <a:lstStyle/>
          <a:p>
            <a:pPr>
              <a:defRPr/>
            </a:pPr>
            <a:fld id="{86299C81-0BC1-49B0-BD4C-7556A83ABD8D}"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4</a:t>
            </a:fld>
            <a:endParaRPr lang="he-I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TextBox 3"/>
          <p:cNvSpPr txBox="1">
            <a:spLocks noChangeArrowheads="1"/>
          </p:cNvSpPr>
          <p:nvPr/>
        </p:nvSpPr>
        <p:spPr bwMode="auto">
          <a:xfrm>
            <a:off x="993775" y="1484784"/>
            <a:ext cx="7970713" cy="3596754"/>
          </a:xfrm>
          <a:prstGeom prst="rect">
            <a:avLst/>
          </a:prstGeom>
          <a:noFill/>
          <a:ln w="9525">
            <a:noFill/>
            <a:miter lim="800000"/>
            <a:headEnd/>
            <a:tailEnd/>
          </a:ln>
        </p:spPr>
        <p:txBody>
          <a:bodyPr wrap="square">
            <a:spAutoFit/>
          </a:bodyPr>
          <a:lstStyle/>
          <a:p>
            <a:pPr marL="360000" indent="-288000" algn="l" rtl="0">
              <a:lnSpc>
                <a:spcPts val="3000"/>
              </a:lnSpc>
              <a:spcBef>
                <a:spcPts val="600"/>
              </a:spcBef>
              <a:buFont typeface="Arial" charset="0"/>
              <a:buChar char="•"/>
            </a:pPr>
            <a:r>
              <a:rPr lang="en-US" sz="2000" dirty="0" smtClean="0">
                <a:solidFill>
                  <a:srgbClr val="0070C0"/>
                </a:solidFill>
                <a:latin typeface="Gill Sans MT" pitchFamily="34" charset="0"/>
              </a:rPr>
              <a:t>At the </a:t>
            </a:r>
            <a:r>
              <a:rPr lang="en-US" sz="2000" dirty="0" smtClean="0">
                <a:solidFill>
                  <a:srgbClr val="7030A0"/>
                </a:solidFill>
                <a:latin typeface="Gill Sans MT" pitchFamily="34" charset="0"/>
              </a:rPr>
              <a:t>end</a:t>
            </a:r>
            <a:r>
              <a:rPr lang="en-US" sz="2000" dirty="0" smtClean="0">
                <a:solidFill>
                  <a:srgbClr val="0070C0"/>
                </a:solidFill>
                <a:latin typeface="Gill Sans MT" pitchFamily="34" charset="0"/>
              </a:rPr>
              <a:t> of the experiment,  the </a:t>
            </a:r>
            <a:r>
              <a:rPr lang="en-US" sz="2000" dirty="0">
                <a:solidFill>
                  <a:srgbClr val="0070C0"/>
                </a:solidFill>
                <a:latin typeface="Gill Sans MT" pitchFamily="34" charset="0"/>
              </a:rPr>
              <a:t>mentoring teachers had the </a:t>
            </a:r>
            <a:r>
              <a:rPr lang="en-US" sz="2000" dirty="0">
                <a:solidFill>
                  <a:srgbClr val="7030A0"/>
                </a:solidFill>
                <a:latin typeface="Gill Sans MT" pitchFamily="34" charset="0"/>
              </a:rPr>
              <a:t>same positive beliefs </a:t>
            </a:r>
            <a:r>
              <a:rPr lang="en-US" sz="2000" dirty="0">
                <a:solidFill>
                  <a:srgbClr val="0070C0"/>
                </a:solidFill>
                <a:latin typeface="Gill Sans MT" pitchFamily="34" charset="0"/>
              </a:rPr>
              <a:t>about integrating technology in the mathematics </a:t>
            </a:r>
            <a:r>
              <a:rPr lang="en-US" sz="2000" dirty="0" smtClean="0">
                <a:solidFill>
                  <a:srgbClr val="0070C0"/>
                </a:solidFill>
                <a:latin typeface="Gill Sans MT" pitchFamily="34" charset="0"/>
              </a:rPr>
              <a:t>classroom as at the </a:t>
            </a:r>
            <a:r>
              <a:rPr lang="en-US" sz="2000" dirty="0" smtClean="0">
                <a:solidFill>
                  <a:srgbClr val="7030A0"/>
                </a:solidFill>
                <a:latin typeface="Gill Sans MT" pitchFamily="34" charset="0"/>
              </a:rPr>
              <a:t>beginning</a:t>
            </a:r>
            <a:r>
              <a:rPr lang="en-US" sz="2000" dirty="0" smtClean="0">
                <a:solidFill>
                  <a:srgbClr val="0070C0"/>
                </a:solidFill>
                <a:latin typeface="Gill Sans MT" pitchFamily="34" charset="0"/>
              </a:rPr>
              <a:t> of the experiment, </a:t>
            </a:r>
            <a:r>
              <a:rPr lang="en-US" sz="2000" dirty="0">
                <a:solidFill>
                  <a:srgbClr val="00B050"/>
                </a:solidFill>
                <a:latin typeface="Gill Sans MT" pitchFamily="34" charset="0"/>
              </a:rPr>
              <a:t>but</a:t>
            </a:r>
            <a:r>
              <a:rPr lang="en-US" sz="2000" dirty="0">
                <a:solidFill>
                  <a:srgbClr val="0070C0"/>
                </a:solidFill>
                <a:latin typeface="Gill Sans MT" pitchFamily="34" charset="0"/>
              </a:rPr>
              <a:t> now these beliefs seemed to be </a:t>
            </a:r>
            <a:r>
              <a:rPr lang="en-US" sz="2000" dirty="0">
                <a:solidFill>
                  <a:srgbClr val="7030A0"/>
                </a:solidFill>
                <a:latin typeface="Gill Sans MT" pitchFamily="34" charset="0"/>
              </a:rPr>
              <a:t>founded on their experiences</a:t>
            </a:r>
            <a:r>
              <a:rPr lang="en-US" sz="2000" dirty="0">
                <a:solidFill>
                  <a:srgbClr val="0070C0"/>
                </a:solidFill>
                <a:latin typeface="Gill Sans MT" pitchFamily="34" charset="0"/>
              </a:rPr>
              <a:t> and </a:t>
            </a:r>
            <a:r>
              <a:rPr lang="en-US" sz="2000" dirty="0">
                <a:solidFill>
                  <a:srgbClr val="7030A0"/>
                </a:solidFill>
                <a:latin typeface="Gill Sans MT" pitchFamily="34" charset="0"/>
              </a:rPr>
              <a:t>not</a:t>
            </a:r>
            <a:r>
              <a:rPr lang="en-US" sz="2000" dirty="0">
                <a:solidFill>
                  <a:srgbClr val="0070C0"/>
                </a:solidFill>
                <a:latin typeface="Gill Sans MT" pitchFamily="34" charset="0"/>
              </a:rPr>
              <a:t> only on their </a:t>
            </a:r>
            <a:r>
              <a:rPr lang="en-US" sz="2000" dirty="0">
                <a:solidFill>
                  <a:srgbClr val="7030A0"/>
                </a:solidFill>
                <a:latin typeface="Gill Sans MT" pitchFamily="34" charset="0"/>
              </a:rPr>
              <a:t>previous studies </a:t>
            </a:r>
            <a:r>
              <a:rPr lang="en-US" sz="2000" dirty="0">
                <a:solidFill>
                  <a:srgbClr val="0070C0"/>
                </a:solidFill>
                <a:latin typeface="Gill Sans MT" pitchFamily="34" charset="0"/>
              </a:rPr>
              <a:t>and the </a:t>
            </a:r>
            <a:r>
              <a:rPr lang="en-US" sz="2000" dirty="0">
                <a:solidFill>
                  <a:srgbClr val="7030A0"/>
                </a:solidFill>
                <a:latin typeface="Gill Sans MT" pitchFamily="34" charset="0"/>
              </a:rPr>
              <a:t>general atmosphere </a:t>
            </a:r>
            <a:r>
              <a:rPr lang="en-US" sz="2000" dirty="0">
                <a:solidFill>
                  <a:srgbClr val="0070C0"/>
                </a:solidFill>
                <a:latin typeface="Gill Sans MT" pitchFamily="34" charset="0"/>
              </a:rPr>
              <a:t>regarding the importance of ICT in education, especially in mathematics </a:t>
            </a:r>
            <a:r>
              <a:rPr lang="en-US" sz="2000" dirty="0" smtClean="0">
                <a:solidFill>
                  <a:srgbClr val="0070C0"/>
                </a:solidFill>
                <a:latin typeface="Gill Sans MT" pitchFamily="34" charset="0"/>
              </a:rPr>
              <a:t>education</a:t>
            </a:r>
          </a:p>
          <a:p>
            <a:pPr marL="360000" indent="-288000" algn="l" rtl="0">
              <a:lnSpc>
                <a:spcPts val="3000"/>
              </a:lnSpc>
              <a:spcBef>
                <a:spcPts val="600"/>
              </a:spcBef>
              <a:buFont typeface="Arial" charset="0"/>
              <a:buChar char="•"/>
            </a:pPr>
            <a:r>
              <a:rPr lang="en-GB" sz="2000" dirty="0">
                <a:solidFill>
                  <a:srgbClr val="0070C0"/>
                </a:solidFill>
                <a:latin typeface="Gill Sans MT" pitchFamily="34" charset="0"/>
              </a:rPr>
              <a:t>B</a:t>
            </a:r>
            <a:r>
              <a:rPr lang="en-GB" sz="2000" dirty="0" smtClean="0">
                <a:solidFill>
                  <a:srgbClr val="0070C0"/>
                </a:solidFill>
                <a:latin typeface="Gill Sans MT" pitchFamily="34" charset="0"/>
              </a:rPr>
              <a:t>eing </a:t>
            </a:r>
            <a:r>
              <a:rPr lang="en-GB" sz="2000" dirty="0">
                <a:solidFill>
                  <a:srgbClr val="0070C0"/>
                </a:solidFill>
                <a:latin typeface="Gill Sans MT" pitchFamily="34" charset="0"/>
              </a:rPr>
              <a:t>part of a PDS, </a:t>
            </a:r>
            <a:r>
              <a:rPr lang="en-GB" sz="2000" dirty="0" smtClean="0">
                <a:solidFill>
                  <a:srgbClr val="0070C0"/>
                </a:solidFill>
                <a:latin typeface="Gill Sans MT" pitchFamily="34" charset="0"/>
              </a:rPr>
              <a:t>the mentoring </a:t>
            </a:r>
            <a:r>
              <a:rPr lang="en-GB" sz="2000" dirty="0">
                <a:solidFill>
                  <a:srgbClr val="0070C0"/>
                </a:solidFill>
                <a:latin typeface="Gill Sans MT" pitchFamily="34" charset="0"/>
              </a:rPr>
              <a:t>teachers </a:t>
            </a:r>
            <a:r>
              <a:rPr lang="en-GB" sz="2000" dirty="0">
                <a:solidFill>
                  <a:srgbClr val="7030A0"/>
                </a:solidFill>
                <a:latin typeface="Gill Sans MT" pitchFamily="34" charset="0"/>
              </a:rPr>
              <a:t>substantiated with classroom-evidence</a:t>
            </a:r>
            <a:r>
              <a:rPr lang="en-GB" sz="2000" dirty="0">
                <a:solidFill>
                  <a:srgbClr val="0070C0"/>
                </a:solidFill>
                <a:latin typeface="Gill Sans MT" pitchFamily="34" charset="0"/>
              </a:rPr>
              <a:t> </a:t>
            </a:r>
            <a:r>
              <a:rPr lang="en-GB" sz="2000" dirty="0">
                <a:solidFill>
                  <a:srgbClr val="00B050"/>
                </a:solidFill>
                <a:latin typeface="Gill Sans MT" pitchFamily="34" charset="0"/>
              </a:rPr>
              <a:t>their starting beliefs </a:t>
            </a:r>
            <a:r>
              <a:rPr lang="en-GB" sz="2000" dirty="0">
                <a:solidFill>
                  <a:srgbClr val="0070C0"/>
                </a:solidFill>
                <a:latin typeface="Gill Sans MT" pitchFamily="34" charset="0"/>
              </a:rPr>
              <a:t>regarding the integration of technology in the mathematics </a:t>
            </a:r>
            <a:r>
              <a:rPr lang="en-GB" sz="2000" dirty="0" smtClean="0">
                <a:solidFill>
                  <a:srgbClr val="0070C0"/>
                </a:solidFill>
                <a:latin typeface="Gill Sans MT" pitchFamily="34" charset="0"/>
              </a:rPr>
              <a:t>classroom</a:t>
            </a:r>
            <a:endParaRPr lang="en-US" sz="2000" dirty="0">
              <a:solidFill>
                <a:srgbClr val="0070C0"/>
              </a:solidFill>
              <a:latin typeface="Gill Sans MT" pitchFamily="34" charset="0"/>
            </a:endParaRPr>
          </a:p>
        </p:txBody>
      </p:sp>
      <p:sp>
        <p:nvSpPr>
          <p:cNvPr id="3" name="Date Placeholder 2"/>
          <p:cNvSpPr>
            <a:spLocks noGrp="1"/>
          </p:cNvSpPr>
          <p:nvPr>
            <p:ph type="dt" sz="half" idx="10"/>
          </p:nvPr>
        </p:nvSpPr>
        <p:spPr/>
        <p:txBody>
          <a:bodyPr/>
          <a:lstStyle/>
          <a:p>
            <a:pPr>
              <a:defRPr/>
            </a:pPr>
            <a:fld id="{979D6CE1-15E1-4167-A9BB-9409E24A892B}"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40</a:t>
            </a:fld>
            <a:endParaRPr lang="he-IL" dirty="0"/>
          </a:p>
        </p:txBody>
      </p:sp>
      <p:sp>
        <p:nvSpPr>
          <p:cNvPr id="7"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Discussion</a:t>
            </a:r>
            <a:endParaRPr lang="ar-JO" dirty="0">
              <a:solidFill>
                <a:schemeClr val="tx2">
                  <a:satMod val="130000"/>
                </a:schemeClr>
              </a:solidFill>
            </a:endParaRPr>
          </a:p>
        </p:txBody>
      </p:sp>
    </p:spTree>
    <p:extLst>
      <p:ext uri="{BB962C8B-B14F-4D97-AF65-F5344CB8AC3E}">
        <p14:creationId xmlns:p14="http://schemas.microsoft.com/office/powerpoint/2010/main" val="21123375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TextBox 3"/>
          <p:cNvSpPr txBox="1">
            <a:spLocks noChangeArrowheads="1"/>
          </p:cNvSpPr>
          <p:nvPr/>
        </p:nvSpPr>
        <p:spPr bwMode="auto">
          <a:xfrm>
            <a:off x="993775" y="1484784"/>
            <a:ext cx="7970713" cy="1980927"/>
          </a:xfrm>
          <a:prstGeom prst="rect">
            <a:avLst/>
          </a:prstGeom>
          <a:noFill/>
          <a:ln w="9525">
            <a:noFill/>
            <a:miter lim="800000"/>
            <a:headEnd/>
            <a:tailEnd/>
          </a:ln>
        </p:spPr>
        <p:txBody>
          <a:bodyPr wrap="square">
            <a:spAutoFit/>
          </a:bodyPr>
          <a:lstStyle/>
          <a:p>
            <a:pPr marL="360000" indent="-288000" algn="l" rtl="0">
              <a:lnSpc>
                <a:spcPts val="3000"/>
              </a:lnSpc>
              <a:spcBef>
                <a:spcPts val="600"/>
              </a:spcBef>
              <a:buFont typeface="Arial" charset="0"/>
              <a:buChar char="•"/>
            </a:pPr>
            <a:r>
              <a:rPr lang="en-GB" sz="2000" dirty="0" smtClean="0">
                <a:solidFill>
                  <a:srgbClr val="0070C0"/>
                </a:solidFill>
                <a:latin typeface="Gill Sans MT" pitchFamily="34" charset="0"/>
              </a:rPr>
              <a:t>The </a:t>
            </a:r>
            <a:r>
              <a:rPr lang="en-GB" sz="2000" dirty="0">
                <a:solidFill>
                  <a:srgbClr val="7030A0"/>
                </a:solidFill>
                <a:latin typeface="Gill Sans MT" pitchFamily="34" charset="0"/>
              </a:rPr>
              <a:t>pre-service teachers' initiatives </a:t>
            </a:r>
            <a:r>
              <a:rPr lang="en-GB" sz="2000" dirty="0">
                <a:solidFill>
                  <a:srgbClr val="0070C0"/>
                </a:solidFill>
                <a:latin typeface="Gill Sans MT" pitchFamily="34" charset="0"/>
              </a:rPr>
              <a:t>and experiences in teaching mathematics with ICT constituted the </a:t>
            </a:r>
            <a:r>
              <a:rPr lang="en-GB" sz="2000" dirty="0">
                <a:solidFill>
                  <a:srgbClr val="7030A0"/>
                </a:solidFill>
                <a:latin typeface="Gill Sans MT" pitchFamily="34" charset="0"/>
              </a:rPr>
              <a:t>first phase </a:t>
            </a:r>
            <a:r>
              <a:rPr lang="en-GB" sz="2000" dirty="0">
                <a:solidFill>
                  <a:srgbClr val="0070C0"/>
                </a:solidFill>
                <a:latin typeface="Gill Sans MT" pitchFamily="34" charset="0"/>
              </a:rPr>
              <a:t>of this </a:t>
            </a:r>
            <a:r>
              <a:rPr lang="en-GB" sz="2000" dirty="0">
                <a:solidFill>
                  <a:srgbClr val="7030A0"/>
                </a:solidFill>
                <a:latin typeface="Gill Sans MT" pitchFamily="34" charset="0"/>
              </a:rPr>
              <a:t>evidence</a:t>
            </a:r>
            <a:r>
              <a:rPr lang="en-GB" sz="2000" dirty="0">
                <a:solidFill>
                  <a:srgbClr val="0070C0"/>
                </a:solidFill>
                <a:latin typeface="Gill Sans MT" pitchFamily="34" charset="0"/>
              </a:rPr>
              <a:t> witnessed by the in-service teachers, </a:t>
            </a:r>
            <a:r>
              <a:rPr lang="en-GB" sz="2000" dirty="0">
                <a:solidFill>
                  <a:srgbClr val="00B050"/>
                </a:solidFill>
                <a:latin typeface="Gill Sans MT" pitchFamily="34" charset="0"/>
              </a:rPr>
              <a:t>but soon </a:t>
            </a:r>
            <a:r>
              <a:rPr lang="en-GB" sz="2000" dirty="0">
                <a:solidFill>
                  <a:srgbClr val="0070C0"/>
                </a:solidFill>
                <a:latin typeface="Gill Sans MT" pitchFamily="34" charset="0"/>
              </a:rPr>
              <a:t>the </a:t>
            </a:r>
            <a:r>
              <a:rPr lang="en-GB" sz="2000" dirty="0">
                <a:solidFill>
                  <a:srgbClr val="7030A0"/>
                </a:solidFill>
                <a:latin typeface="Gill Sans MT" pitchFamily="34" charset="0"/>
              </a:rPr>
              <a:t>evidence came from the in-service teachers' own experiences </a:t>
            </a:r>
            <a:r>
              <a:rPr lang="en-GB" sz="2000" dirty="0">
                <a:solidFill>
                  <a:srgbClr val="0070C0"/>
                </a:solidFill>
                <a:latin typeface="Gill Sans MT" pitchFamily="34" charset="0"/>
              </a:rPr>
              <a:t>of integrating ICT in their mathematics teaching. </a:t>
            </a:r>
            <a:endParaRPr lang="en-US" sz="2000" dirty="0">
              <a:solidFill>
                <a:srgbClr val="0070C0"/>
              </a:solidFill>
              <a:latin typeface="Gill Sans MT" pitchFamily="34" charset="0"/>
            </a:endParaRPr>
          </a:p>
        </p:txBody>
      </p:sp>
      <p:sp>
        <p:nvSpPr>
          <p:cNvPr id="3" name="Date Placeholder 2"/>
          <p:cNvSpPr>
            <a:spLocks noGrp="1"/>
          </p:cNvSpPr>
          <p:nvPr>
            <p:ph type="dt" sz="half" idx="10"/>
          </p:nvPr>
        </p:nvSpPr>
        <p:spPr/>
        <p:txBody>
          <a:bodyPr/>
          <a:lstStyle/>
          <a:p>
            <a:pPr>
              <a:defRPr/>
            </a:pPr>
            <a:fld id="{979D6CE1-15E1-4167-A9BB-9409E24A892B}"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41</a:t>
            </a:fld>
            <a:endParaRPr lang="he-IL" dirty="0"/>
          </a:p>
        </p:txBody>
      </p:sp>
      <p:sp>
        <p:nvSpPr>
          <p:cNvPr id="7"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Discussion</a:t>
            </a:r>
            <a:endParaRPr lang="ar-JO" dirty="0">
              <a:solidFill>
                <a:schemeClr val="tx2">
                  <a:satMod val="130000"/>
                </a:schemeClr>
              </a:solidFill>
            </a:endParaRPr>
          </a:p>
        </p:txBody>
      </p:sp>
    </p:spTree>
    <p:extLst>
      <p:ext uri="{BB962C8B-B14F-4D97-AF65-F5344CB8AC3E}">
        <p14:creationId xmlns:p14="http://schemas.microsoft.com/office/powerpoint/2010/main" val="18745340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16137" y="1447800"/>
            <a:ext cx="7776343" cy="3637384"/>
          </a:xfrm>
        </p:spPr>
        <p:txBody>
          <a:bodyPr>
            <a:noAutofit/>
          </a:bodyPr>
          <a:lstStyle/>
          <a:p>
            <a:pPr marL="360000" indent="-288000">
              <a:lnSpc>
                <a:spcPts val="3000"/>
              </a:lnSpc>
              <a:buFont typeface="Arial" charset="0"/>
              <a:buChar char="•"/>
              <a:defRPr/>
            </a:pPr>
            <a:r>
              <a:rPr lang="en-GB" sz="2000" dirty="0">
                <a:solidFill>
                  <a:srgbClr val="0070C0"/>
                </a:solidFill>
                <a:latin typeface="Gill Sans MT" pitchFamily="34" charset="0"/>
                <a:cs typeface="Arial" charset="0"/>
              </a:rPr>
              <a:t>The development of the in-service mathematics teachers' beliefs and practices regarding the integration of ICT in their teaching would probably not happened without the </a:t>
            </a:r>
            <a:r>
              <a:rPr lang="en-GB" sz="2000" dirty="0">
                <a:solidFill>
                  <a:srgbClr val="00B050"/>
                </a:solidFill>
                <a:latin typeface="Gill Sans MT" pitchFamily="34" charset="0"/>
                <a:cs typeface="Arial" charset="0"/>
              </a:rPr>
              <a:t>PDS</a:t>
            </a:r>
            <a:r>
              <a:rPr lang="en-GB" sz="2000" dirty="0">
                <a:solidFill>
                  <a:srgbClr val="0070C0"/>
                </a:solidFill>
                <a:latin typeface="Gill Sans MT" pitchFamily="34" charset="0"/>
                <a:cs typeface="Arial" charset="0"/>
              </a:rPr>
              <a:t>, for it helped create a </a:t>
            </a:r>
            <a:r>
              <a:rPr lang="en-GB" sz="2000" dirty="0">
                <a:solidFill>
                  <a:srgbClr val="00B050"/>
                </a:solidFill>
                <a:latin typeface="Gill Sans MT" pitchFamily="34" charset="0"/>
                <a:cs typeface="Arial" charset="0"/>
              </a:rPr>
              <a:t>community of teaching professionals</a:t>
            </a:r>
            <a:r>
              <a:rPr lang="en-GB" sz="2000" dirty="0">
                <a:solidFill>
                  <a:srgbClr val="0070C0"/>
                </a:solidFill>
                <a:latin typeface="Gill Sans MT" pitchFamily="34" charset="0"/>
                <a:cs typeface="Arial" charset="0"/>
              </a:rPr>
              <a:t> that </a:t>
            </a:r>
            <a:r>
              <a:rPr lang="en-GB" sz="2000" dirty="0">
                <a:solidFill>
                  <a:srgbClr val="00B050"/>
                </a:solidFill>
                <a:latin typeface="Gill Sans MT" pitchFamily="34" charset="0"/>
                <a:cs typeface="Arial" charset="0"/>
              </a:rPr>
              <a:t>encouraged</a:t>
            </a:r>
            <a:r>
              <a:rPr lang="en-GB" sz="2000" dirty="0">
                <a:solidFill>
                  <a:srgbClr val="0070C0"/>
                </a:solidFill>
                <a:latin typeface="Gill Sans MT" pitchFamily="34" charset="0"/>
                <a:cs typeface="Arial" charset="0"/>
              </a:rPr>
              <a:t> certain teaching </a:t>
            </a:r>
            <a:r>
              <a:rPr lang="en-GB" sz="2000" dirty="0" smtClean="0">
                <a:solidFill>
                  <a:srgbClr val="00B050"/>
                </a:solidFill>
                <a:latin typeface="Gill Sans MT" pitchFamily="34" charset="0"/>
                <a:cs typeface="Arial" charset="0"/>
              </a:rPr>
              <a:t>behaviours</a:t>
            </a:r>
            <a:r>
              <a:rPr lang="en-GB" sz="2000" dirty="0" smtClean="0">
                <a:solidFill>
                  <a:srgbClr val="0070C0"/>
                </a:solidFill>
                <a:latin typeface="Gill Sans MT" pitchFamily="34" charset="0"/>
                <a:cs typeface="Arial" charset="0"/>
              </a:rPr>
              <a:t> </a:t>
            </a:r>
            <a:r>
              <a:rPr lang="en-GB" sz="2000" dirty="0">
                <a:solidFill>
                  <a:srgbClr val="0070C0"/>
                </a:solidFill>
                <a:latin typeface="Gill Sans MT" pitchFamily="34" charset="0"/>
                <a:cs typeface="Arial" charset="0"/>
              </a:rPr>
              <a:t>(including integrating ICT in mathematics teaching and learning) and </a:t>
            </a:r>
            <a:r>
              <a:rPr lang="en-GB" sz="2000" dirty="0">
                <a:solidFill>
                  <a:srgbClr val="00B050"/>
                </a:solidFill>
                <a:latin typeface="Gill Sans MT" pitchFamily="34" charset="0"/>
                <a:cs typeface="Arial" charset="0"/>
              </a:rPr>
              <a:t>substantiated</a:t>
            </a:r>
            <a:r>
              <a:rPr lang="en-GB" sz="2000" dirty="0">
                <a:solidFill>
                  <a:srgbClr val="0070C0"/>
                </a:solidFill>
                <a:latin typeface="Gill Sans MT" pitchFamily="34" charset="0"/>
                <a:cs typeface="Arial" charset="0"/>
              </a:rPr>
              <a:t> </a:t>
            </a:r>
            <a:r>
              <a:rPr lang="en-GB" sz="2000" dirty="0">
                <a:solidFill>
                  <a:srgbClr val="00B050"/>
                </a:solidFill>
                <a:latin typeface="Gill Sans MT" pitchFamily="34" charset="0"/>
                <a:cs typeface="Arial" charset="0"/>
              </a:rPr>
              <a:t>beliefs</a:t>
            </a:r>
            <a:r>
              <a:rPr lang="en-GB" sz="2000" dirty="0">
                <a:solidFill>
                  <a:srgbClr val="0070C0"/>
                </a:solidFill>
                <a:latin typeface="Gill Sans MT" pitchFamily="34" charset="0"/>
                <a:cs typeface="Arial" charset="0"/>
              </a:rPr>
              <a:t> regarding these behaviours </a:t>
            </a:r>
            <a:endParaRPr lang="en-GB" sz="2000" dirty="0" smtClean="0">
              <a:solidFill>
                <a:srgbClr val="0070C0"/>
              </a:solidFill>
              <a:latin typeface="Gill Sans MT" pitchFamily="34" charset="0"/>
              <a:cs typeface="Arial" charset="0"/>
            </a:endParaRPr>
          </a:p>
          <a:p>
            <a:pPr marL="360000" indent="-288000">
              <a:lnSpc>
                <a:spcPts val="3000"/>
              </a:lnSpc>
              <a:buFont typeface="Arial" charset="0"/>
              <a:buChar char="•"/>
              <a:defRPr/>
            </a:pPr>
            <a:r>
              <a:rPr lang="en-US" sz="2000" dirty="0">
                <a:solidFill>
                  <a:srgbClr val="0070C0"/>
                </a:solidFill>
                <a:latin typeface="Gill Sans MT" pitchFamily="34" charset="0"/>
                <a:cs typeface="Arial" charset="0"/>
              </a:rPr>
              <a:t>The PDS was optimal </a:t>
            </a:r>
            <a:r>
              <a:rPr lang="en-US" sz="2000" dirty="0" smtClean="0">
                <a:solidFill>
                  <a:srgbClr val="0070C0"/>
                </a:solidFill>
                <a:latin typeface="Gill Sans MT" pitchFamily="34" charset="0"/>
                <a:cs typeface="Arial" charset="0"/>
              </a:rPr>
              <a:t>because in this context it is possible for the </a:t>
            </a:r>
            <a:r>
              <a:rPr lang="en-US" sz="2000" dirty="0">
                <a:solidFill>
                  <a:srgbClr val="0070C0"/>
                </a:solidFill>
                <a:latin typeface="Gill Sans MT" pitchFamily="34" charset="0"/>
                <a:cs typeface="Arial" charset="0"/>
              </a:rPr>
              <a:t>in-service teachers to experiment teaching behaviors, and thus decide whether to adopt these behaviors or not. </a:t>
            </a:r>
            <a:endParaRPr lang="en-US" sz="2000" dirty="0" smtClean="0">
              <a:solidFill>
                <a:srgbClr val="0070C0"/>
              </a:solidFill>
              <a:latin typeface="Gill Sans MT" pitchFamily="34" charset="0"/>
              <a:cs typeface="Arial" charset="0"/>
            </a:endParaRPr>
          </a:p>
        </p:txBody>
      </p:sp>
      <p:sp>
        <p:nvSpPr>
          <p:cNvPr id="4" name="Date Placeholder 3"/>
          <p:cNvSpPr>
            <a:spLocks noGrp="1"/>
          </p:cNvSpPr>
          <p:nvPr>
            <p:ph type="dt" sz="half" idx="10"/>
          </p:nvPr>
        </p:nvSpPr>
        <p:spPr/>
        <p:txBody>
          <a:bodyPr/>
          <a:lstStyle/>
          <a:p>
            <a:pPr>
              <a:defRPr/>
            </a:pPr>
            <a:fld id="{ECF760EC-C4D8-4067-BB68-8ADB55EB2AA3}" type="datetime3">
              <a:rPr lang="en-US" smtClean="0"/>
              <a:t>5 May 2017</a:t>
            </a:fld>
            <a:endParaRPr lang="en-US" dirty="0"/>
          </a:p>
        </p:txBody>
      </p:sp>
      <p:sp>
        <p:nvSpPr>
          <p:cNvPr id="5" name="Slide Number Placeholder 4"/>
          <p:cNvSpPr>
            <a:spLocks noGrp="1"/>
          </p:cNvSpPr>
          <p:nvPr>
            <p:ph type="sldNum" sz="quarter" idx="12"/>
          </p:nvPr>
        </p:nvSpPr>
        <p:spPr/>
        <p:txBody>
          <a:bodyPr/>
          <a:lstStyle/>
          <a:p>
            <a:pPr>
              <a:defRPr/>
            </a:pPr>
            <a:fld id="{9A810CAC-B13E-4E3A-B39C-87052A017D29}" type="slidenum">
              <a:rPr lang="he-IL" smtClean="0"/>
              <a:pPr>
                <a:defRPr/>
              </a:pPr>
              <a:t>42</a:t>
            </a:fld>
            <a:endParaRPr lang="he-IL" dirty="0"/>
          </a:p>
        </p:txBody>
      </p:sp>
      <p:sp>
        <p:nvSpPr>
          <p:cNvPr id="7"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Discussion</a:t>
            </a:r>
            <a:endParaRPr lang="ar-JO" dirty="0">
              <a:solidFill>
                <a:schemeClr val="tx2">
                  <a:satMod val="130000"/>
                </a:schemeClr>
              </a:solidFill>
            </a:endParaRPr>
          </a:p>
        </p:txBody>
      </p:sp>
    </p:spTree>
    <p:extLst>
      <p:ext uri="{BB962C8B-B14F-4D97-AF65-F5344CB8AC3E}">
        <p14:creationId xmlns:p14="http://schemas.microsoft.com/office/powerpoint/2010/main" val="36308173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16137" y="1447800"/>
            <a:ext cx="7776343" cy="5005388"/>
          </a:xfrm>
        </p:spPr>
        <p:txBody>
          <a:bodyPr>
            <a:normAutofit/>
          </a:bodyPr>
          <a:lstStyle/>
          <a:p>
            <a:pPr marL="360000" indent="-288000">
              <a:lnSpc>
                <a:spcPts val="3000"/>
              </a:lnSpc>
              <a:buFont typeface="Arial" charset="0"/>
              <a:buChar char="•"/>
              <a:defRPr/>
            </a:pPr>
            <a:r>
              <a:rPr lang="en-GB" sz="2000" dirty="0" smtClean="0"/>
              <a:t>This </a:t>
            </a:r>
            <a:r>
              <a:rPr lang="en-GB" sz="2000" dirty="0"/>
              <a:t>positive influence of the PDS on the educational scene is described by </a:t>
            </a:r>
            <a:r>
              <a:rPr lang="en-GB" sz="2000" dirty="0" smtClean="0"/>
              <a:t>researchers; regarding </a:t>
            </a:r>
            <a:r>
              <a:rPr lang="en-GB" sz="2000" dirty="0"/>
              <a:t>the positive influence on students' achievement, and </a:t>
            </a:r>
            <a:r>
              <a:rPr lang="en-GB" sz="2000" dirty="0" smtClean="0"/>
              <a:t>regarding </a:t>
            </a:r>
            <a:r>
              <a:rPr lang="en-GB" sz="2000" dirty="0"/>
              <a:t>the positive influence on mathematics pre-service teachers’ emerging pedagogical content knowledge. The present research found that the PDS has positive influence on mathematics in-service teachers' practices; specifically on their adoption of new innovations. </a:t>
            </a:r>
            <a:endParaRPr lang="en-GB" sz="2000" dirty="0" smtClean="0"/>
          </a:p>
          <a:p>
            <a:pPr marL="360000" indent="-288000">
              <a:lnSpc>
                <a:spcPts val="3000"/>
              </a:lnSpc>
              <a:buFont typeface="Arial" charset="0"/>
              <a:buChar char="•"/>
              <a:defRPr/>
            </a:pPr>
            <a:r>
              <a:rPr lang="en-GB" sz="2000" dirty="0"/>
              <a:t>It should be emphasized that the PDS paved the way to the successful work of a community of inquiry that had the goal of advancing the utilization of digital tools in the mathematics classroom.</a:t>
            </a:r>
          </a:p>
          <a:p>
            <a:pPr marL="360000" indent="-288000">
              <a:lnSpc>
                <a:spcPts val="3000"/>
              </a:lnSpc>
              <a:buFont typeface="Arial" charset="0"/>
              <a:buChar char="•"/>
              <a:defRPr/>
            </a:pPr>
            <a:endParaRPr lang="en-GB" sz="2000" dirty="0" smtClean="0"/>
          </a:p>
          <a:p>
            <a:pPr marL="285750" indent="-285750">
              <a:lnSpc>
                <a:spcPct val="110000"/>
              </a:lnSpc>
              <a:spcBef>
                <a:spcPts val="900"/>
              </a:spcBef>
              <a:buFont typeface="Arial" charset="0"/>
              <a:buChar char="•"/>
              <a:defRPr/>
            </a:pPr>
            <a:endParaRPr lang="en-US" sz="1800" dirty="0">
              <a:solidFill>
                <a:srgbClr val="0070C0"/>
              </a:solidFill>
              <a:latin typeface="Gill Sans MT" pitchFamily="34" charset="0"/>
              <a:cs typeface="Arial" charset="0"/>
            </a:endParaRPr>
          </a:p>
        </p:txBody>
      </p:sp>
      <p:sp>
        <p:nvSpPr>
          <p:cNvPr id="4" name="Date Placeholder 3"/>
          <p:cNvSpPr>
            <a:spLocks noGrp="1"/>
          </p:cNvSpPr>
          <p:nvPr>
            <p:ph type="dt" sz="half" idx="10"/>
          </p:nvPr>
        </p:nvSpPr>
        <p:spPr/>
        <p:txBody>
          <a:bodyPr/>
          <a:lstStyle/>
          <a:p>
            <a:pPr>
              <a:defRPr/>
            </a:pPr>
            <a:fld id="{ECF760EC-C4D8-4067-BB68-8ADB55EB2AA3}" type="datetime3">
              <a:rPr lang="en-US" smtClean="0"/>
              <a:t>5 May 2017</a:t>
            </a:fld>
            <a:endParaRPr lang="en-US" dirty="0"/>
          </a:p>
        </p:txBody>
      </p:sp>
      <p:sp>
        <p:nvSpPr>
          <p:cNvPr id="5" name="Slide Number Placeholder 4"/>
          <p:cNvSpPr>
            <a:spLocks noGrp="1"/>
          </p:cNvSpPr>
          <p:nvPr>
            <p:ph type="sldNum" sz="quarter" idx="12"/>
          </p:nvPr>
        </p:nvSpPr>
        <p:spPr/>
        <p:txBody>
          <a:bodyPr/>
          <a:lstStyle/>
          <a:p>
            <a:pPr>
              <a:defRPr/>
            </a:pPr>
            <a:fld id="{9A810CAC-B13E-4E3A-B39C-87052A017D29}" type="slidenum">
              <a:rPr lang="he-IL" smtClean="0"/>
              <a:pPr>
                <a:defRPr/>
              </a:pPr>
              <a:t>43</a:t>
            </a:fld>
            <a:endParaRPr lang="he-IL" dirty="0"/>
          </a:p>
        </p:txBody>
      </p:sp>
      <p:sp>
        <p:nvSpPr>
          <p:cNvPr id="7"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Discussion</a:t>
            </a:r>
            <a:endParaRPr lang="ar-JO" dirty="0">
              <a:solidFill>
                <a:schemeClr val="tx2">
                  <a:satMod val="130000"/>
                </a:schemeClr>
              </a:solidFill>
            </a:endParaRPr>
          </a:p>
        </p:txBody>
      </p:sp>
    </p:spTree>
    <p:extLst>
      <p:ext uri="{BB962C8B-B14F-4D97-AF65-F5344CB8AC3E}">
        <p14:creationId xmlns:p14="http://schemas.microsoft.com/office/powerpoint/2010/main" val="15231538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16137" y="1447800"/>
            <a:ext cx="7776343" cy="5005388"/>
          </a:xfrm>
        </p:spPr>
        <p:txBody>
          <a:bodyPr>
            <a:normAutofit/>
          </a:bodyPr>
          <a:lstStyle/>
          <a:p>
            <a:pPr marL="360000" indent="-288000">
              <a:lnSpc>
                <a:spcPts val="3000"/>
              </a:lnSpc>
              <a:buFont typeface="Arial" charset="0"/>
              <a:buChar char="•"/>
              <a:defRPr/>
            </a:pPr>
            <a:r>
              <a:rPr lang="en-GB" sz="2000" dirty="0" smtClean="0"/>
              <a:t>The </a:t>
            </a:r>
            <a:r>
              <a:rPr lang="en-GB" sz="2000" dirty="0"/>
              <a:t>in-service teachers were part of a community of practice, where the identity of the in-service teachers moved towards closing the gap between the actual identity and that designated by the researchers through experimenting with the pre-service teachers. </a:t>
            </a:r>
            <a:endParaRPr lang="en-GB" sz="2000" dirty="0"/>
          </a:p>
          <a:p>
            <a:pPr marL="360000" indent="-288000">
              <a:lnSpc>
                <a:spcPts val="3000"/>
              </a:lnSpc>
              <a:buFont typeface="Arial" charset="0"/>
              <a:buChar char="•"/>
              <a:defRPr/>
            </a:pPr>
            <a:r>
              <a:rPr lang="en-GB" sz="2000" dirty="0"/>
              <a:t>It seems that the identity of the in-service teachers reached equilibrium, regarding their use of ICT in their teaching of mathematics</a:t>
            </a:r>
            <a:r>
              <a:rPr lang="en-GB" sz="2000" dirty="0"/>
              <a:t>.</a:t>
            </a:r>
          </a:p>
          <a:p>
            <a:pPr marL="360000" indent="-288000">
              <a:lnSpc>
                <a:spcPts val="3000"/>
              </a:lnSpc>
              <a:buFont typeface="Arial" charset="0"/>
              <a:buChar char="•"/>
              <a:defRPr/>
            </a:pPr>
            <a:r>
              <a:rPr lang="en-GB" sz="2000" dirty="0"/>
              <a:t>This </a:t>
            </a:r>
            <a:r>
              <a:rPr lang="en-GB" sz="2000" dirty="0"/>
              <a:t>equilibrium indicates </a:t>
            </a:r>
            <a:r>
              <a:rPr lang="en-GB" sz="2000" dirty="0"/>
              <a:t>that the in-service teachers underwent professional development; in other words </a:t>
            </a:r>
            <a:r>
              <a:rPr lang="en-GB" sz="2000" dirty="0"/>
              <a:t>learning.</a:t>
            </a:r>
          </a:p>
          <a:p>
            <a:pPr marL="285750" indent="-285750">
              <a:lnSpc>
                <a:spcPct val="110000"/>
              </a:lnSpc>
              <a:spcBef>
                <a:spcPts val="900"/>
              </a:spcBef>
              <a:buFont typeface="Arial" charset="0"/>
              <a:buChar char="•"/>
              <a:defRPr/>
            </a:pPr>
            <a:endParaRPr lang="en-US" sz="1800" dirty="0" smtClean="0"/>
          </a:p>
          <a:p>
            <a:pPr marL="285750" indent="-285750">
              <a:lnSpc>
                <a:spcPct val="110000"/>
              </a:lnSpc>
              <a:spcBef>
                <a:spcPts val="900"/>
              </a:spcBef>
              <a:buFont typeface="Arial" charset="0"/>
              <a:buChar char="•"/>
              <a:defRPr/>
            </a:pPr>
            <a:endParaRPr lang="en-US" sz="1800" dirty="0">
              <a:solidFill>
                <a:srgbClr val="0070C0"/>
              </a:solidFill>
              <a:latin typeface="Gill Sans MT" pitchFamily="34" charset="0"/>
              <a:cs typeface="Arial" charset="0"/>
            </a:endParaRPr>
          </a:p>
        </p:txBody>
      </p:sp>
      <p:sp>
        <p:nvSpPr>
          <p:cNvPr id="4" name="Date Placeholder 3"/>
          <p:cNvSpPr>
            <a:spLocks noGrp="1"/>
          </p:cNvSpPr>
          <p:nvPr>
            <p:ph type="dt" sz="half" idx="10"/>
          </p:nvPr>
        </p:nvSpPr>
        <p:spPr/>
        <p:txBody>
          <a:bodyPr/>
          <a:lstStyle/>
          <a:p>
            <a:pPr>
              <a:defRPr/>
            </a:pPr>
            <a:fld id="{ECF760EC-C4D8-4067-BB68-8ADB55EB2AA3}" type="datetime3">
              <a:rPr lang="en-US" smtClean="0"/>
              <a:t>5 May 2017</a:t>
            </a:fld>
            <a:endParaRPr lang="en-US" dirty="0"/>
          </a:p>
        </p:txBody>
      </p:sp>
      <p:sp>
        <p:nvSpPr>
          <p:cNvPr id="5" name="Slide Number Placeholder 4"/>
          <p:cNvSpPr>
            <a:spLocks noGrp="1"/>
          </p:cNvSpPr>
          <p:nvPr>
            <p:ph type="sldNum" sz="quarter" idx="12"/>
          </p:nvPr>
        </p:nvSpPr>
        <p:spPr/>
        <p:txBody>
          <a:bodyPr/>
          <a:lstStyle/>
          <a:p>
            <a:pPr>
              <a:defRPr/>
            </a:pPr>
            <a:fld id="{9A810CAC-B13E-4E3A-B39C-87052A017D29}" type="slidenum">
              <a:rPr lang="he-IL" smtClean="0"/>
              <a:pPr>
                <a:defRPr/>
              </a:pPr>
              <a:t>44</a:t>
            </a:fld>
            <a:endParaRPr lang="he-IL" dirty="0"/>
          </a:p>
        </p:txBody>
      </p:sp>
      <p:sp>
        <p:nvSpPr>
          <p:cNvPr id="7" name="כותרת 1"/>
          <p:cNvSpPr>
            <a:spLocks noGrp="1"/>
          </p:cNvSpPr>
          <p:nvPr>
            <p:ph type="title"/>
          </p:nvPr>
        </p:nvSpPr>
        <p:spPr>
          <a:xfrm>
            <a:off x="1115616" y="274638"/>
            <a:ext cx="7499350" cy="1143000"/>
          </a:xfrm>
        </p:spPr>
        <p:txBody>
          <a:bodyPr>
            <a:normAutofit/>
          </a:bodyPr>
          <a:lstStyle/>
          <a:p>
            <a:pPr fontAlgn="auto">
              <a:spcAft>
                <a:spcPts val="0"/>
              </a:spcAft>
              <a:defRPr/>
            </a:pPr>
            <a:r>
              <a:rPr lang="en-US" sz="3600" dirty="0">
                <a:solidFill>
                  <a:srgbClr val="1F2123">
                    <a:satMod val="130000"/>
                  </a:srgbClr>
                </a:solidFill>
              </a:rPr>
              <a:t>Discussion</a:t>
            </a:r>
            <a:endParaRPr lang="ar-JO" dirty="0">
              <a:solidFill>
                <a:schemeClr val="tx2">
                  <a:satMod val="130000"/>
                </a:schemeClr>
              </a:solidFill>
            </a:endParaRPr>
          </a:p>
        </p:txBody>
      </p:sp>
    </p:spTree>
    <p:extLst>
      <p:ext uri="{BB962C8B-B14F-4D97-AF65-F5344CB8AC3E}">
        <p14:creationId xmlns:p14="http://schemas.microsoft.com/office/powerpoint/2010/main" val="379510803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Conclusions</a:t>
            </a:r>
            <a:endParaRPr lang="he-IL" sz="3600" dirty="0">
              <a:solidFill>
                <a:schemeClr val="tx2">
                  <a:satMod val="130000"/>
                </a:schemeClr>
              </a:solidFill>
            </a:endParaRPr>
          </a:p>
        </p:txBody>
      </p:sp>
      <p:sp>
        <p:nvSpPr>
          <p:cNvPr id="3" name="מציין מיקום תוכן 2"/>
          <p:cNvSpPr>
            <a:spLocks noGrp="1"/>
          </p:cNvSpPr>
          <p:nvPr>
            <p:ph idx="1"/>
          </p:nvPr>
        </p:nvSpPr>
        <p:spPr>
          <a:xfrm>
            <a:off x="900113" y="1447800"/>
            <a:ext cx="8108950" cy="5005388"/>
          </a:xfrm>
        </p:spPr>
        <p:txBody>
          <a:bodyPr>
            <a:normAutofit/>
          </a:bodyPr>
          <a:lstStyle/>
          <a:p>
            <a:pPr marL="365760" indent="-283464" fontAlgn="auto">
              <a:lnSpc>
                <a:spcPts val="3000"/>
              </a:lnSpc>
              <a:spcAft>
                <a:spcPts val="0"/>
              </a:spcAft>
              <a:buFont typeface="Wingdings 2"/>
              <a:buChar char=""/>
              <a:defRPr/>
            </a:pPr>
            <a:r>
              <a:rPr lang="en-US" sz="2000" dirty="0"/>
              <a:t>The </a:t>
            </a:r>
            <a:r>
              <a:rPr lang="en-US" sz="2000" dirty="0">
                <a:solidFill>
                  <a:srgbClr val="008E40"/>
                </a:solidFill>
              </a:rPr>
              <a:t>pre-service teachers </a:t>
            </a:r>
            <a:r>
              <a:rPr lang="en-US" sz="2000" dirty="0"/>
              <a:t>stated that they were </a:t>
            </a:r>
            <a:r>
              <a:rPr lang="en-US" sz="2000" dirty="0">
                <a:solidFill>
                  <a:srgbClr val="008E40"/>
                </a:solidFill>
              </a:rPr>
              <a:t>rejected</a:t>
            </a:r>
            <a:r>
              <a:rPr lang="en-US" sz="2000" dirty="0"/>
              <a:t> by the </a:t>
            </a:r>
            <a:r>
              <a:rPr lang="en-US" sz="2000" dirty="0">
                <a:solidFill>
                  <a:srgbClr val="008E40"/>
                </a:solidFill>
              </a:rPr>
              <a:t>in-service</a:t>
            </a:r>
            <a:r>
              <a:rPr lang="en-US" sz="2000" dirty="0"/>
              <a:t> mentors at the </a:t>
            </a:r>
            <a:r>
              <a:rPr lang="en-US" sz="2000" dirty="0">
                <a:solidFill>
                  <a:srgbClr val="008E40"/>
                </a:solidFill>
              </a:rPr>
              <a:t>beginning</a:t>
            </a:r>
            <a:r>
              <a:rPr lang="en-US" sz="2000" dirty="0"/>
              <a:t> of the initiative, but </a:t>
            </a:r>
            <a:r>
              <a:rPr lang="en-US" sz="2000" dirty="0">
                <a:solidFill>
                  <a:srgbClr val="008E40"/>
                </a:solidFill>
              </a:rPr>
              <a:t>later</a:t>
            </a:r>
            <a:r>
              <a:rPr lang="en-US" sz="2000" dirty="0"/>
              <a:t> the </a:t>
            </a:r>
            <a:r>
              <a:rPr lang="en-US" sz="2000" dirty="0">
                <a:solidFill>
                  <a:srgbClr val="008E40"/>
                </a:solidFill>
              </a:rPr>
              <a:t>in-service</a:t>
            </a:r>
            <a:r>
              <a:rPr lang="en-US" sz="2000" dirty="0"/>
              <a:t> teachers started to </a:t>
            </a:r>
            <a:r>
              <a:rPr lang="en-US" sz="2000" dirty="0">
                <a:solidFill>
                  <a:srgbClr val="008E40"/>
                </a:solidFill>
              </a:rPr>
              <a:t>collaborate</a:t>
            </a:r>
            <a:r>
              <a:rPr lang="en-US" sz="2000" dirty="0"/>
              <a:t> with them.</a:t>
            </a:r>
          </a:p>
          <a:p>
            <a:pPr marL="365760" indent="-283464" fontAlgn="auto">
              <a:lnSpc>
                <a:spcPts val="3000"/>
              </a:lnSpc>
              <a:spcAft>
                <a:spcPts val="0"/>
              </a:spcAft>
              <a:buFont typeface="Wingdings 2"/>
              <a:buChar char=""/>
              <a:defRPr/>
            </a:pPr>
            <a:r>
              <a:rPr lang="en-US" sz="2000" dirty="0"/>
              <a:t>The pre-service teachers emphasized </a:t>
            </a:r>
            <a:r>
              <a:rPr lang="en-US" sz="2000" dirty="0">
                <a:solidFill>
                  <a:srgbClr val="008E40"/>
                </a:solidFill>
              </a:rPr>
              <a:t>two main factors </a:t>
            </a:r>
            <a:r>
              <a:rPr lang="en-US" sz="2000" dirty="0"/>
              <a:t>that </a:t>
            </a:r>
            <a:r>
              <a:rPr lang="en-US" sz="2000" dirty="0">
                <a:solidFill>
                  <a:srgbClr val="008E40"/>
                </a:solidFill>
              </a:rPr>
              <a:t>led</a:t>
            </a:r>
            <a:r>
              <a:rPr lang="en-US" sz="2000" dirty="0"/>
              <a:t> to that </a:t>
            </a:r>
            <a:r>
              <a:rPr lang="en-US" sz="2000" dirty="0">
                <a:solidFill>
                  <a:srgbClr val="008E40"/>
                </a:solidFill>
              </a:rPr>
              <a:t>change</a:t>
            </a:r>
            <a:r>
              <a:rPr lang="en-US" sz="2000" dirty="0"/>
              <a:t>: </a:t>
            </a:r>
          </a:p>
          <a:p>
            <a:pPr marL="633413" indent="-360363" fontAlgn="auto">
              <a:lnSpc>
                <a:spcPts val="3000"/>
              </a:lnSpc>
              <a:spcAft>
                <a:spcPts val="0"/>
              </a:spcAft>
              <a:buFont typeface="Wingdings" pitchFamily="2" charset="2"/>
              <a:buChar char="Ø"/>
              <a:defRPr/>
            </a:pPr>
            <a:r>
              <a:rPr lang="en-US" sz="2000" dirty="0" smtClean="0"/>
              <a:t>The </a:t>
            </a:r>
            <a:r>
              <a:rPr lang="en-US" sz="2000" dirty="0">
                <a:solidFill>
                  <a:srgbClr val="008E40"/>
                </a:solidFill>
              </a:rPr>
              <a:t>in-service teachers watching </a:t>
            </a:r>
            <a:r>
              <a:rPr lang="en-US" sz="2000" dirty="0" smtClean="0"/>
              <a:t>of the </a:t>
            </a:r>
            <a:r>
              <a:rPr lang="en-US" sz="2000" dirty="0" smtClean="0">
                <a:solidFill>
                  <a:srgbClr val="008E40"/>
                </a:solidFill>
              </a:rPr>
              <a:t>video</a:t>
            </a:r>
            <a:r>
              <a:rPr lang="en-US" sz="2000" dirty="0" smtClean="0"/>
              <a:t> </a:t>
            </a:r>
            <a:r>
              <a:rPr lang="en-US" sz="2000" dirty="0" smtClean="0">
                <a:solidFill>
                  <a:srgbClr val="008E40"/>
                </a:solidFill>
              </a:rPr>
              <a:t>clips</a:t>
            </a:r>
          </a:p>
          <a:p>
            <a:pPr marL="633413" indent="-360363" fontAlgn="auto">
              <a:lnSpc>
                <a:spcPts val="3000"/>
              </a:lnSpc>
              <a:spcAft>
                <a:spcPts val="0"/>
              </a:spcAft>
              <a:buFont typeface="Wingdings" pitchFamily="2" charset="2"/>
              <a:buChar char="Ø"/>
              <a:defRPr/>
            </a:pPr>
            <a:r>
              <a:rPr lang="en-US" sz="2000" dirty="0" smtClean="0">
                <a:solidFill>
                  <a:srgbClr val="008E40"/>
                </a:solidFill>
              </a:rPr>
              <a:t>The pre-service teachers carrying out ICT-based lessons </a:t>
            </a:r>
            <a:r>
              <a:rPr lang="en-US" sz="2000" dirty="0" smtClean="0"/>
              <a:t>in the classroom in </a:t>
            </a:r>
            <a:r>
              <a:rPr lang="en-US" sz="2000" dirty="0" smtClean="0">
                <a:solidFill>
                  <a:srgbClr val="008E40"/>
                </a:solidFill>
              </a:rPr>
              <a:t>presence</a:t>
            </a:r>
            <a:r>
              <a:rPr lang="en-US" sz="2000" dirty="0" smtClean="0"/>
              <a:t> of their </a:t>
            </a:r>
            <a:r>
              <a:rPr lang="en-US" sz="2000" dirty="0" smtClean="0">
                <a:solidFill>
                  <a:srgbClr val="008E40"/>
                </a:solidFill>
              </a:rPr>
              <a:t>mentors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fld id="{ECF760EC-C4D8-4067-BB68-8ADB55EB2AA3}" type="datetime3">
              <a:rPr lang="en-US" smtClean="0"/>
              <a:t>5 May 2017</a:t>
            </a:fld>
            <a:endParaRPr lang="en-US" dirty="0"/>
          </a:p>
        </p:txBody>
      </p:sp>
      <p:sp>
        <p:nvSpPr>
          <p:cNvPr id="5" name="Slide Number Placeholder 4"/>
          <p:cNvSpPr>
            <a:spLocks noGrp="1"/>
          </p:cNvSpPr>
          <p:nvPr>
            <p:ph type="sldNum" sz="quarter" idx="12"/>
          </p:nvPr>
        </p:nvSpPr>
        <p:spPr/>
        <p:txBody>
          <a:bodyPr/>
          <a:lstStyle/>
          <a:p>
            <a:pPr>
              <a:defRPr/>
            </a:pPr>
            <a:fld id="{9A810CAC-B13E-4E3A-B39C-87052A017D29}" type="slidenum">
              <a:rPr lang="he-IL" smtClean="0"/>
              <a:pPr>
                <a:defRPr/>
              </a:pPr>
              <a:t>45</a:t>
            </a:fld>
            <a:endParaRPr lang="he-IL"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Conclusions</a:t>
            </a:r>
            <a:endParaRPr lang="he-IL" sz="3600" dirty="0">
              <a:solidFill>
                <a:schemeClr val="tx2">
                  <a:satMod val="130000"/>
                </a:schemeClr>
              </a:solidFill>
            </a:endParaRPr>
          </a:p>
        </p:txBody>
      </p:sp>
      <p:sp>
        <p:nvSpPr>
          <p:cNvPr id="5" name="מלבן מעוגל 4"/>
          <p:cNvSpPr/>
          <p:nvPr/>
        </p:nvSpPr>
        <p:spPr>
          <a:xfrm>
            <a:off x="944563" y="1544638"/>
            <a:ext cx="4348162" cy="21717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en-US" sz="2400" dirty="0">
                <a:solidFill>
                  <a:schemeClr val="bg1"/>
                </a:solidFill>
              </a:rPr>
              <a:t>the </a:t>
            </a:r>
            <a:r>
              <a:rPr lang="en-US" sz="2400" dirty="0">
                <a:solidFill>
                  <a:srgbClr val="FFFF00"/>
                </a:solidFill>
              </a:rPr>
              <a:t>successful</a:t>
            </a:r>
            <a:r>
              <a:rPr lang="en-US" sz="2400" dirty="0">
                <a:solidFill>
                  <a:schemeClr val="bg1"/>
                </a:solidFill>
              </a:rPr>
              <a:t> ICT use by the pre-service teachers, especially using </a:t>
            </a:r>
            <a:r>
              <a:rPr lang="en-US" sz="2400" dirty="0">
                <a:solidFill>
                  <a:srgbClr val="FFFF00"/>
                </a:solidFill>
              </a:rPr>
              <a:t>applets</a:t>
            </a:r>
            <a:r>
              <a:rPr lang="en-US" sz="2400" dirty="0">
                <a:solidFill>
                  <a:schemeClr val="bg1"/>
                </a:solidFill>
              </a:rPr>
              <a:t> and </a:t>
            </a:r>
            <a:r>
              <a:rPr lang="en-US" sz="2400" dirty="0" err="1">
                <a:solidFill>
                  <a:srgbClr val="FFFF00"/>
                </a:solidFill>
              </a:rPr>
              <a:t>GeoGebra</a:t>
            </a:r>
            <a:r>
              <a:rPr lang="en-US" sz="2400" dirty="0">
                <a:solidFill>
                  <a:schemeClr val="bg1"/>
                </a:solidFill>
              </a:rPr>
              <a:t> </a:t>
            </a:r>
            <a:r>
              <a:rPr lang="en-US" sz="2400" dirty="0">
                <a:solidFill>
                  <a:srgbClr val="FFFF00"/>
                </a:solidFill>
              </a:rPr>
              <a:t>visually</a:t>
            </a:r>
            <a:r>
              <a:rPr lang="en-US" sz="2400" dirty="0">
                <a:solidFill>
                  <a:schemeClr val="bg1"/>
                </a:solidFill>
              </a:rPr>
              <a:t> and </a:t>
            </a:r>
            <a:r>
              <a:rPr lang="en-US" sz="2400" dirty="0">
                <a:solidFill>
                  <a:srgbClr val="FFFF00"/>
                </a:solidFill>
              </a:rPr>
              <a:t>dynamically</a:t>
            </a:r>
            <a:r>
              <a:rPr lang="en-US" sz="2400" dirty="0">
                <a:solidFill>
                  <a:schemeClr val="bg1"/>
                </a:solidFill>
              </a:rPr>
              <a:t> to facilitate </a:t>
            </a:r>
            <a:r>
              <a:rPr lang="en-US" sz="2400" dirty="0">
                <a:solidFill>
                  <a:srgbClr val="FFFF00"/>
                </a:solidFill>
              </a:rPr>
              <a:t>mathematical</a:t>
            </a:r>
            <a:r>
              <a:rPr lang="en-US" sz="2400" dirty="0">
                <a:solidFill>
                  <a:schemeClr val="bg1"/>
                </a:solidFill>
              </a:rPr>
              <a:t> </a:t>
            </a:r>
            <a:r>
              <a:rPr lang="en-US" sz="2400" dirty="0">
                <a:solidFill>
                  <a:srgbClr val="FFFF00"/>
                </a:solidFill>
              </a:rPr>
              <a:t>discourse</a:t>
            </a:r>
            <a:r>
              <a:rPr lang="en-US" sz="2400" dirty="0">
                <a:solidFill>
                  <a:schemeClr val="bg1"/>
                </a:solidFill>
              </a:rPr>
              <a:t> and </a:t>
            </a:r>
            <a:r>
              <a:rPr lang="en-US" sz="2400" dirty="0">
                <a:solidFill>
                  <a:srgbClr val="FFFF00"/>
                </a:solidFill>
              </a:rPr>
              <a:t>investigation</a:t>
            </a:r>
            <a:endParaRPr lang="he-IL" sz="2400" dirty="0">
              <a:solidFill>
                <a:srgbClr val="FFFF00"/>
              </a:solidFill>
            </a:endParaRPr>
          </a:p>
        </p:txBody>
      </p:sp>
      <p:sp>
        <p:nvSpPr>
          <p:cNvPr id="6" name="מלבן מעוגל 5"/>
          <p:cNvSpPr/>
          <p:nvPr/>
        </p:nvSpPr>
        <p:spPr>
          <a:xfrm>
            <a:off x="5867400" y="1581150"/>
            <a:ext cx="3025775" cy="2135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en-US" sz="2400" dirty="0">
                <a:solidFill>
                  <a:srgbClr val="FFFF00"/>
                </a:solidFill>
              </a:rPr>
              <a:t>better</a:t>
            </a:r>
            <a:r>
              <a:rPr lang="en-US" sz="2400" dirty="0">
                <a:solidFill>
                  <a:schemeClr val="bg1"/>
                </a:solidFill>
              </a:rPr>
              <a:t> </a:t>
            </a:r>
            <a:r>
              <a:rPr lang="en-US" sz="2400" dirty="0">
                <a:solidFill>
                  <a:srgbClr val="FFFF00"/>
                </a:solidFill>
              </a:rPr>
              <a:t>understanding</a:t>
            </a:r>
            <a:r>
              <a:rPr lang="en-US" sz="2400" dirty="0">
                <a:solidFill>
                  <a:schemeClr val="bg1"/>
                </a:solidFill>
              </a:rPr>
              <a:t> among the </a:t>
            </a:r>
            <a:r>
              <a:rPr lang="en-US" sz="2400" dirty="0">
                <a:solidFill>
                  <a:srgbClr val="FFFF00"/>
                </a:solidFill>
              </a:rPr>
              <a:t>students</a:t>
            </a:r>
            <a:r>
              <a:rPr lang="en-US" sz="2400" dirty="0">
                <a:solidFill>
                  <a:schemeClr val="bg1"/>
                </a:solidFill>
              </a:rPr>
              <a:t> and encouraged using </a:t>
            </a:r>
            <a:r>
              <a:rPr lang="en-US" sz="2400" dirty="0">
                <a:solidFill>
                  <a:srgbClr val="FFFF00"/>
                </a:solidFill>
              </a:rPr>
              <a:t>higher</a:t>
            </a:r>
            <a:r>
              <a:rPr lang="en-US" sz="2400" dirty="0">
                <a:solidFill>
                  <a:schemeClr val="bg1"/>
                </a:solidFill>
              </a:rPr>
              <a:t> </a:t>
            </a:r>
            <a:r>
              <a:rPr lang="en-US" sz="2400" dirty="0">
                <a:solidFill>
                  <a:srgbClr val="FFFF00"/>
                </a:solidFill>
              </a:rPr>
              <a:t>order</a:t>
            </a:r>
            <a:r>
              <a:rPr lang="en-US" sz="2400" dirty="0">
                <a:solidFill>
                  <a:schemeClr val="bg1"/>
                </a:solidFill>
              </a:rPr>
              <a:t> </a:t>
            </a:r>
            <a:r>
              <a:rPr lang="en-US" sz="2400" dirty="0">
                <a:solidFill>
                  <a:srgbClr val="FFFF00"/>
                </a:solidFill>
              </a:rPr>
              <a:t>cognitive</a:t>
            </a:r>
            <a:r>
              <a:rPr lang="en-US" sz="2400" dirty="0">
                <a:solidFill>
                  <a:schemeClr val="bg1"/>
                </a:solidFill>
              </a:rPr>
              <a:t> </a:t>
            </a:r>
            <a:r>
              <a:rPr lang="en-US" sz="2400" dirty="0">
                <a:solidFill>
                  <a:srgbClr val="FFFF00"/>
                </a:solidFill>
              </a:rPr>
              <a:t>skills</a:t>
            </a:r>
            <a:r>
              <a:rPr lang="en-US" sz="2400" dirty="0">
                <a:solidFill>
                  <a:schemeClr val="bg1"/>
                </a:solidFill>
              </a:rPr>
              <a:t>. </a:t>
            </a:r>
            <a:endParaRPr lang="he-IL" sz="2400" dirty="0">
              <a:solidFill>
                <a:schemeClr val="bg1"/>
              </a:solidFill>
            </a:endParaRPr>
          </a:p>
        </p:txBody>
      </p:sp>
      <p:sp>
        <p:nvSpPr>
          <p:cNvPr id="9" name="מלבן מעוגל 8"/>
          <p:cNvSpPr/>
          <p:nvPr/>
        </p:nvSpPr>
        <p:spPr>
          <a:xfrm>
            <a:off x="2843213" y="4149725"/>
            <a:ext cx="5976937" cy="20875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en-US" sz="2400" dirty="0">
                <a:solidFill>
                  <a:schemeClr val="bg1"/>
                </a:solidFill>
              </a:rPr>
              <a:t>in-service teachers stated that this was </a:t>
            </a:r>
          </a:p>
          <a:p>
            <a:pPr algn="ctr" rtl="0" fontAlgn="auto">
              <a:spcBef>
                <a:spcPts val="0"/>
              </a:spcBef>
              <a:spcAft>
                <a:spcPts val="0"/>
              </a:spcAft>
              <a:defRPr/>
            </a:pPr>
            <a:r>
              <a:rPr lang="en-US" sz="2400" dirty="0">
                <a:solidFill>
                  <a:schemeClr val="bg1"/>
                </a:solidFill>
              </a:rPr>
              <a:t>the </a:t>
            </a:r>
            <a:r>
              <a:rPr lang="en-US" sz="2400" dirty="0">
                <a:solidFill>
                  <a:srgbClr val="FFFF00"/>
                </a:solidFill>
              </a:rPr>
              <a:t>main</a:t>
            </a:r>
            <a:r>
              <a:rPr lang="en-US" sz="2400" dirty="0">
                <a:solidFill>
                  <a:schemeClr val="bg1"/>
                </a:solidFill>
              </a:rPr>
              <a:t> </a:t>
            </a:r>
            <a:r>
              <a:rPr lang="en-US" sz="2400" dirty="0">
                <a:solidFill>
                  <a:srgbClr val="FFFF00"/>
                </a:solidFill>
              </a:rPr>
              <a:t>factor</a:t>
            </a:r>
            <a:r>
              <a:rPr lang="en-US" sz="2400" dirty="0">
                <a:solidFill>
                  <a:schemeClr val="bg1"/>
                </a:solidFill>
              </a:rPr>
              <a:t> that </a:t>
            </a:r>
            <a:r>
              <a:rPr lang="en-US" sz="2400" dirty="0">
                <a:solidFill>
                  <a:srgbClr val="FFFF00"/>
                </a:solidFill>
              </a:rPr>
              <a:t>made</a:t>
            </a:r>
            <a:r>
              <a:rPr lang="en-US" sz="2400" dirty="0">
                <a:solidFill>
                  <a:schemeClr val="bg1"/>
                </a:solidFill>
              </a:rPr>
              <a:t> them </a:t>
            </a:r>
            <a:r>
              <a:rPr lang="en-US" sz="2400" dirty="0">
                <a:solidFill>
                  <a:srgbClr val="FFFF00"/>
                </a:solidFill>
              </a:rPr>
              <a:t>change</a:t>
            </a:r>
            <a:r>
              <a:rPr lang="en-US" sz="2400" dirty="0">
                <a:solidFill>
                  <a:schemeClr val="bg1"/>
                </a:solidFill>
              </a:rPr>
              <a:t> their </a:t>
            </a:r>
            <a:r>
              <a:rPr lang="en-US" sz="2400" dirty="0">
                <a:solidFill>
                  <a:srgbClr val="FFFF00"/>
                </a:solidFill>
              </a:rPr>
              <a:t>believes</a:t>
            </a:r>
            <a:r>
              <a:rPr lang="en-US" sz="2400" dirty="0">
                <a:solidFill>
                  <a:schemeClr val="bg1"/>
                </a:solidFill>
              </a:rPr>
              <a:t> and </a:t>
            </a:r>
            <a:r>
              <a:rPr lang="en-US" sz="2400" dirty="0">
                <a:solidFill>
                  <a:srgbClr val="FFFF00"/>
                </a:solidFill>
              </a:rPr>
              <a:t>attitudes</a:t>
            </a:r>
            <a:r>
              <a:rPr lang="en-US" sz="2400" dirty="0">
                <a:solidFill>
                  <a:schemeClr val="bg1"/>
                </a:solidFill>
              </a:rPr>
              <a:t> towards ICT use, and </a:t>
            </a:r>
            <a:r>
              <a:rPr lang="en-US" sz="2400" dirty="0">
                <a:solidFill>
                  <a:srgbClr val="FFFF00"/>
                </a:solidFill>
              </a:rPr>
              <a:t>encouraged</a:t>
            </a:r>
            <a:r>
              <a:rPr lang="en-US" sz="2400" dirty="0">
                <a:solidFill>
                  <a:schemeClr val="bg1"/>
                </a:solidFill>
              </a:rPr>
              <a:t> them to </a:t>
            </a:r>
            <a:r>
              <a:rPr lang="en-US" sz="2400" dirty="0">
                <a:solidFill>
                  <a:srgbClr val="FFFF00"/>
                </a:solidFill>
              </a:rPr>
              <a:t>take</a:t>
            </a:r>
            <a:r>
              <a:rPr lang="en-US" sz="2400" dirty="0">
                <a:solidFill>
                  <a:schemeClr val="bg1"/>
                </a:solidFill>
              </a:rPr>
              <a:t> the </a:t>
            </a:r>
            <a:r>
              <a:rPr lang="en-US" sz="2400" dirty="0">
                <a:solidFill>
                  <a:srgbClr val="FFFF00"/>
                </a:solidFill>
              </a:rPr>
              <a:t>decision</a:t>
            </a:r>
            <a:r>
              <a:rPr lang="en-US" sz="2400" dirty="0">
                <a:solidFill>
                  <a:schemeClr val="bg1"/>
                </a:solidFill>
              </a:rPr>
              <a:t> to </a:t>
            </a:r>
            <a:r>
              <a:rPr lang="en-US" sz="2400" dirty="0">
                <a:solidFill>
                  <a:srgbClr val="FFFF00"/>
                </a:solidFill>
              </a:rPr>
              <a:t>implement</a:t>
            </a:r>
            <a:r>
              <a:rPr lang="en-US" sz="2400" dirty="0">
                <a:solidFill>
                  <a:schemeClr val="bg1"/>
                </a:solidFill>
              </a:rPr>
              <a:t> this use by </a:t>
            </a:r>
            <a:r>
              <a:rPr lang="en-US" sz="2400" dirty="0">
                <a:solidFill>
                  <a:srgbClr val="FFFF00"/>
                </a:solidFill>
              </a:rPr>
              <a:t>themselves</a:t>
            </a:r>
            <a:r>
              <a:rPr lang="en-US" sz="2400" dirty="0">
                <a:solidFill>
                  <a:schemeClr val="bg1"/>
                </a:solidFill>
              </a:rPr>
              <a:t>. </a:t>
            </a:r>
          </a:p>
        </p:txBody>
      </p:sp>
      <p:cxnSp>
        <p:nvCxnSpPr>
          <p:cNvPr id="15" name="מחבר חץ ישר 14"/>
          <p:cNvCxnSpPr>
            <a:stCxn id="5" idx="3"/>
          </p:cNvCxnSpPr>
          <p:nvPr/>
        </p:nvCxnSpPr>
        <p:spPr>
          <a:xfrm flipV="1">
            <a:off x="5292080" y="2630752"/>
            <a:ext cx="576000" cy="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מחבר חץ ישר 16"/>
          <p:cNvCxnSpPr/>
          <p:nvPr/>
        </p:nvCxnSpPr>
        <p:spPr>
          <a:xfrm>
            <a:off x="6467475" y="3717031"/>
            <a:ext cx="0" cy="43204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 name="Date Placeholder 2"/>
          <p:cNvSpPr>
            <a:spLocks noGrp="1"/>
          </p:cNvSpPr>
          <p:nvPr>
            <p:ph type="dt" sz="half" idx="10"/>
          </p:nvPr>
        </p:nvSpPr>
        <p:spPr/>
        <p:txBody>
          <a:bodyPr/>
          <a:lstStyle/>
          <a:p>
            <a:pPr>
              <a:defRPr/>
            </a:pPr>
            <a:fld id="{0FA0167D-7827-43D9-B508-8CF513D6C692}"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46</a:t>
            </a:fld>
            <a:endParaRPr lang="he-IL"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116137" y="1447800"/>
            <a:ext cx="7776343" cy="5005388"/>
          </a:xfrm>
        </p:spPr>
        <p:txBody>
          <a:bodyPr>
            <a:normAutofit/>
          </a:bodyPr>
          <a:lstStyle/>
          <a:p>
            <a:pPr marL="360000" indent="-288000">
              <a:lnSpc>
                <a:spcPts val="3000"/>
              </a:lnSpc>
              <a:buFont typeface="Arial" charset="0"/>
              <a:buChar char="•"/>
              <a:defRPr/>
            </a:pPr>
            <a:r>
              <a:rPr lang="en-GB" sz="2000" dirty="0"/>
              <a:t>The PDS could serve as a platform for social learning in a community of practice/inquiry with the goal of utilizing digital tools for teaching, in our case mathematics teaching. </a:t>
            </a:r>
            <a:endParaRPr lang="en-GB" sz="2000" dirty="0"/>
          </a:p>
          <a:p>
            <a:pPr marL="360000" indent="-288000">
              <a:lnSpc>
                <a:spcPts val="3000"/>
              </a:lnSpc>
              <a:buFont typeface="Arial" charset="0"/>
              <a:buChar char="•"/>
              <a:defRPr/>
            </a:pPr>
            <a:r>
              <a:rPr lang="en-US" sz="2000" dirty="0"/>
              <a:t>Programs </a:t>
            </a:r>
            <a:r>
              <a:rPr lang="en-US" sz="2000" dirty="0"/>
              <a:t>of professional development of mathematics teachers that </a:t>
            </a:r>
            <a:r>
              <a:rPr lang="en-US" sz="2000" dirty="0"/>
              <a:t>emphasize </a:t>
            </a:r>
            <a:r>
              <a:rPr lang="en-US" sz="2000" dirty="0"/>
              <a:t>the utilization of ICT tools in the mathematics classrooms can benefit when following this model of social learning in a community of inquiry in which researchers, in-service teachers and pre-service teachers learn together to find the best ways for utilizing digital tools in the mathematics classroom.</a:t>
            </a:r>
          </a:p>
          <a:p>
            <a:pPr marL="285750" indent="-285750">
              <a:lnSpc>
                <a:spcPct val="110000"/>
              </a:lnSpc>
              <a:spcBef>
                <a:spcPts val="900"/>
              </a:spcBef>
              <a:buFont typeface="Arial" charset="0"/>
              <a:buChar char="•"/>
              <a:defRPr/>
            </a:pPr>
            <a:endParaRPr lang="en-US" sz="1800" dirty="0">
              <a:solidFill>
                <a:srgbClr val="0070C0"/>
              </a:solidFill>
              <a:latin typeface="Gill Sans MT" pitchFamily="34" charset="0"/>
              <a:cs typeface="Arial" charset="0"/>
            </a:endParaRPr>
          </a:p>
        </p:txBody>
      </p:sp>
      <p:sp>
        <p:nvSpPr>
          <p:cNvPr id="4" name="Date Placeholder 3"/>
          <p:cNvSpPr>
            <a:spLocks noGrp="1"/>
          </p:cNvSpPr>
          <p:nvPr>
            <p:ph type="dt" sz="half" idx="10"/>
          </p:nvPr>
        </p:nvSpPr>
        <p:spPr/>
        <p:txBody>
          <a:bodyPr/>
          <a:lstStyle/>
          <a:p>
            <a:pPr>
              <a:defRPr/>
            </a:pPr>
            <a:fld id="{ECF760EC-C4D8-4067-BB68-8ADB55EB2AA3}" type="datetime3">
              <a:rPr lang="en-US" smtClean="0"/>
              <a:t>5 May 2017</a:t>
            </a:fld>
            <a:endParaRPr lang="en-US" dirty="0"/>
          </a:p>
        </p:txBody>
      </p:sp>
      <p:sp>
        <p:nvSpPr>
          <p:cNvPr id="5" name="Slide Number Placeholder 4"/>
          <p:cNvSpPr>
            <a:spLocks noGrp="1"/>
          </p:cNvSpPr>
          <p:nvPr>
            <p:ph type="sldNum" sz="quarter" idx="12"/>
          </p:nvPr>
        </p:nvSpPr>
        <p:spPr/>
        <p:txBody>
          <a:bodyPr/>
          <a:lstStyle/>
          <a:p>
            <a:pPr>
              <a:defRPr/>
            </a:pPr>
            <a:fld id="{9A810CAC-B13E-4E3A-B39C-87052A017D29}" type="slidenum">
              <a:rPr lang="he-IL" smtClean="0"/>
              <a:pPr>
                <a:defRPr/>
              </a:pPr>
              <a:t>47</a:t>
            </a:fld>
            <a:endParaRPr lang="he-IL" dirty="0"/>
          </a:p>
        </p:txBody>
      </p:sp>
      <p:sp>
        <p:nvSpPr>
          <p:cNvPr id="8"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Conclusions</a:t>
            </a:r>
            <a:endParaRPr lang="he-IL" sz="3600" dirty="0">
              <a:solidFill>
                <a:schemeClr val="tx2">
                  <a:satMod val="130000"/>
                </a:schemeClr>
              </a:solidFill>
            </a:endParaRPr>
          </a:p>
        </p:txBody>
      </p:sp>
    </p:spTree>
    <p:extLst>
      <p:ext uri="{BB962C8B-B14F-4D97-AF65-F5344CB8AC3E}">
        <p14:creationId xmlns:p14="http://schemas.microsoft.com/office/powerpoint/2010/main" val="25077473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4">
            <a:hlinkClick r:id="" action="ppaction://hlinkshowjump?jump=endshow" highlightClick="1"/>
          </p:cNvPr>
          <p:cNvSpPr>
            <a:spLocks noChangeArrowheads="1"/>
          </p:cNvSpPr>
          <p:nvPr/>
        </p:nvSpPr>
        <p:spPr bwMode="auto">
          <a:xfrm>
            <a:off x="3995738" y="5229200"/>
            <a:ext cx="1944687" cy="792163"/>
          </a:xfrm>
          <a:prstGeom prst="actionButtonBlank">
            <a:avLst/>
          </a:prstGeom>
          <a:solidFill>
            <a:srgbClr val="000066"/>
          </a:solidFill>
          <a:ln w="9525">
            <a:noFill/>
            <a:miter lim="800000"/>
            <a:headEnd/>
            <a:tailEnd/>
          </a:ln>
        </p:spPr>
        <p:txBody>
          <a:bodyPr wrap="none" anchor="ctr"/>
          <a:lstStyle/>
          <a:p>
            <a:pPr algn="l" rtl="0" eaLnBrk="0" hangingPunct="0"/>
            <a:endParaRPr kumimoji="1" lang="he-IL" sz="2400">
              <a:latin typeface="Times New Roman" pitchFamily="18" charset="0"/>
              <a:cs typeface="David" pitchFamily="2" charset="-79"/>
            </a:endParaRPr>
          </a:p>
        </p:txBody>
      </p:sp>
      <p:sp>
        <p:nvSpPr>
          <p:cNvPr id="52228" name="Text Box 5">
            <a:hlinkClick r:id="" action="ppaction://hlinkshowjump?jump=endshow"/>
          </p:cNvPr>
          <p:cNvSpPr txBox="1">
            <a:spLocks noChangeArrowheads="1"/>
          </p:cNvSpPr>
          <p:nvPr/>
        </p:nvSpPr>
        <p:spPr bwMode="auto">
          <a:xfrm>
            <a:off x="4212257" y="5376838"/>
            <a:ext cx="1439863" cy="519112"/>
          </a:xfrm>
          <a:prstGeom prst="rect">
            <a:avLst/>
          </a:prstGeom>
          <a:solidFill>
            <a:srgbClr val="000066"/>
          </a:solidFill>
          <a:ln w="12700" cap="sq">
            <a:noFill/>
            <a:miter lim="800000"/>
            <a:headEnd type="none" w="sm" len="sm"/>
            <a:tailEnd type="none" w="sm" len="sm"/>
          </a:ln>
        </p:spPr>
        <p:txBody>
          <a:bodyPr>
            <a:spAutoFit/>
          </a:bodyPr>
          <a:lstStyle/>
          <a:p>
            <a:pPr algn="ctr" rtl="0" eaLnBrk="0" fontAlgn="auto" hangingPunct="0">
              <a:spcBef>
                <a:spcPct val="50000"/>
              </a:spcBef>
              <a:spcAft>
                <a:spcPts val="0"/>
              </a:spcAft>
              <a:defRPr/>
            </a:pPr>
            <a:r>
              <a:rPr kumimoji="1" lang="en-US" sz="2800" b="1" dirty="0">
                <a:solidFill>
                  <a:srgbClr val="FEA0B4"/>
                </a:solidFill>
                <a:effectLst>
                  <a:outerShdw blurRad="38100" dist="38100" dir="2700000" algn="tl">
                    <a:srgbClr val="000000"/>
                  </a:outerShdw>
                </a:effectLst>
                <a:latin typeface="Times New Roman" pitchFamily="18" charset="0"/>
                <a:cs typeface="David" pitchFamily="2" charset="-79"/>
              </a:rPr>
              <a:t>End</a:t>
            </a:r>
          </a:p>
        </p:txBody>
      </p:sp>
      <p:sp>
        <p:nvSpPr>
          <p:cNvPr id="6" name="Text Box 4"/>
          <p:cNvSpPr txBox="1">
            <a:spLocks noChangeArrowheads="1"/>
          </p:cNvSpPr>
          <p:nvPr/>
        </p:nvSpPr>
        <p:spPr bwMode="auto">
          <a:xfrm>
            <a:off x="1259632" y="2214563"/>
            <a:ext cx="7416824" cy="2345257"/>
          </a:xfrm>
          <a:prstGeom prst="rect">
            <a:avLst/>
          </a:prstGeom>
          <a:noFill/>
          <a:ln w="12700" cap="sq">
            <a:noFill/>
            <a:miter lim="800000"/>
            <a:headEnd type="none" w="sm" len="sm"/>
            <a:tailEnd type="none" w="sm" len="sm"/>
          </a:ln>
          <a:effectLst/>
        </p:spPr>
        <p:txBody>
          <a:bodyPr wrap="square">
            <a:spAutoFit/>
          </a:bodyPr>
          <a:lstStyle/>
          <a:p>
            <a:pPr algn="ctr" rtl="0" eaLnBrk="0" fontAlgn="auto" hangingPunct="0">
              <a:spcBef>
                <a:spcPct val="50000"/>
              </a:spcBef>
              <a:spcAft>
                <a:spcPts val="0"/>
              </a:spcAft>
              <a:defRPr/>
            </a:pPr>
            <a:r>
              <a:rPr lang="en-US" sz="3200" b="1" dirty="0">
                <a:solidFill>
                  <a:srgbClr val="CC3300"/>
                </a:solidFill>
                <a:effectLst>
                  <a:outerShdw blurRad="38100" dist="38100" dir="2700000" algn="tl">
                    <a:srgbClr val="000000"/>
                  </a:outerShdw>
                </a:effectLst>
              </a:rPr>
              <a:t>Thanks for your attention</a:t>
            </a:r>
          </a:p>
          <a:p>
            <a:pPr algn="ctr" rtl="0" eaLnBrk="0" fontAlgn="auto" hangingPunct="0">
              <a:spcBef>
                <a:spcPct val="50000"/>
              </a:spcBef>
              <a:spcAft>
                <a:spcPts val="0"/>
              </a:spcAft>
              <a:defRPr/>
            </a:pPr>
            <a:endParaRPr kumimoji="1" lang="en-US" sz="2400" b="1" dirty="0">
              <a:latin typeface="Times New Roman" pitchFamily="18" charset="0"/>
              <a:cs typeface="David" pitchFamily="2" charset="-79"/>
            </a:endParaRPr>
          </a:p>
          <a:p>
            <a:pPr algn="ctr" rtl="0" eaLnBrk="0" fontAlgn="auto" hangingPunct="0">
              <a:lnSpc>
                <a:spcPct val="120000"/>
              </a:lnSpc>
              <a:spcBef>
                <a:spcPts val="0"/>
              </a:spcBef>
              <a:spcAft>
                <a:spcPts val="0"/>
              </a:spcAft>
              <a:buClr>
                <a:schemeClr val="accent2"/>
              </a:buClr>
              <a:buSzPct val="80000"/>
              <a:defRPr/>
            </a:pPr>
            <a:r>
              <a:rPr kumimoji="1" lang="en-US" sz="2000" b="1" dirty="0" err="1">
                <a:solidFill>
                  <a:schemeClr val="bg2">
                    <a:lumMod val="50000"/>
                  </a:schemeClr>
                </a:solidFill>
                <a:latin typeface="Times New Roman" pitchFamily="18" charset="0"/>
              </a:rPr>
              <a:t>Wajeeh</a:t>
            </a:r>
            <a:r>
              <a:rPr kumimoji="1" lang="en-US" sz="2000" b="1" dirty="0">
                <a:solidFill>
                  <a:schemeClr val="bg2">
                    <a:lumMod val="50000"/>
                  </a:schemeClr>
                </a:solidFill>
                <a:latin typeface="Times New Roman" pitchFamily="18" charset="0"/>
              </a:rPr>
              <a:t> Daher</a:t>
            </a:r>
            <a:r>
              <a:rPr kumimoji="1" lang="en-US" sz="2000" b="1" baseline="30000" dirty="0">
                <a:solidFill>
                  <a:schemeClr val="bg2">
                    <a:lumMod val="50000"/>
                  </a:schemeClr>
                </a:solidFill>
                <a:latin typeface="Times New Roman" pitchFamily="18" charset="0"/>
              </a:rPr>
              <a:t>1,2</a:t>
            </a:r>
            <a:r>
              <a:rPr kumimoji="1" lang="en-US" sz="2000" b="1" dirty="0">
                <a:solidFill>
                  <a:schemeClr val="bg2">
                    <a:lumMod val="50000"/>
                  </a:schemeClr>
                </a:solidFill>
                <a:latin typeface="Times New Roman" pitchFamily="18" charset="0"/>
              </a:rPr>
              <a:t>	</a:t>
            </a:r>
            <a:r>
              <a:rPr kumimoji="1" lang="en-US" sz="2000" b="1" dirty="0" smtClean="0">
                <a:solidFill>
                  <a:schemeClr val="bg2">
                    <a:lumMod val="50000"/>
                  </a:schemeClr>
                </a:solidFill>
                <a:latin typeface="Times New Roman" pitchFamily="18" charset="0"/>
              </a:rPr>
              <a:t>  </a:t>
            </a:r>
            <a:r>
              <a:rPr kumimoji="1" lang="en-US" sz="2000" b="1" dirty="0" err="1" smtClean="0">
                <a:solidFill>
                  <a:schemeClr val="bg2">
                    <a:lumMod val="50000"/>
                  </a:schemeClr>
                </a:solidFill>
                <a:latin typeface="Times New Roman" pitchFamily="18" charset="0"/>
              </a:rPr>
              <a:t>Nimer</a:t>
            </a:r>
            <a:r>
              <a:rPr kumimoji="1" lang="en-US" sz="2000" b="1" dirty="0" smtClean="0">
                <a:solidFill>
                  <a:schemeClr val="bg2">
                    <a:lumMod val="50000"/>
                  </a:schemeClr>
                </a:solidFill>
                <a:latin typeface="Times New Roman" pitchFamily="18" charset="0"/>
              </a:rPr>
              <a:t> </a:t>
            </a:r>
            <a:r>
              <a:rPr kumimoji="1" lang="en-US" sz="2000" b="1" dirty="0">
                <a:solidFill>
                  <a:schemeClr val="bg2">
                    <a:lumMod val="50000"/>
                  </a:schemeClr>
                </a:solidFill>
                <a:latin typeface="Times New Roman" pitchFamily="18" charset="0"/>
              </a:rPr>
              <a:t>Baya'a</a:t>
            </a:r>
            <a:r>
              <a:rPr kumimoji="1" lang="en-US" sz="2000" b="1" baseline="30000" dirty="0">
                <a:solidFill>
                  <a:schemeClr val="bg2">
                    <a:lumMod val="50000"/>
                  </a:schemeClr>
                </a:solidFill>
                <a:latin typeface="Times New Roman" pitchFamily="18" charset="0"/>
              </a:rPr>
              <a:t>1</a:t>
            </a:r>
            <a:r>
              <a:rPr kumimoji="1" lang="en-US" sz="2000" b="1" dirty="0">
                <a:solidFill>
                  <a:schemeClr val="bg2">
                    <a:lumMod val="50000"/>
                  </a:schemeClr>
                </a:solidFill>
                <a:latin typeface="Times New Roman" pitchFamily="18" charset="0"/>
              </a:rPr>
              <a:t> 	</a:t>
            </a:r>
            <a:r>
              <a:rPr kumimoji="1" lang="en-US" sz="2000" b="1" dirty="0" smtClean="0">
                <a:solidFill>
                  <a:schemeClr val="bg2">
                    <a:lumMod val="50000"/>
                  </a:schemeClr>
                </a:solidFill>
                <a:latin typeface="Times New Roman" pitchFamily="18" charset="0"/>
              </a:rPr>
              <a:t>  </a:t>
            </a:r>
            <a:r>
              <a:rPr kumimoji="1" lang="en-US" sz="2000" b="1" dirty="0" err="1" smtClean="0">
                <a:solidFill>
                  <a:schemeClr val="bg2">
                    <a:lumMod val="50000"/>
                  </a:schemeClr>
                </a:solidFill>
                <a:latin typeface="Times New Roman" pitchFamily="18" charset="0"/>
              </a:rPr>
              <a:t>Rawan</a:t>
            </a:r>
            <a:r>
              <a:rPr kumimoji="1" lang="en-US" sz="2000" b="1" dirty="0" smtClean="0">
                <a:solidFill>
                  <a:schemeClr val="bg2">
                    <a:lumMod val="50000"/>
                  </a:schemeClr>
                </a:solidFill>
                <a:latin typeface="Times New Roman" pitchFamily="18" charset="0"/>
              </a:rPr>
              <a:t> Anabousy</a:t>
            </a:r>
            <a:r>
              <a:rPr kumimoji="1" lang="en-US" sz="2000" b="1" baseline="30000" dirty="0" smtClean="0">
                <a:solidFill>
                  <a:schemeClr val="bg2">
                    <a:lumMod val="50000"/>
                  </a:schemeClr>
                </a:solidFill>
                <a:latin typeface="Times New Roman" pitchFamily="18" charset="0"/>
              </a:rPr>
              <a:t>1</a:t>
            </a:r>
          </a:p>
          <a:p>
            <a:pPr algn="ctr" rtl="0" eaLnBrk="0" fontAlgn="auto" hangingPunct="0">
              <a:lnSpc>
                <a:spcPct val="120000"/>
              </a:lnSpc>
              <a:spcBef>
                <a:spcPts val="0"/>
              </a:spcBef>
              <a:spcAft>
                <a:spcPts val="0"/>
              </a:spcAft>
              <a:buClr>
                <a:schemeClr val="accent2"/>
              </a:buClr>
              <a:buSzPct val="80000"/>
              <a:defRPr/>
            </a:pPr>
            <a:endParaRPr kumimoji="1" lang="en-US" sz="2000" b="1" baseline="30000" dirty="0">
              <a:solidFill>
                <a:schemeClr val="bg2">
                  <a:lumMod val="50000"/>
                </a:schemeClr>
              </a:solidFill>
              <a:latin typeface="Times New Roman" pitchFamily="18" charset="0"/>
            </a:endParaRPr>
          </a:p>
          <a:p>
            <a:pPr algn="ctr" rtl="0" eaLnBrk="0" fontAlgn="auto" hangingPunct="0">
              <a:lnSpc>
                <a:spcPct val="120000"/>
              </a:lnSpc>
              <a:spcBef>
                <a:spcPts val="0"/>
              </a:spcBef>
              <a:spcAft>
                <a:spcPts val="0"/>
              </a:spcAft>
              <a:buClr>
                <a:schemeClr val="accent2"/>
              </a:buClr>
              <a:buSzPct val="80000"/>
              <a:defRPr/>
            </a:pPr>
            <a:r>
              <a:rPr kumimoji="1" lang="en-US" sz="1600" b="1" dirty="0">
                <a:solidFill>
                  <a:schemeClr val="bg2">
                    <a:lumMod val="75000"/>
                  </a:schemeClr>
                </a:solidFill>
                <a:latin typeface="Times New Roman" pitchFamily="18" charset="0"/>
              </a:rPr>
              <a:t>1- Al-</a:t>
            </a:r>
            <a:r>
              <a:rPr kumimoji="1" lang="en-US" sz="1600" b="1" dirty="0" err="1">
                <a:solidFill>
                  <a:schemeClr val="bg2">
                    <a:lumMod val="75000"/>
                  </a:schemeClr>
                </a:solidFill>
                <a:latin typeface="Times New Roman" pitchFamily="18" charset="0"/>
              </a:rPr>
              <a:t>Qasemi</a:t>
            </a:r>
            <a:r>
              <a:rPr kumimoji="1" lang="en-US" sz="1600" b="1" dirty="0">
                <a:solidFill>
                  <a:schemeClr val="bg2">
                    <a:lumMod val="75000"/>
                  </a:schemeClr>
                </a:solidFill>
                <a:latin typeface="Times New Roman" pitchFamily="18" charset="0"/>
              </a:rPr>
              <a:t> Academic College of </a:t>
            </a:r>
            <a:r>
              <a:rPr kumimoji="1" lang="en-US" sz="1600" b="1" dirty="0" smtClean="0">
                <a:solidFill>
                  <a:schemeClr val="bg2">
                    <a:lumMod val="75000"/>
                  </a:schemeClr>
                </a:solidFill>
                <a:latin typeface="Times New Roman" pitchFamily="18" charset="0"/>
              </a:rPr>
              <a:t>Education</a:t>
            </a:r>
          </a:p>
          <a:p>
            <a:pPr algn="ctr" rtl="0" eaLnBrk="0" fontAlgn="auto" hangingPunct="0">
              <a:lnSpc>
                <a:spcPct val="120000"/>
              </a:lnSpc>
              <a:spcBef>
                <a:spcPts val="0"/>
              </a:spcBef>
              <a:spcAft>
                <a:spcPts val="0"/>
              </a:spcAft>
              <a:buClr>
                <a:schemeClr val="accent2"/>
              </a:buClr>
              <a:buSzPct val="80000"/>
              <a:defRPr/>
            </a:pPr>
            <a:r>
              <a:rPr kumimoji="1" lang="en-US" sz="1600" b="1" dirty="0" smtClean="0">
                <a:solidFill>
                  <a:schemeClr val="bg2">
                    <a:lumMod val="75000"/>
                  </a:schemeClr>
                </a:solidFill>
                <a:latin typeface="Times New Roman" pitchFamily="18" charset="0"/>
              </a:rPr>
              <a:t>2- </a:t>
            </a:r>
            <a:r>
              <a:rPr kumimoji="1" lang="en-US" sz="1600" b="1" dirty="0">
                <a:solidFill>
                  <a:schemeClr val="bg2">
                    <a:lumMod val="75000"/>
                  </a:schemeClr>
                </a:solidFill>
                <a:latin typeface="Times New Roman" pitchFamily="18" charset="0"/>
              </a:rPr>
              <a:t>An-</a:t>
            </a:r>
            <a:r>
              <a:rPr kumimoji="1" lang="en-US" sz="1600" b="1" dirty="0" err="1">
                <a:solidFill>
                  <a:schemeClr val="bg2">
                    <a:lumMod val="75000"/>
                  </a:schemeClr>
                </a:solidFill>
                <a:latin typeface="Times New Roman" pitchFamily="18" charset="0"/>
              </a:rPr>
              <a:t>Najah</a:t>
            </a:r>
            <a:r>
              <a:rPr kumimoji="1" lang="en-US" sz="1600" b="1" dirty="0">
                <a:solidFill>
                  <a:schemeClr val="bg2">
                    <a:lumMod val="75000"/>
                  </a:schemeClr>
                </a:solidFill>
                <a:latin typeface="Times New Roman" pitchFamily="18" charset="0"/>
              </a:rPr>
              <a:t> National </a:t>
            </a:r>
            <a:r>
              <a:rPr kumimoji="1" lang="en-US" sz="1600" b="1" dirty="0" smtClean="0">
                <a:solidFill>
                  <a:schemeClr val="bg2">
                    <a:lumMod val="75000"/>
                  </a:schemeClr>
                </a:solidFill>
                <a:latin typeface="Times New Roman" pitchFamily="18" charset="0"/>
              </a:rPr>
              <a:t>University</a:t>
            </a:r>
            <a:endParaRPr kumimoji="1" lang="en-US" sz="2400" dirty="0">
              <a:latin typeface="Times New Roman" pitchFamily="18" charset="0"/>
              <a:cs typeface="David" pitchFamily="2" charset="-79"/>
            </a:endParaRPr>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pic>
        <p:nvPicPr>
          <p:cNvPr id="19458" name="Picture 3" descr="Pict1.jpg"/>
          <p:cNvPicPr>
            <a:picLocks noChangeAspect="1"/>
          </p:cNvPicPr>
          <p:nvPr/>
        </p:nvPicPr>
        <p:blipFill>
          <a:blip r:embed="rId2"/>
          <a:srcRect/>
          <a:stretch>
            <a:fillRect/>
          </a:stretch>
        </p:blipFill>
        <p:spPr bwMode="auto">
          <a:xfrm>
            <a:off x="2411413" y="1484313"/>
            <a:ext cx="5221287" cy="461645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pPr>
              <a:defRPr/>
            </a:pPr>
            <a:fld id="{05CFFE77-A728-44E9-9173-5EF9F3A82777}"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5</a:t>
            </a:fld>
            <a:endParaRPr lang="he-I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20482" name="מציין מיקום תוכן 2"/>
          <p:cNvSpPr>
            <a:spLocks noGrp="1"/>
          </p:cNvSpPr>
          <p:nvPr>
            <p:ph idx="1"/>
          </p:nvPr>
        </p:nvSpPr>
        <p:spPr>
          <a:xfrm>
            <a:off x="1035050" y="1447800"/>
            <a:ext cx="7497763" cy="4800600"/>
          </a:xfrm>
        </p:spPr>
        <p:txBody>
          <a:bodyPr/>
          <a:lstStyle/>
          <a:p>
            <a:pPr marL="360000" indent="-288000">
              <a:lnSpc>
                <a:spcPts val="3000"/>
              </a:lnSpc>
            </a:pPr>
            <a:r>
              <a:rPr lang="en-GB" sz="2000" dirty="0">
                <a:cs typeface="Arial" charset="0"/>
              </a:rPr>
              <a:t>Our pre-service teachers are required, in their third year of study, to integrate ICT in their practice as mathematics teacher trainees in the training schools.  </a:t>
            </a:r>
          </a:p>
          <a:p>
            <a:pPr marL="360000" indent="-288000">
              <a:lnSpc>
                <a:spcPts val="3000"/>
              </a:lnSpc>
            </a:pPr>
            <a:r>
              <a:rPr lang="en-GB" sz="2000" dirty="0">
                <a:cs typeface="Arial" charset="0"/>
              </a:rPr>
              <a:t>In this integration they are requested to use various ICT tools and technological pedagogical models which they were introduced to and discussed in the didactics courses.</a:t>
            </a:r>
          </a:p>
          <a:p>
            <a:endParaRPr lang="he-IL" sz="2400" dirty="0" smtClean="0"/>
          </a:p>
        </p:txBody>
      </p:sp>
      <p:sp>
        <p:nvSpPr>
          <p:cNvPr id="3" name="Date Placeholder 2"/>
          <p:cNvSpPr>
            <a:spLocks noGrp="1"/>
          </p:cNvSpPr>
          <p:nvPr>
            <p:ph type="dt" sz="half" idx="10"/>
          </p:nvPr>
        </p:nvSpPr>
        <p:spPr/>
        <p:txBody>
          <a:bodyPr/>
          <a:lstStyle/>
          <a:p>
            <a:pPr>
              <a:defRPr/>
            </a:pPr>
            <a:fld id="{C7D9951C-6AD7-4977-BB8A-C8B26B35F7A3}"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6</a:t>
            </a:fld>
            <a:endParaRPr lang="he-I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20482" name="מציין מיקום תוכן 2"/>
          <p:cNvSpPr>
            <a:spLocks noGrp="1"/>
          </p:cNvSpPr>
          <p:nvPr>
            <p:ph idx="1"/>
          </p:nvPr>
        </p:nvSpPr>
        <p:spPr>
          <a:xfrm>
            <a:off x="1035050" y="1447800"/>
            <a:ext cx="7497763" cy="4800600"/>
          </a:xfrm>
        </p:spPr>
        <p:txBody>
          <a:bodyPr/>
          <a:lstStyle/>
          <a:p>
            <a:pPr marL="360000" indent="-288000">
              <a:lnSpc>
                <a:spcPts val="3000"/>
              </a:lnSpc>
            </a:pPr>
            <a:r>
              <a:rPr lang="en-US" sz="2000" dirty="0">
                <a:cs typeface="Arial" charset="0"/>
              </a:rPr>
              <a:t>Examples of such tools and models include: Videos and presentations; digital worksheets and games; spreadsheets, applets and </a:t>
            </a:r>
            <a:r>
              <a:rPr lang="en-US" sz="2000" dirty="0" err="1">
                <a:cs typeface="Arial" charset="0"/>
              </a:rPr>
              <a:t>GeoGebrea</a:t>
            </a:r>
            <a:r>
              <a:rPr lang="en-US" sz="2000" dirty="0">
                <a:cs typeface="Arial" charset="0"/>
              </a:rPr>
              <a:t>; applications of cellular phones; Wiki, Google Docs and Sites; and social networking sites such as Facebook. </a:t>
            </a:r>
          </a:p>
          <a:p>
            <a:pPr marL="360000" indent="-288000">
              <a:lnSpc>
                <a:spcPts val="3000"/>
              </a:lnSpc>
            </a:pPr>
            <a:r>
              <a:rPr lang="en-US" sz="2000" dirty="0">
                <a:cs typeface="Arial" charset="0"/>
              </a:rPr>
              <a:t>The mentoring teachers were encouraged by the pre-service teachers' supervisors to use the same ICT tools in their teaching of mathematics.</a:t>
            </a:r>
            <a:endParaRPr lang="he-IL" sz="2000" dirty="0">
              <a:cs typeface="Arial" charset="0"/>
            </a:endParaRPr>
          </a:p>
        </p:txBody>
      </p:sp>
      <p:sp>
        <p:nvSpPr>
          <p:cNvPr id="3" name="Date Placeholder 2"/>
          <p:cNvSpPr>
            <a:spLocks noGrp="1"/>
          </p:cNvSpPr>
          <p:nvPr>
            <p:ph type="dt" sz="half" idx="10"/>
          </p:nvPr>
        </p:nvSpPr>
        <p:spPr/>
        <p:txBody>
          <a:bodyPr/>
          <a:lstStyle/>
          <a:p>
            <a:pPr>
              <a:defRPr/>
            </a:pPr>
            <a:fld id="{D089E7BA-020A-4A74-8687-593F7EA8EDDD}"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7</a:t>
            </a:fld>
            <a:endParaRPr lang="he-IL" dirty="0"/>
          </a:p>
        </p:txBody>
      </p:sp>
    </p:spTree>
    <p:extLst>
      <p:ext uri="{BB962C8B-B14F-4D97-AF65-F5344CB8AC3E}">
        <p14:creationId xmlns:p14="http://schemas.microsoft.com/office/powerpoint/2010/main" val="372282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22530" name="מציין מיקום תוכן 2"/>
          <p:cNvSpPr>
            <a:spLocks noGrp="1"/>
          </p:cNvSpPr>
          <p:nvPr>
            <p:ph idx="1"/>
          </p:nvPr>
        </p:nvSpPr>
        <p:spPr>
          <a:xfrm>
            <a:off x="1035050" y="1447800"/>
            <a:ext cx="7497763" cy="4800600"/>
          </a:xfrm>
        </p:spPr>
        <p:txBody>
          <a:bodyPr/>
          <a:lstStyle/>
          <a:p>
            <a:pPr marL="360000" indent="-288000">
              <a:lnSpc>
                <a:spcPts val="3000"/>
              </a:lnSpc>
            </a:pPr>
            <a:r>
              <a:rPr lang="en-GB" sz="2000" dirty="0">
                <a:cs typeface="Arial" charset="0"/>
              </a:rPr>
              <a:t>Our students are trained as well to use visual dynamic tools to investigate with their students questions that encourage higher order thinking skills, such as: </a:t>
            </a:r>
          </a:p>
          <a:p>
            <a:pPr marL="360000" indent="-288000">
              <a:lnSpc>
                <a:spcPts val="3000"/>
              </a:lnSpc>
            </a:pPr>
            <a:r>
              <a:rPr lang="en-GB" sz="2000" dirty="0">
                <a:cs typeface="Arial" charset="0"/>
              </a:rPr>
              <a:t>"Would the three perpendiculars in a triangle meet at the same point? If so, what could you say about the location of that point?“</a:t>
            </a:r>
          </a:p>
          <a:p>
            <a:pPr marL="360000" indent="-288000">
              <a:lnSpc>
                <a:spcPts val="3000"/>
              </a:lnSpc>
            </a:pPr>
            <a:r>
              <a:rPr lang="en-GB" sz="2000" dirty="0">
                <a:cs typeface="Arial" charset="0"/>
              </a:rPr>
              <a:t>They would help their students phrase conjectures and discuss using mathematical reasoning the correctness of these conjectures</a:t>
            </a:r>
            <a:r>
              <a:rPr lang="en-GB" sz="2800" dirty="0" smtClean="0">
                <a:cs typeface="Arial" charset="0"/>
              </a:rPr>
              <a:t>.</a:t>
            </a:r>
            <a:endParaRPr lang="he-IL" sz="2400" dirty="0" smtClean="0"/>
          </a:p>
        </p:txBody>
      </p:sp>
      <p:sp>
        <p:nvSpPr>
          <p:cNvPr id="3" name="Date Placeholder 2"/>
          <p:cNvSpPr>
            <a:spLocks noGrp="1"/>
          </p:cNvSpPr>
          <p:nvPr>
            <p:ph type="dt" sz="half" idx="10"/>
          </p:nvPr>
        </p:nvSpPr>
        <p:spPr/>
        <p:txBody>
          <a:bodyPr/>
          <a:lstStyle/>
          <a:p>
            <a:pPr>
              <a:defRPr/>
            </a:pPr>
            <a:fld id="{073FC992-2CBB-4610-BD8A-124454AEC768}"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8</a:t>
            </a:fld>
            <a:endParaRPr lang="he-I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Introduction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857430" cy="4645496"/>
          </a:xfrm>
        </p:spPr>
        <p:txBody>
          <a:bodyPr/>
          <a:lstStyle/>
          <a:p>
            <a:pPr marL="360000" indent="-288000">
              <a:lnSpc>
                <a:spcPts val="3000"/>
              </a:lnSpc>
            </a:pPr>
            <a:r>
              <a:rPr lang="de-DE" sz="2000" dirty="0">
                <a:cs typeface="Arial" charset="0"/>
              </a:rPr>
              <a:t>The integration of ICT has been a key component of the agenda of teachers' professional development</a:t>
            </a:r>
          </a:p>
          <a:p>
            <a:pPr marL="360000" indent="-288000">
              <a:lnSpc>
                <a:spcPts val="3000"/>
              </a:lnSpc>
            </a:pPr>
            <a:r>
              <a:rPr lang="en-US" sz="2000" dirty="0">
                <a:cs typeface="Arial" charset="0"/>
              </a:rPr>
              <a:t>Research indicates that one of the </a:t>
            </a:r>
            <a:r>
              <a:rPr lang="de-DE" sz="2000" dirty="0">
                <a:cs typeface="Arial" charset="0"/>
              </a:rPr>
              <a:t>main</a:t>
            </a:r>
            <a:r>
              <a:rPr lang="de-DE" sz="2000" dirty="0">
                <a:cs typeface="Arial" charset="0"/>
              </a:rPr>
              <a:t> </a:t>
            </a:r>
            <a:r>
              <a:rPr lang="de-DE" sz="2000" dirty="0">
                <a:cs typeface="Arial" charset="0"/>
              </a:rPr>
              <a:t>barriers</a:t>
            </a:r>
            <a:r>
              <a:rPr lang="de-DE" sz="2000" dirty="0">
                <a:cs typeface="Arial" charset="0"/>
              </a:rPr>
              <a:t> </a:t>
            </a:r>
            <a:r>
              <a:rPr lang="de-DE" sz="2000" dirty="0">
                <a:cs typeface="Arial" charset="0"/>
              </a:rPr>
              <a:t>preventing the implementation of technology in education </a:t>
            </a:r>
            <a:r>
              <a:rPr lang="de-DE" sz="2000" dirty="0">
                <a:cs typeface="Arial" charset="0"/>
              </a:rPr>
              <a:t>is: Teachers</a:t>
            </a:r>
            <a:r>
              <a:rPr lang="de-DE" sz="2000" dirty="0">
                <a:cs typeface="Arial" charset="0"/>
              </a:rPr>
              <a:t>' beliefs and attitudes toward the role of technology, and towards the ability of successfully implementing it within </a:t>
            </a:r>
            <a:r>
              <a:rPr lang="de-DE" sz="2000" dirty="0">
                <a:cs typeface="Arial" charset="0"/>
              </a:rPr>
              <a:t>schools</a:t>
            </a:r>
            <a:r>
              <a:rPr lang="de-DE" sz="2600" dirty="0" smtClean="0"/>
              <a:t>.</a:t>
            </a:r>
            <a:endParaRPr lang="en-US" sz="2600" dirty="0" smtClean="0">
              <a:cs typeface="Arial" charset="0"/>
            </a:endParaRPr>
          </a:p>
        </p:txBody>
      </p:sp>
      <p:sp>
        <p:nvSpPr>
          <p:cNvPr id="3" name="Date Placeholder 2"/>
          <p:cNvSpPr>
            <a:spLocks noGrp="1"/>
          </p:cNvSpPr>
          <p:nvPr>
            <p:ph type="dt" sz="half" idx="10"/>
          </p:nvPr>
        </p:nvSpPr>
        <p:spPr/>
        <p:txBody>
          <a:bodyPr/>
          <a:lstStyle/>
          <a:p>
            <a:pPr>
              <a:defRPr/>
            </a:pPr>
            <a:fld id="{91D9CF4E-5912-4479-B067-62730A47BFF1}" type="datetime3">
              <a:rPr lang="en-US" smtClean="0"/>
              <a:t>5 May 2017</a:t>
            </a:fld>
            <a:endParaRPr lang="en-US" dirty="0"/>
          </a:p>
        </p:txBody>
      </p:sp>
      <p:sp>
        <p:nvSpPr>
          <p:cNvPr id="4" name="Slide Number Placeholder 3"/>
          <p:cNvSpPr>
            <a:spLocks noGrp="1"/>
          </p:cNvSpPr>
          <p:nvPr>
            <p:ph type="sldNum" sz="quarter" idx="12"/>
          </p:nvPr>
        </p:nvSpPr>
        <p:spPr/>
        <p:txBody>
          <a:bodyPr/>
          <a:lstStyle/>
          <a:p>
            <a:pPr>
              <a:defRPr/>
            </a:pPr>
            <a:fld id="{9A810CAC-B13E-4E3A-B39C-87052A017D29}" type="slidenum">
              <a:rPr lang="he-IL" smtClean="0"/>
              <a:pPr>
                <a:defRPr/>
              </a:pPr>
              <a:t>9</a:t>
            </a:fld>
            <a:endParaRPr lang="he-IL" dirty="0"/>
          </a:p>
        </p:txBody>
      </p:sp>
    </p:spTree>
    <p:extLst>
      <p:ext uri="{BB962C8B-B14F-4D97-AF65-F5344CB8AC3E}">
        <p14:creationId xmlns:p14="http://schemas.microsoft.com/office/powerpoint/2010/main" val="26648116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פנה השמש">
  <a:themeElements>
    <a:clrScheme name="אופק">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מפנה השמש">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מפנה השמש">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1740</TotalTime>
  <Words>3053</Words>
  <Application>Microsoft Office PowerPoint</Application>
  <PresentationFormat>عرض على الشاشة (3:4)‏</PresentationFormat>
  <Paragraphs>368</Paragraphs>
  <Slides>48</Slides>
  <Notes>2</Notes>
  <HiddenSlides>0</HiddenSlides>
  <MMClips>0</MMClips>
  <ScaleCrop>false</ScaleCrop>
  <HeadingPairs>
    <vt:vector size="4" baseType="variant">
      <vt:variant>
        <vt:lpstr>نسق</vt:lpstr>
      </vt:variant>
      <vt:variant>
        <vt:i4>1</vt:i4>
      </vt:variant>
      <vt:variant>
        <vt:lpstr>عناوين الشرائح</vt:lpstr>
      </vt:variant>
      <vt:variant>
        <vt:i4>48</vt:i4>
      </vt:variant>
    </vt:vector>
  </HeadingPairs>
  <TitlesOfParts>
    <vt:vector size="49" baseType="lpstr">
      <vt:lpstr>מפנה השמש</vt:lpstr>
      <vt:lpstr>In-Service Mathematics Teachers' Integration of ICT as Innovative Practice</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Introduction</vt:lpstr>
      <vt:lpstr>Research Setting</vt:lpstr>
      <vt:lpstr>Research Tools</vt:lpstr>
      <vt:lpstr>Data Analysis</vt:lpstr>
      <vt:lpstr>Data Analysis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Research Results</vt:lpstr>
      <vt:lpstr>Discussion</vt:lpstr>
      <vt:lpstr>Discussion</vt:lpstr>
      <vt:lpstr>Discussion</vt:lpstr>
      <vt:lpstr>Discussion</vt:lpstr>
      <vt:lpstr>Discussion</vt:lpstr>
      <vt:lpstr>Discussion</vt:lpstr>
      <vt:lpstr>Conclusions</vt:lpstr>
      <vt:lpstr>Conclusions</vt:lpstr>
      <vt:lpstr>Conclusions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moe</dc:creator>
  <cp:lastModifiedBy>User</cp:lastModifiedBy>
  <cp:revision>178</cp:revision>
  <dcterms:created xsi:type="dcterms:W3CDTF">2012-06-03T09:46:22Z</dcterms:created>
  <dcterms:modified xsi:type="dcterms:W3CDTF">2017-05-05T13:52:50Z</dcterms:modified>
</cp:coreProperties>
</file>