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39" r:id="rId1"/>
  </p:sldMasterIdLst>
  <p:notesMasterIdLst>
    <p:notesMasterId r:id="rId36"/>
  </p:notesMasterIdLst>
  <p:sldIdLst>
    <p:sldId id="256" r:id="rId2"/>
    <p:sldId id="257" r:id="rId3"/>
    <p:sldId id="329" r:id="rId4"/>
    <p:sldId id="330" r:id="rId5"/>
    <p:sldId id="361" r:id="rId6"/>
    <p:sldId id="331" r:id="rId7"/>
    <p:sldId id="360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51" r:id="rId23"/>
    <p:sldId id="348" r:id="rId24"/>
    <p:sldId id="349" r:id="rId25"/>
    <p:sldId id="350" r:id="rId26"/>
    <p:sldId id="353" r:id="rId27"/>
    <p:sldId id="354" r:id="rId28"/>
    <p:sldId id="352" r:id="rId29"/>
    <p:sldId id="355" r:id="rId30"/>
    <p:sldId id="356" r:id="rId31"/>
    <p:sldId id="357" r:id="rId32"/>
    <p:sldId id="358" r:id="rId33"/>
    <p:sldId id="359" r:id="rId34"/>
    <p:sldId id="266" r:id="rId35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C000"/>
    <a:srgbClr val="000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78" autoAdjust="0"/>
    <p:restoredTop sz="94707" autoAdjust="0"/>
  </p:normalViewPr>
  <p:slideViewPr>
    <p:cSldViewPr>
      <p:cViewPr varScale="1">
        <p:scale>
          <a:sx n="75" d="100"/>
          <a:sy n="75" d="100"/>
        </p:scale>
        <p:origin x="10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19BFEA-6877-42B6-9713-AC415327C300}" type="datetimeFigureOut">
              <a:rPr lang="he-IL"/>
              <a:pPr>
                <a:defRPr/>
              </a:pPr>
              <a:t>י"ד/אייר/תשע"ח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  <a:endParaRPr lang="he-IL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C7DD3-F76D-49BF-9DB2-E62C3891E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50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7DD3-F76D-49BF-9DB2-E62C3891E6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7DD3-F76D-49BF-9DB2-E62C3891E6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0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7DD3-F76D-49BF-9DB2-E62C3891E6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0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7DD3-F76D-49BF-9DB2-E62C3891E6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60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7DD3-F76D-49BF-9DB2-E62C3891E6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0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7DD3-F76D-49BF-9DB2-E62C3891E6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6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6509A21-BFE2-4DDA-8BC4-5F6A87374D70}" type="slidenum">
              <a:rPr lang="he-IL">
                <a:latin typeface="Times New Roman" pitchFamily="18" charset="0"/>
                <a:cs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243003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אליפסה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384925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9DB0CB-8647-4D4A-976B-BFC6012D3F2B}" type="datetime3">
              <a:rPr lang="en-US" smtClean="0"/>
              <a:t>29 April 2018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934EFD3-19D3-4CF5-8B82-A55BC6D5D18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384925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2D726B-A1CD-479B-8161-64E0CA9ADC5F}" type="datetime3">
              <a:rPr lang="en-US" smtClean="0"/>
              <a:t>29 April 2018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0718692-D7EF-4E64-9353-080F8A3D9E9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4"/>
          <p:cNvSpPr/>
          <p:nvPr userDrawn="1"/>
        </p:nvSpPr>
        <p:spPr>
          <a:xfrm>
            <a:off x="55076" y="6419857"/>
            <a:ext cx="8909412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chemeClr val="accent2">
                    <a:lumMod val="50000"/>
                  </a:schemeClr>
                </a:solidFill>
              </a:rPr>
              <a:t>Preparation Phases for Developing Pre-Service Mathematics Teachers' Metacognitive Thinking Skills in Learning and Teaching</a:t>
            </a:r>
          </a:p>
          <a:p>
            <a:pPr algn="l" rt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Wajeeh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Daher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Nimer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Baya'a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Otman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Jaber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Ahlam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Anabousy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– 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Al-</a:t>
            </a: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Qasemi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David" pitchFamily="2" charset="-79"/>
              </a:rPr>
              <a:t> Academic College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Education + An-</a:t>
            </a:r>
            <a:r>
              <a:rPr kumimoji="1" lang="en-US" sz="105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Najah</a:t>
            </a:r>
            <a:r>
              <a:rPr kumimoji="1" lang="en-US" sz="105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National University</a:t>
            </a:r>
            <a:endParaRPr kumimoji="1" lang="he-IL" sz="105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0" y="31750"/>
            <a:ext cx="9144000" cy="2954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1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ICEMST 2018  - </a:t>
            </a:r>
            <a:r>
              <a:rPr kumimoji="1" lang="en-US" sz="11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The International Conference on Education in Mathematics, Science &amp; Technology</a:t>
            </a:r>
            <a:r>
              <a:rPr kumimoji="1" lang="en-US" sz="11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kumimoji="1"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April 28 – May 1, 2018   </a:t>
            </a:r>
            <a:r>
              <a:rPr kumimoji="1" lang="en-US" sz="11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Marmaris</a:t>
            </a:r>
            <a:r>
              <a:rPr kumimoji="1" lang="en-US" sz="11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Turkey</a:t>
            </a:r>
            <a:endParaRPr kumimoji="1" lang="en-US" sz="11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0" y="333375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0" y="1200150"/>
            <a:ext cx="658822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latin typeface="Arial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extLst/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0" y="6381328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he-IL" b="1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אליפסה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384925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10D7ED-3EF8-47EB-9468-8C546BE256C0}" type="datetime3">
              <a:rPr lang="en-US" smtClean="0"/>
              <a:t>29 April 2018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28768DF-DC44-42D9-B095-B61DAD230D7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6384925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A7E77F-5E8A-4E41-A0B4-B3E91843100E}" type="datetime3">
              <a:rPr lang="en-US" smtClean="0"/>
              <a:t>29 April 2018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ECF934E-5EA9-4951-8AB3-9BB0A9EC6C5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rtl="0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תרשים זרימה: תהליך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תרשים זרימה: תהליך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384925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133441-C404-4A9F-BA69-C1A2CEAA85D1}" type="datetime3">
              <a:rPr lang="en-US" smtClean="0"/>
              <a:t>29 April 2018</a:t>
            </a:fld>
            <a:endParaRPr lang="he-IL"/>
          </a:p>
        </p:txBody>
      </p:sp>
      <p:sp>
        <p:nvSpPr>
          <p:cNvPr id="9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e-IL"/>
          </a:p>
        </p:txBody>
      </p:sp>
      <p:sp>
        <p:nvSpPr>
          <p:cNvPr id="10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158E990-2651-4B81-9DED-9FA148D100A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אליפסה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מלבן 11"/>
          <p:cNvSpPr/>
          <p:nvPr userDrawn="1"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33" name="מציין מיקום טקסט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5" name="מלבן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/>
  <p:txStyles>
    <p:titleStyle>
      <a:lvl1pPr algn="l" rtl="1" fontAlgn="base">
        <a:spcBef>
          <a:spcPct val="0"/>
        </a:spcBef>
        <a:spcAft>
          <a:spcPct val="0"/>
        </a:spcAft>
        <a:defRPr sz="4300" kern="1200">
          <a:solidFill>
            <a:srgbClr val="1E212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 pitchFamily="34" charset="0"/>
          <a:cs typeface="Arial" charset="0"/>
        </a:defRPr>
      </a:lvl9pPr>
      <a:extLst/>
    </p:titleStyle>
    <p:bodyStyle>
      <a:lvl1pPr marL="365125" indent="-282575" algn="r" rtl="1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r" rtl="1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r" rtl="1" fontAlgn="base">
        <a:spcBef>
          <a:spcPct val="20000"/>
        </a:spcBef>
        <a:spcAft>
          <a:spcPct val="0"/>
        </a:spcAft>
        <a:buClr>
          <a:srgbClr val="7A6A6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r" rtl="1" fontAlgn="base">
        <a:spcBef>
          <a:spcPct val="20000"/>
        </a:spcBef>
        <a:spcAft>
          <a:spcPct val="0"/>
        </a:spcAft>
        <a:buClr>
          <a:srgbClr val="B493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268538" y="1183168"/>
            <a:ext cx="4464050" cy="1535741"/>
          </a:xfrm>
          <a:ln w="12700" cap="sq"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 eaLnBrk="0" fontAlgn="auto" hangingPunct="0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Preparation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Phases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for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Developing Pre-Service Mathematics Teachers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'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Metacognitive Thinking Skills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in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Learning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and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Teaching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660400" y="3573463"/>
            <a:ext cx="79660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hangingPunct="0">
              <a:lnSpc>
                <a:spcPct val="120000"/>
              </a:lnSpc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kumimoji="1" lang="en-US" sz="1400" b="1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kumimoji="1" lang="en-US" sz="1400" b="1">
                <a:solidFill>
                  <a:srgbClr val="002060"/>
                </a:solidFill>
                <a:latin typeface="Times New Roman" pitchFamily="18" charset="0"/>
              </a:rPr>
            </a:br>
            <a:endParaRPr kumimoji="1" lang="en-US" sz="14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71600" y="3141662"/>
            <a:ext cx="7672388" cy="881857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/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kumimoji="1" lang="en-US" sz="14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Wajeeh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Daher</a:t>
            </a:r>
            <a:r>
              <a:rPr kumimoji="1" lang="en-US" sz="14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1,2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	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Nimer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</a:t>
            </a:r>
            <a:r>
              <a:rPr kumimoji="1" lang="en-US" sz="1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Baya'a</a:t>
            </a:r>
            <a:r>
              <a:rPr kumimoji="1" lang="en-US" sz="1400" b="1" baseline="30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1 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	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Otman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Jaber</a:t>
            </a:r>
            <a:r>
              <a:rPr kumimoji="1" lang="en-US" sz="1400" b="1" baseline="30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           </a:t>
            </a:r>
            <a:r>
              <a:rPr kumimoji="1" lang="en-US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Ahlam</a:t>
            </a:r>
            <a:r>
              <a:rPr kumimoji="1" lang="en-US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 Anabousy</a:t>
            </a:r>
            <a:r>
              <a:rPr kumimoji="1" lang="en-US" sz="14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+mn-cs"/>
              </a:rPr>
              <a:t>1</a:t>
            </a:r>
            <a:endParaRPr kumimoji="1" lang="en-US" sz="1400" b="1" baseline="30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+mn-cs"/>
            </a:endParaRP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1- 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Al-</a:t>
            </a:r>
            <a:r>
              <a:rPr kumimoji="1" lang="en-US" sz="12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Qasemi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 Academic College of Education, </a:t>
            </a:r>
            <a:r>
              <a:rPr kumimoji="1" lang="en-US" sz="12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Baqa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-El-</a:t>
            </a:r>
            <a:r>
              <a:rPr kumimoji="1" lang="en-US" sz="12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Gharbia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, 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Israel</a:t>
            </a: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2- 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An-</a:t>
            </a:r>
            <a:r>
              <a:rPr kumimoji="1" lang="en-US" sz="12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Najah</a:t>
            </a:r>
            <a:r>
              <a:rPr kumimoji="1" lang="en-US" sz="1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 National University, Nablus, </a:t>
            </a:r>
            <a:r>
              <a:rPr kumimoji="1" lang="en-US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+mn-cs"/>
              </a:rPr>
              <a:t>Palestine</a:t>
            </a:r>
            <a:endParaRPr kumimoji="1" lang="en-US" sz="1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1188" y="4941888"/>
            <a:ext cx="8137525" cy="1150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ICEMST 2018</a:t>
            </a:r>
            <a:endParaRPr kumimoji="1" lang="en-US" sz="15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</a:endParaRP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kumimoji="1" lang="en-US" sz="15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The International </a:t>
            </a:r>
            <a:r>
              <a:rPr kumimoji="1" lang="en-US" sz="15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Conference on </a:t>
            </a:r>
            <a:r>
              <a:rPr kumimoji="1" lang="en-US" sz="15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Education in Mathematics, Science &amp; Technology </a:t>
            </a:r>
            <a:r>
              <a:rPr kumimoji="1" lang="en-US" sz="1600" b="1" dirty="0">
                <a:solidFill>
                  <a:srgbClr val="1C1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kumimoji="1" lang="en-US" sz="1600" b="1" dirty="0">
                <a:solidFill>
                  <a:srgbClr val="1C1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kumimoji="1" lang="en-US" sz="13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April </a:t>
            </a: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28 – May 1, 2018   </a:t>
            </a:r>
            <a:r>
              <a:rPr kumimoji="1" lang="en-US" sz="13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Marmaris</a:t>
            </a:r>
            <a:r>
              <a:rPr kumimoji="1" lang="en-US" sz="13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Turkey</a:t>
            </a:r>
            <a:endParaRPr kumimoji="1" lang="en-US" sz="13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kumimoji="1" lang="en-US" sz="1500" b="1" dirty="0">
              <a:solidFill>
                <a:srgbClr val="30218B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Arial" charset="0"/>
              </a:rPr>
              <a:t>Second sub-phase of phase one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Using metacognitive process in solving authentic real life mathematical problems</a:t>
            </a:r>
            <a:r>
              <a:rPr lang="en-US" sz="2000" dirty="0">
                <a:cs typeface="Arial" charset="0"/>
              </a:rPr>
              <a:t>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At </a:t>
            </a:r>
            <a:r>
              <a:rPr lang="en-US" sz="2000" dirty="0"/>
              <a:t>the beginning, the pre-service teachers were engaged in </a:t>
            </a:r>
            <a:r>
              <a:rPr lang="en-US" sz="2000" dirty="0">
                <a:solidFill>
                  <a:srgbClr val="C00000"/>
                </a:solidFill>
              </a:rPr>
              <a:t>solving the following problem: </a:t>
            </a:r>
            <a:r>
              <a:rPr lang="en-US" sz="2000" dirty="0"/>
              <a:t>“</a:t>
            </a:r>
            <a:r>
              <a:rPr lang="en-US" sz="2000" dirty="0">
                <a:solidFill>
                  <a:srgbClr val="008E40"/>
                </a:solidFill>
              </a:rPr>
              <a:t>A computer engineer from a village in the suburbs was hired to work for a Hi-tech company in the city. We want to help the computer engineer to find the most efficient way to get to work. He must make the decision within a month</a:t>
            </a:r>
            <a:r>
              <a:rPr lang="en-US" sz="2000" dirty="0" smtClean="0"/>
              <a:t>”.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C00000"/>
                </a:solidFill>
              </a:rPr>
              <a:t>To encourage the pre-service teachers to use metacognitive skills</a:t>
            </a:r>
            <a:r>
              <a:rPr lang="en-US" sz="2000" dirty="0"/>
              <a:t>, we requested them to </a:t>
            </a:r>
            <a:r>
              <a:rPr lang="en-US" sz="2000" dirty="0">
                <a:solidFill>
                  <a:srgbClr val="008E40"/>
                </a:solidFill>
              </a:rPr>
              <a:t>utilize the theoretical framework developed by Davidson and Steinberg</a:t>
            </a:r>
            <a:r>
              <a:rPr lang="en-US" sz="2000" dirty="0"/>
              <a:t> (1998).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268760"/>
            <a:ext cx="8001446" cy="493395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/>
              <a:t>The main </a:t>
            </a:r>
            <a:r>
              <a:rPr lang="en-US" sz="2000" b="1" dirty="0">
                <a:solidFill>
                  <a:srgbClr val="C00000"/>
                </a:solidFill>
              </a:rPr>
              <a:t>metacognitive skills </a:t>
            </a:r>
            <a:r>
              <a:rPr lang="en-US" sz="2000" dirty="0"/>
              <a:t>that we suggested were: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Encoding </a:t>
            </a:r>
            <a:r>
              <a:rPr lang="en-US" sz="2000" dirty="0">
                <a:solidFill>
                  <a:srgbClr val="0070C0"/>
                </a:solidFill>
              </a:rPr>
              <a:t>and representation of the givens </a:t>
            </a:r>
            <a:r>
              <a:rPr lang="en-US" sz="2000" dirty="0"/>
              <a:t>before the beginning of the solution processes;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P</a:t>
            </a:r>
            <a:r>
              <a:rPr lang="en-US" sz="2000" dirty="0" smtClean="0">
                <a:solidFill>
                  <a:srgbClr val="0070C0"/>
                </a:solidFill>
              </a:rPr>
              <a:t>roblem </a:t>
            </a:r>
            <a:r>
              <a:rPr lang="en-US" sz="2000" dirty="0">
                <a:solidFill>
                  <a:srgbClr val="0070C0"/>
                </a:solidFill>
              </a:rPr>
              <a:t>decomposition; planning; selecting and implementing strategies </a:t>
            </a:r>
            <a:r>
              <a:rPr lang="en-US" sz="2000" dirty="0"/>
              <a:t>to reach the goal (efficient solution of the problem);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M</a:t>
            </a:r>
            <a:r>
              <a:rPr lang="en-US" sz="2000" dirty="0" smtClean="0">
                <a:solidFill>
                  <a:srgbClr val="0070C0"/>
                </a:solidFill>
              </a:rPr>
              <a:t>onitoring </a:t>
            </a:r>
            <a:r>
              <a:rPr lang="en-US" sz="2000" dirty="0">
                <a:solidFill>
                  <a:srgbClr val="0070C0"/>
                </a:solidFill>
              </a:rPr>
              <a:t>of the plan </a:t>
            </a:r>
            <a:r>
              <a:rPr lang="en-US" sz="2000" dirty="0"/>
              <a:t>(through the solution process to reach the goal);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E</a:t>
            </a:r>
            <a:r>
              <a:rPr lang="en-US" sz="2000" dirty="0" smtClean="0">
                <a:solidFill>
                  <a:srgbClr val="0070C0"/>
                </a:solidFill>
              </a:rPr>
              <a:t>valuating </a:t>
            </a:r>
            <a:r>
              <a:rPr lang="en-US" sz="2000" dirty="0">
                <a:solidFill>
                  <a:srgbClr val="0070C0"/>
                </a:solidFill>
              </a:rPr>
              <a:t>the solutions</a:t>
            </a:r>
            <a:r>
              <a:rPr lang="en-US" sz="2000" dirty="0"/>
              <a:t>; searching for other solutions; evaluating the strategies used; and searching for other strategies that could improve and make the solution process more effective.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Doing </a:t>
            </a:r>
            <a:r>
              <a:rPr lang="en-US" sz="2000" dirty="0"/>
              <a:t>that, we discussed with the pre-service teachers </a:t>
            </a:r>
            <a:r>
              <a:rPr lang="en-US" sz="2000" dirty="0">
                <a:solidFill>
                  <a:srgbClr val="0070C0"/>
                </a:solidFill>
              </a:rPr>
              <a:t>the use of mobile technologies</a:t>
            </a:r>
            <a:r>
              <a:rPr lang="en-US" sz="2000" dirty="0"/>
              <a:t> as tools that assist the use of metacognition in solving authentic mathematical problems. </a:t>
            </a:r>
            <a:endParaRPr lang="en-US" sz="2000" dirty="0" smtClean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Arial" charset="0"/>
              </a:rPr>
              <a:t>Third sub-phase of phase one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Measurement of metacognition.</a:t>
            </a:r>
          </a:p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Arial" charset="0"/>
              </a:rPr>
              <a:t>Fourth sub-phase of phase one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Discussion of research in the field of metacognition.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43608" y="2459752"/>
            <a:ext cx="8001446" cy="1617320"/>
          </a:xfrm>
        </p:spPr>
        <p:txBody>
          <a:bodyPr>
            <a:noAutofit/>
          </a:bodyPr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Each </a:t>
            </a:r>
            <a:r>
              <a:rPr lang="en-US" sz="2000" dirty="0">
                <a:solidFill>
                  <a:srgbClr val="C00000"/>
                </a:solidFill>
              </a:rPr>
              <a:t>pre-service teacher was requested to choose a midlet </a:t>
            </a:r>
            <a:r>
              <a:rPr lang="en-US" sz="2000" dirty="0"/>
              <a:t>(a mobile information device applet), learn this midlet, and </a:t>
            </a:r>
            <a:r>
              <a:rPr lang="en-US" sz="2000" dirty="0">
                <a:solidFill>
                  <a:srgbClr val="008E40"/>
                </a:solidFill>
              </a:rPr>
              <a:t>design an activity for solving an authentic mathematical problem that would raise the need for the use of the </a:t>
            </a:r>
            <a:r>
              <a:rPr lang="en-US" sz="2000" dirty="0" smtClean="0">
                <a:solidFill>
                  <a:srgbClr val="008E40"/>
                </a:solidFill>
              </a:rPr>
              <a:t>midlet</a:t>
            </a:r>
            <a:r>
              <a:rPr lang="en-US" sz="2000" dirty="0">
                <a:solidFill>
                  <a:srgbClr val="008E40"/>
                </a:solidFill>
              </a:rPr>
              <a:t>.</a:t>
            </a:r>
            <a:endParaRPr lang="en-US" sz="2000" dirty="0">
              <a:solidFill>
                <a:srgbClr val="008E40"/>
              </a:solidFill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340768"/>
            <a:ext cx="7776864" cy="861774"/>
          </a:xfrm>
          <a:prstGeom prst="rect">
            <a:avLst/>
          </a:prstGeom>
          <a:solidFill>
            <a:srgbClr val="00B050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marL="72000" lvl="1" algn="l">
              <a:lnSpc>
                <a:spcPts val="3000"/>
              </a:lnSpc>
              <a:spcBef>
                <a:spcPts val="600"/>
              </a:spcBef>
              <a:buSzPct val="80000"/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cs typeface="+mn-cs"/>
              </a:rPr>
              <a:t>Phase 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>two: </a:t>
            </a:r>
            <a:b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2000" b="1" dirty="0">
                <a:solidFill>
                  <a:srgbClr val="0070C0"/>
                </a:solidFill>
                <a:latin typeface="+mn-lt"/>
                <a:cs typeface="+mn-cs"/>
              </a:rPr>
              <a:t>Designing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 activities that would encourage metacognitive thinking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+mn-cs"/>
              </a:rPr>
              <a:t>.</a:t>
            </a:r>
            <a:endParaRPr lang="en-US" sz="2000" dirty="0">
              <a:solidFill>
                <a:srgbClr val="008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3349352"/>
          </a:xfrm>
        </p:spPr>
        <p:txBody>
          <a:bodyPr>
            <a:noAutofit/>
          </a:bodyPr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C00000"/>
                </a:solidFill>
              </a:rPr>
              <a:t>For example</a:t>
            </a:r>
            <a:r>
              <a:rPr lang="en-US" sz="2000" dirty="0"/>
              <a:t>, one pre-service teacher chose a midlet from </a:t>
            </a:r>
            <a:r>
              <a:rPr lang="en-US" sz="2000" dirty="0">
                <a:solidFill>
                  <a:srgbClr val="0070C0"/>
                </a:solidFill>
              </a:rPr>
              <a:t>‘Science Journal App’ </a:t>
            </a:r>
            <a:r>
              <a:rPr lang="en-US" sz="2000" dirty="0"/>
              <a:t>as a tool for carrying out the following activity: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The school neighbors wrote a complaint to the village police claiming that the school bell makes a high noise that disturbs them. The school administration appointed a science teacher and a group of students to examine the </a:t>
            </a:r>
            <a:r>
              <a:rPr lang="en-US" sz="2000" dirty="0" smtClean="0">
                <a:solidFill>
                  <a:srgbClr val="008E40"/>
                </a:solidFill>
              </a:rPr>
              <a:t>neighbors’ </a:t>
            </a:r>
            <a:r>
              <a:rPr lang="en-US" sz="2000" dirty="0">
                <a:solidFill>
                  <a:srgbClr val="008E40"/>
                </a:solidFill>
              </a:rPr>
              <a:t>claim, and adjust the school bell speakers so the sound would not exceed the allowed level by law. Help the students accomplish their task.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/>
              <a:t>The pre-service teacher </a:t>
            </a:r>
            <a:r>
              <a:rPr lang="en-US" sz="2000" dirty="0">
                <a:solidFill>
                  <a:srgbClr val="C00000"/>
                </a:solidFill>
              </a:rPr>
              <a:t>suggested the following metacognitive processes </a:t>
            </a:r>
            <a:r>
              <a:rPr lang="en-US" sz="2000" dirty="0"/>
              <a:t>to help the students perform their task: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Encoding of the givens</a:t>
            </a:r>
            <a:r>
              <a:rPr lang="en-US" sz="2000" dirty="0"/>
              <a:t>: Searching for the </a:t>
            </a:r>
            <a:r>
              <a:rPr lang="en-US" sz="2000" dirty="0">
                <a:solidFill>
                  <a:srgbClr val="008E40"/>
                </a:solidFill>
              </a:rPr>
              <a:t>noise law </a:t>
            </a:r>
            <a:r>
              <a:rPr lang="en-US" sz="2000" dirty="0"/>
              <a:t>in the internet, which determines the level of noise allowed in the </a:t>
            </a:r>
            <a:r>
              <a:rPr lang="en-US" sz="2000" dirty="0" err="1"/>
              <a:t>neighbourhoods</a:t>
            </a:r>
            <a:r>
              <a:rPr lang="en-US" sz="2000" dirty="0"/>
              <a:t>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Representation of the givens</a:t>
            </a:r>
            <a:r>
              <a:rPr lang="en-US" sz="2000" dirty="0"/>
              <a:t>: Getting the </a:t>
            </a:r>
            <a:r>
              <a:rPr lang="en-US" sz="2000" dirty="0">
                <a:solidFill>
                  <a:srgbClr val="008E40"/>
                </a:solidFill>
              </a:rPr>
              <a:t>village map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008E40"/>
                </a:solidFill>
              </a:rPr>
              <a:t>locating</a:t>
            </a:r>
            <a:r>
              <a:rPr lang="en-US" sz="2000" dirty="0"/>
              <a:t> the </a:t>
            </a:r>
            <a:r>
              <a:rPr lang="en-US" sz="2000" dirty="0">
                <a:solidFill>
                  <a:srgbClr val="008E40"/>
                </a:solidFill>
              </a:rPr>
              <a:t>school</a:t>
            </a:r>
            <a:r>
              <a:rPr lang="en-US" sz="2000" dirty="0"/>
              <a:t> and the </a:t>
            </a:r>
            <a:r>
              <a:rPr lang="en-US" sz="2000" dirty="0">
                <a:solidFill>
                  <a:srgbClr val="008E40"/>
                </a:solidFill>
              </a:rPr>
              <a:t>complaining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8E40"/>
                </a:solidFill>
              </a:rPr>
              <a:t>neighbours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008E40"/>
                </a:solidFill>
              </a:rPr>
              <a:t>Drawing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sketch</a:t>
            </a:r>
            <a:r>
              <a:rPr lang="en-US" sz="2000" dirty="0"/>
              <a:t> for these locations with distances.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Decomposition of the problem</a:t>
            </a:r>
            <a:r>
              <a:rPr lang="en-US" sz="2000" dirty="0"/>
              <a:t>: Deciding on </a:t>
            </a:r>
            <a:r>
              <a:rPr lang="en-US" sz="2000" dirty="0">
                <a:solidFill>
                  <a:srgbClr val="008E40"/>
                </a:solidFill>
              </a:rPr>
              <a:t>locations with different distances</a:t>
            </a:r>
            <a:r>
              <a:rPr lang="en-US" sz="2000" dirty="0"/>
              <a:t> from the school to </a:t>
            </a:r>
            <a:r>
              <a:rPr lang="en-US" sz="2000" dirty="0">
                <a:solidFill>
                  <a:srgbClr val="008E40"/>
                </a:solidFill>
              </a:rPr>
              <a:t>measure</a:t>
            </a:r>
            <a:r>
              <a:rPr lang="en-US" sz="2000" dirty="0"/>
              <a:t> the bell sound at </a:t>
            </a:r>
            <a:r>
              <a:rPr lang="en-US" sz="2000" dirty="0">
                <a:solidFill>
                  <a:srgbClr val="008E40"/>
                </a:solidFill>
              </a:rPr>
              <a:t>each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one</a:t>
            </a:r>
            <a:r>
              <a:rPr lang="en-US" sz="2000" dirty="0"/>
              <a:t> of them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63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Planning</a:t>
            </a:r>
            <a:r>
              <a:rPr lang="en-US" sz="2000" dirty="0"/>
              <a:t>: (1) Searching for a </a:t>
            </a:r>
            <a:r>
              <a:rPr lang="en-US" sz="2000" dirty="0">
                <a:solidFill>
                  <a:srgbClr val="008E40"/>
                </a:solidFill>
              </a:rPr>
              <a:t>strategy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to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measure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sound</a:t>
            </a:r>
            <a:r>
              <a:rPr lang="en-US" sz="2000" dirty="0"/>
              <a:t>, then </a:t>
            </a:r>
            <a:r>
              <a:rPr lang="en-US" sz="2000" dirty="0">
                <a:solidFill>
                  <a:srgbClr val="008E40"/>
                </a:solidFill>
              </a:rPr>
              <a:t>measure the sound at the different locations </a:t>
            </a:r>
            <a:r>
              <a:rPr lang="en-US" sz="2000" dirty="0"/>
              <a:t>while the bell is on. (2) </a:t>
            </a:r>
            <a:r>
              <a:rPr lang="en-US" sz="2000" dirty="0">
                <a:solidFill>
                  <a:srgbClr val="008E40"/>
                </a:solidFill>
              </a:rPr>
              <a:t>Comparing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sound</a:t>
            </a:r>
            <a:r>
              <a:rPr lang="en-US" sz="2000" dirty="0"/>
              <a:t> levels with the sound allowed by the law. (3) </a:t>
            </a:r>
            <a:r>
              <a:rPr lang="en-US" sz="2000" dirty="0">
                <a:solidFill>
                  <a:srgbClr val="008E40"/>
                </a:solidFill>
              </a:rPr>
              <a:t>Adjusting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bell</a:t>
            </a:r>
            <a:r>
              <a:rPr lang="en-US" sz="2000" dirty="0"/>
              <a:t> sound so that the closest </a:t>
            </a:r>
            <a:r>
              <a:rPr lang="en-US" sz="2000" dirty="0" err="1"/>
              <a:t>neighbour</a:t>
            </a:r>
            <a:r>
              <a:rPr lang="en-US" sz="2000" dirty="0"/>
              <a:t> would not get a sound exceeding the sound level allowed.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Selecting and implementing strategy</a:t>
            </a:r>
            <a:r>
              <a:rPr lang="en-US" sz="2000" dirty="0"/>
              <a:t>: Because of the </a:t>
            </a:r>
            <a:r>
              <a:rPr lang="en-US" sz="2000" dirty="0">
                <a:solidFill>
                  <a:srgbClr val="008E40"/>
                </a:solidFill>
              </a:rPr>
              <a:t>mobile and rea</a:t>
            </a:r>
            <a:r>
              <a:rPr lang="en-US" sz="2000" dirty="0"/>
              <a:t>l life </a:t>
            </a:r>
            <a:r>
              <a:rPr lang="en-US" sz="2000" dirty="0">
                <a:solidFill>
                  <a:srgbClr val="008E40"/>
                </a:solidFill>
              </a:rPr>
              <a:t>situated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problem</a:t>
            </a:r>
            <a:r>
              <a:rPr lang="en-US" sz="2000" dirty="0"/>
              <a:t>, the students would search in their </a:t>
            </a:r>
            <a:r>
              <a:rPr lang="en-US" sz="2000" dirty="0">
                <a:solidFill>
                  <a:srgbClr val="008E40"/>
                </a:solidFill>
              </a:rPr>
              <a:t>mobile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phones</a:t>
            </a:r>
            <a:r>
              <a:rPr lang="en-US" sz="2000" dirty="0"/>
              <a:t> for a </a:t>
            </a:r>
            <a:r>
              <a:rPr lang="en-US" sz="2000" dirty="0">
                <a:solidFill>
                  <a:srgbClr val="008E40"/>
                </a:solidFill>
              </a:rPr>
              <a:t>suitable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application</a:t>
            </a:r>
            <a:r>
              <a:rPr lang="en-US" sz="2000" dirty="0"/>
              <a:t>. They would find one, such as </a:t>
            </a:r>
            <a:r>
              <a:rPr lang="en-US" sz="2000" dirty="0">
                <a:solidFill>
                  <a:srgbClr val="008E40"/>
                </a:solidFill>
              </a:rPr>
              <a:t>'Science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Journal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App</a:t>
            </a:r>
            <a:r>
              <a:rPr lang="en-US" sz="2000" dirty="0"/>
              <a:t>' for measuring sound level.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Monitoring of the plan</a:t>
            </a:r>
            <a:r>
              <a:rPr lang="en-US" sz="2000" dirty="0"/>
              <a:t>: The students are advised to </a:t>
            </a:r>
            <a:r>
              <a:rPr lang="en-US" sz="2000" dirty="0">
                <a:solidFill>
                  <a:srgbClr val="008E40"/>
                </a:solidFill>
              </a:rPr>
              <a:t>repeat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their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measures</a:t>
            </a:r>
            <a:r>
              <a:rPr lang="en-US" sz="2000" dirty="0"/>
              <a:t> several times to make sure that they will get </a:t>
            </a:r>
            <a:r>
              <a:rPr lang="en-US" sz="2000" dirty="0">
                <a:solidFill>
                  <a:srgbClr val="008E40"/>
                </a:solidFill>
              </a:rPr>
              <a:t>accurate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results</a:t>
            </a:r>
            <a:r>
              <a:rPr lang="en-US" sz="2000" dirty="0"/>
              <a:t>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70C0"/>
                </a:solidFill>
              </a:rPr>
              <a:t>Evaluating the solutions</a:t>
            </a:r>
            <a:r>
              <a:rPr lang="en-US" sz="2000" dirty="0"/>
              <a:t>: The students would </a:t>
            </a:r>
            <a:r>
              <a:rPr lang="en-US" sz="2000" dirty="0">
                <a:solidFill>
                  <a:srgbClr val="008E40"/>
                </a:solidFill>
              </a:rPr>
              <a:t>get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to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locations</a:t>
            </a:r>
            <a:r>
              <a:rPr lang="en-US" sz="2000" dirty="0"/>
              <a:t> of the complaining </a:t>
            </a:r>
            <a:r>
              <a:rPr lang="en-US" sz="2000" dirty="0" err="1"/>
              <a:t>neighbours</a:t>
            </a:r>
            <a:r>
              <a:rPr lang="en-US" sz="2000" dirty="0"/>
              <a:t>, and </a:t>
            </a:r>
            <a:r>
              <a:rPr lang="en-US" sz="2000" dirty="0">
                <a:solidFill>
                  <a:srgbClr val="008E40"/>
                </a:solidFill>
              </a:rPr>
              <a:t>measure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bell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sound</a:t>
            </a:r>
            <a:r>
              <a:rPr lang="en-US" sz="2000" dirty="0"/>
              <a:t> after they adjusted it, to make sure they solved the problem by checking with the </a:t>
            </a:r>
            <a:r>
              <a:rPr lang="en-US" sz="2000" dirty="0" err="1"/>
              <a:t>neighbours</a:t>
            </a:r>
            <a:r>
              <a:rPr lang="en-US" sz="2000" dirty="0"/>
              <a:t> if they are still complaining about the noise.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71600" y="2276872"/>
            <a:ext cx="8001446" cy="4104456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Arial" charset="0"/>
              </a:rPr>
              <a:t>First sub-phase of phase three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Discussing the implementation of the activities in Edmodo forums.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To ensure the effectivity of the Edmodo forums discussions, the pre-service teachers were advised to </a:t>
            </a:r>
            <a:r>
              <a:rPr lang="en-US" sz="2000" dirty="0">
                <a:solidFill>
                  <a:srgbClr val="008E40"/>
                </a:solidFill>
              </a:rPr>
              <a:t>ask proper questions </a:t>
            </a:r>
            <a:r>
              <a:rPr lang="en-US" sz="2000" dirty="0"/>
              <a:t>that would encourage metacognitive thinking.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We </a:t>
            </a:r>
            <a:r>
              <a:rPr lang="en-US" sz="2000" dirty="0"/>
              <a:t>used </a:t>
            </a:r>
            <a:r>
              <a:rPr lang="en-US" sz="2000" dirty="0" err="1"/>
              <a:t>Schoenfeld’s</a:t>
            </a:r>
            <a:r>
              <a:rPr lang="en-US" sz="2000" dirty="0"/>
              <a:t> </a:t>
            </a:r>
            <a:r>
              <a:rPr lang="en-US" sz="2000" dirty="0" smtClean="0"/>
              <a:t>method </a:t>
            </a:r>
            <a:r>
              <a:rPr lang="en-US" sz="2000" dirty="0"/>
              <a:t>to teach </a:t>
            </a:r>
            <a:r>
              <a:rPr lang="en-US" sz="2000" dirty="0">
                <a:solidFill>
                  <a:srgbClr val="008E40"/>
                </a:solidFill>
              </a:rPr>
              <a:t>monitoring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8E40"/>
                </a:solidFill>
              </a:rPr>
              <a:t>evaluating</a:t>
            </a:r>
            <a:r>
              <a:rPr lang="en-US" sz="2000" dirty="0"/>
              <a:t> the performance regarding mathematics problem solving.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For example: </a:t>
            </a:r>
            <a:r>
              <a:rPr lang="en-US" sz="2000" dirty="0" smtClean="0">
                <a:solidFill>
                  <a:srgbClr val="008E40"/>
                </a:solidFill>
              </a:rPr>
              <a:t>“What </a:t>
            </a:r>
            <a:r>
              <a:rPr lang="en-US" sz="2000" dirty="0">
                <a:solidFill>
                  <a:srgbClr val="008E40"/>
                </a:solidFill>
              </a:rPr>
              <a:t>are we/you doing right now?”, “Could we/you do what you are doing in a more effective way?”, “What other strategies are available that could better my work?” </a:t>
            </a: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339668"/>
            <a:ext cx="7704856" cy="861774"/>
          </a:xfrm>
          <a:prstGeom prst="rect">
            <a:avLst/>
          </a:prstGeom>
          <a:solidFill>
            <a:srgbClr val="00B050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marL="72000" lvl="1" algn="l">
              <a:lnSpc>
                <a:spcPts val="3000"/>
              </a:lnSpc>
              <a:spcBef>
                <a:spcPts val="600"/>
              </a:spcBef>
              <a:buSzPct val="80000"/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cs typeface="+mn-cs"/>
              </a:rPr>
              <a:t>Phase 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>three: </a:t>
            </a:r>
            <a:b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2000" b="1" dirty="0">
                <a:solidFill>
                  <a:srgbClr val="0070C0"/>
                </a:solidFill>
                <a:latin typeface="+mn-lt"/>
                <a:cs typeface="+mn-cs"/>
              </a:rPr>
              <a:t>Implementing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 activities that would encourage metacognitive thinking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+mn-cs"/>
              </a:rPr>
              <a:t>.</a:t>
            </a:r>
            <a:endParaRPr lang="en-US" sz="2000" dirty="0">
              <a:solidFill>
                <a:srgbClr val="008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Arial" charset="0"/>
              </a:rPr>
              <a:t>Second sub-phase of phase three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Carrying out the same collaborative activity by each group of pre-service teachers.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008E40"/>
                </a:solidFill>
              </a:rPr>
              <a:t>pre-service teachers </a:t>
            </a:r>
            <a:r>
              <a:rPr lang="en-US" sz="2000" dirty="0"/>
              <a:t>were advised also to </a:t>
            </a:r>
            <a:r>
              <a:rPr lang="en-US" sz="2000" dirty="0">
                <a:solidFill>
                  <a:srgbClr val="008E40"/>
                </a:solidFill>
              </a:rPr>
              <a:t>carry out a task</a:t>
            </a:r>
            <a:r>
              <a:rPr lang="en-US" sz="2000" dirty="0"/>
              <a:t>, suggested by the supervisors, by </a:t>
            </a:r>
            <a:r>
              <a:rPr lang="en-US" sz="2000" dirty="0">
                <a:solidFill>
                  <a:srgbClr val="008E40"/>
                </a:solidFill>
              </a:rPr>
              <a:t>themselves</a:t>
            </a:r>
            <a:r>
              <a:rPr lang="en-US" sz="2000" dirty="0" smtClean="0"/>
              <a:t>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</a:t>
            </a:r>
            <a:r>
              <a:rPr lang="en-US" sz="2000" dirty="0" smtClean="0"/>
              <a:t>hey </a:t>
            </a:r>
            <a:r>
              <a:rPr lang="en-US" sz="2000" dirty="0"/>
              <a:t>described various </a:t>
            </a:r>
            <a:r>
              <a:rPr lang="en-US" sz="2000" dirty="0">
                <a:solidFill>
                  <a:srgbClr val="008E40"/>
                </a:solidFill>
              </a:rPr>
              <a:t>strategies</a:t>
            </a:r>
            <a:r>
              <a:rPr lang="en-US" sz="2000" dirty="0"/>
              <a:t> for the performance of the </a:t>
            </a:r>
            <a:r>
              <a:rPr lang="en-US" sz="2000" dirty="0">
                <a:solidFill>
                  <a:srgbClr val="008E40"/>
                </a:solidFill>
              </a:rPr>
              <a:t>measurements</a:t>
            </a:r>
            <a:r>
              <a:rPr lang="en-US" sz="2000" dirty="0"/>
              <a:t> that would be taken in the activity</a:t>
            </a:r>
            <a:r>
              <a:rPr lang="en-US" sz="2000" dirty="0" smtClean="0"/>
              <a:t>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At </a:t>
            </a:r>
            <a:r>
              <a:rPr lang="en-US" sz="2000" dirty="0"/>
              <a:t>the same time, they suggested </a:t>
            </a:r>
            <a:r>
              <a:rPr lang="en-US" sz="2000" dirty="0">
                <a:solidFill>
                  <a:srgbClr val="008E40"/>
                </a:solidFill>
              </a:rPr>
              <a:t>questions</a:t>
            </a:r>
            <a:r>
              <a:rPr lang="en-US" sz="2000" dirty="0"/>
              <a:t> that would </a:t>
            </a:r>
            <a:r>
              <a:rPr lang="en-US" sz="2000" dirty="0">
                <a:solidFill>
                  <a:srgbClr val="008E40"/>
                </a:solidFill>
              </a:rPr>
              <a:t>encourage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students</a:t>
            </a:r>
            <a:r>
              <a:rPr lang="en-US" sz="2000" dirty="0"/>
              <a:t> to use </a:t>
            </a:r>
            <a:r>
              <a:rPr lang="en-US" sz="2000" dirty="0">
                <a:solidFill>
                  <a:srgbClr val="008E40"/>
                </a:solidFill>
              </a:rPr>
              <a:t>metacognitive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skills</a:t>
            </a:r>
            <a:r>
              <a:rPr lang="en-US" sz="2000" dirty="0"/>
              <a:t>. </a:t>
            </a: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6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800600"/>
          </a:xfrm>
        </p:spPr>
        <p:txBody>
          <a:bodyPr/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cs typeface="Arial" charset="0"/>
              </a:rPr>
              <a:t>Researchers looked at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metacognition</a:t>
            </a:r>
            <a:r>
              <a:rPr lang="en-US" sz="2000" dirty="0">
                <a:cs typeface="Arial" charset="0"/>
              </a:rPr>
              <a:t> as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cognition about cognition or knowledge about knowledge </a:t>
            </a:r>
            <a:r>
              <a:rPr lang="en-US" sz="2000" dirty="0">
                <a:cs typeface="Arial" charset="0"/>
              </a:rPr>
              <a:t>(</a:t>
            </a:r>
            <a:r>
              <a:rPr lang="en-US" sz="2000" dirty="0" err="1">
                <a:cs typeface="Arial" charset="0"/>
              </a:rPr>
              <a:t>Flavell</a:t>
            </a:r>
            <a:r>
              <a:rPr lang="en-US" sz="2000" dirty="0">
                <a:cs typeface="Arial" charset="0"/>
              </a:rPr>
              <a:t>, 1976; </a:t>
            </a:r>
            <a:r>
              <a:rPr lang="en-US" sz="2000" dirty="0" err="1">
                <a:cs typeface="Arial" charset="0"/>
              </a:rPr>
              <a:t>Panaoura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dirty="0" err="1">
                <a:cs typeface="Arial" charset="0"/>
              </a:rPr>
              <a:t>Philippou</a:t>
            </a:r>
            <a:r>
              <a:rPr lang="en-US" sz="2000" dirty="0">
                <a:cs typeface="Arial" charset="0"/>
              </a:rPr>
              <a:t> &amp; Christou, 2003).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err="1">
                <a:cs typeface="Arial" charset="0"/>
              </a:rPr>
              <a:t>Flavell</a:t>
            </a:r>
            <a:r>
              <a:rPr lang="en-US" sz="2000" dirty="0">
                <a:cs typeface="Arial" charset="0"/>
              </a:rPr>
              <a:t> (1976) was the first to use the term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'metacognition</a:t>
            </a:r>
            <a:r>
              <a:rPr lang="en-US" sz="2000" dirty="0">
                <a:cs typeface="Arial" charset="0"/>
              </a:rPr>
              <a:t>' to refer to the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individual's awareness, consideration and control of his or her own cognitive processes and strategies</a:t>
            </a:r>
            <a:r>
              <a:rPr lang="en-US" sz="2000" dirty="0" smtClean="0">
                <a:cs typeface="Arial" charset="0"/>
              </a:rPr>
              <a:t>.</a:t>
            </a:r>
            <a:endParaRPr lang="en-US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</a:rPr>
              <a:t>The task that the pedagogical supervisors suggested </a:t>
            </a:r>
            <a:r>
              <a:rPr lang="en-US" sz="2000" dirty="0"/>
              <a:t>to the pre-service teachers was: 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C00000"/>
                </a:solidFill>
              </a:rPr>
              <a:t>Tiling task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008E40"/>
                </a:solidFill>
              </a:rPr>
              <a:t>A landlord asks you to calculate the costs of tiling the wall that includes the entrance to his house. How can you help him</a:t>
            </a:r>
            <a:r>
              <a:rPr lang="en-US" sz="2000" dirty="0" smtClean="0">
                <a:solidFill>
                  <a:srgbClr val="008E40"/>
                </a:solidFill>
              </a:rPr>
              <a:t>?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The </a:t>
            </a:r>
            <a:r>
              <a:rPr lang="en-US" sz="2000" dirty="0">
                <a:solidFill>
                  <a:srgbClr val="C00000"/>
                </a:solidFill>
              </a:rPr>
              <a:t>pre-service teachers carried out the task by themselves using two midlets: </a:t>
            </a:r>
            <a:r>
              <a:rPr lang="en-US" sz="2000" dirty="0">
                <a:solidFill>
                  <a:srgbClr val="008E40"/>
                </a:solidFill>
              </a:rPr>
              <a:t>‘Photo Ruler’ and ‘Smart Measure’. </a:t>
            </a:r>
            <a:r>
              <a:rPr lang="en-US" sz="2000" dirty="0" smtClean="0"/>
              <a:t> The </a:t>
            </a:r>
            <a:r>
              <a:rPr lang="en-US" sz="2000" dirty="0"/>
              <a:t>Photo Ruler gave </a:t>
            </a:r>
            <a:r>
              <a:rPr lang="en-US" sz="2000" dirty="0">
                <a:solidFill>
                  <a:srgbClr val="008E40"/>
                </a:solidFill>
              </a:rPr>
              <a:t>relative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non-realistic</a:t>
            </a:r>
            <a:r>
              <a:rPr lang="en-US" sz="2000" dirty="0"/>
              <a:t> measurements, but the Smart Measure helped in </a:t>
            </a:r>
            <a:r>
              <a:rPr lang="en-US" sz="2000" dirty="0">
                <a:solidFill>
                  <a:srgbClr val="008E40"/>
                </a:solidFill>
              </a:rPr>
              <a:t>converting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proportional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measurements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to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realistic</a:t>
            </a:r>
            <a:r>
              <a:rPr lang="en-US" sz="2000" dirty="0"/>
              <a:t> ones, when performing measurements from a specific location.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9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1765176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Arial" charset="0"/>
              </a:rPr>
              <a:t>Third sub-phase of phase three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Carrying out the same activity with middle school students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.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Examples </a:t>
            </a:r>
            <a:r>
              <a:rPr lang="en-US" sz="2000" dirty="0">
                <a:solidFill>
                  <a:srgbClr val="C00000"/>
                </a:solidFill>
              </a:rPr>
              <a:t>of the discussions </a:t>
            </a:r>
            <a:r>
              <a:rPr lang="en-US" sz="2000" dirty="0"/>
              <a:t>held at this sub-phase between the </a:t>
            </a:r>
            <a:r>
              <a:rPr lang="en-US" sz="2000" dirty="0">
                <a:solidFill>
                  <a:srgbClr val="008E40"/>
                </a:solidFill>
              </a:rPr>
              <a:t>pre-service teachers and the students in the Edmodo </a:t>
            </a:r>
            <a:r>
              <a:rPr lang="en-US" sz="2000" dirty="0"/>
              <a:t>forum</a:t>
            </a:r>
            <a:r>
              <a:rPr lang="en-US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Examples </a:t>
            </a:r>
            <a:r>
              <a:rPr lang="en-US" sz="2000" dirty="0">
                <a:solidFill>
                  <a:srgbClr val="C00000"/>
                </a:solidFill>
              </a:rPr>
              <a:t>from the encoding:</a:t>
            </a:r>
          </a:p>
          <a:p>
            <a:r>
              <a:rPr lang="en-US" sz="2000" dirty="0" smtClean="0">
                <a:solidFill>
                  <a:srgbClr val="008E40"/>
                </a:solidFill>
              </a:rPr>
              <a:t>PST </a:t>
            </a:r>
            <a:r>
              <a:rPr lang="en-US" sz="2000" dirty="0">
                <a:solidFill>
                  <a:srgbClr val="008E40"/>
                </a:solidFill>
              </a:rPr>
              <a:t>(Pre-Service Teacher): </a:t>
            </a:r>
            <a:r>
              <a:rPr lang="en-US" sz="2000" dirty="0" smtClean="0">
                <a:solidFill>
                  <a:srgbClr val="008E40"/>
                </a:solidFill>
              </a:rPr>
              <a:t> </a:t>
            </a:r>
            <a:r>
              <a:rPr lang="en-US" sz="2000" dirty="0" smtClean="0"/>
              <a:t>Do </a:t>
            </a:r>
            <a:r>
              <a:rPr lang="en-US" sz="2000" dirty="0"/>
              <a:t>you need more data to carry out the task? If yes, discuss ways for getting these data.”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S (Student):</a:t>
            </a:r>
            <a:r>
              <a:rPr lang="en-US" sz="2000" dirty="0"/>
              <a:t> “We need to find the measurements of the tile that the landlord chose to tile with.”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S:</a:t>
            </a:r>
            <a:r>
              <a:rPr lang="en-US" sz="2000" dirty="0"/>
              <a:t> “My uncle works in tiling and has a shop of tiles. I will ask him to give me tiles’ sizes and the cost of doing the tiling.”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S:</a:t>
            </a:r>
            <a:r>
              <a:rPr lang="en-US" sz="2000" dirty="0"/>
              <a:t> “How do we choose a tile? It is not given in the task.”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PST: </a:t>
            </a:r>
            <a:r>
              <a:rPr lang="en-US" sz="2000" dirty="0"/>
              <a:t>“You can agree among you on one type and assume the same size for all the tiles.”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14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</a:rPr>
              <a:t>Examples from the strategy selection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  <a:endParaRPr lang="en-US" sz="2000" dirty="0">
              <a:solidFill>
                <a:srgbClr val="C00000"/>
              </a:solidFill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PST:</a:t>
            </a:r>
            <a:r>
              <a:rPr lang="en-US" sz="2000" dirty="0"/>
              <a:t> “How would you do the measurements?”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S:</a:t>
            </a:r>
            <a:r>
              <a:rPr lang="en-US" sz="2000" dirty="0"/>
              <a:t> “We can use the meter instrument.”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PST:</a:t>
            </a:r>
            <a:r>
              <a:rPr lang="en-US" sz="2000" dirty="0"/>
              <a:t> “what about measuring the height of the wall?”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S:</a:t>
            </a:r>
            <a:r>
              <a:rPr lang="en-US" sz="2000" dirty="0"/>
              <a:t> “We can use a long rope, but we need to go up to the roof.”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PST:</a:t>
            </a:r>
            <a:r>
              <a:rPr lang="en-US" sz="2000" dirty="0"/>
              <a:t> “Do you think this is possible and realistic. Discuss this strategy with the group. Find alternative strategies and discuss which one could be realistic, feasible and easy to implement</a:t>
            </a:r>
            <a:r>
              <a:rPr lang="en-US" sz="2000" dirty="0" smtClean="0"/>
              <a:t>.”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The last discussion continued </a:t>
            </a:r>
            <a:r>
              <a:rPr lang="en-US" sz="2000" dirty="0"/>
              <a:t>until they reached an </a:t>
            </a:r>
            <a:r>
              <a:rPr lang="en-US" sz="2000" dirty="0">
                <a:solidFill>
                  <a:srgbClr val="008E40"/>
                </a:solidFill>
              </a:rPr>
              <a:t>agreement</a:t>
            </a:r>
            <a:r>
              <a:rPr lang="en-US" sz="2000" dirty="0"/>
              <a:t> on using the </a:t>
            </a:r>
            <a:r>
              <a:rPr lang="en-US" sz="2000" dirty="0">
                <a:solidFill>
                  <a:srgbClr val="008E40"/>
                </a:solidFill>
              </a:rPr>
              <a:t>Photo Ruler and Smart Measure</a:t>
            </a:r>
            <a:r>
              <a:rPr lang="en-US" sz="2000" dirty="0"/>
              <a:t>.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334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493395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Arial" charset="0"/>
              </a:rPr>
              <a:t>Fourth sub-phase of phase three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Carrying out different collaborative activity by each group of pre-service teachers.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After the </a:t>
            </a:r>
            <a:r>
              <a:rPr lang="en-US" sz="2000" dirty="0" smtClean="0">
                <a:solidFill>
                  <a:srgbClr val="008E40"/>
                </a:solidFill>
              </a:rPr>
              <a:t>selecting the </a:t>
            </a:r>
            <a:r>
              <a:rPr lang="en-US" sz="2000" dirty="0">
                <a:solidFill>
                  <a:srgbClr val="008E40"/>
                </a:solidFill>
              </a:rPr>
              <a:t>best activity </a:t>
            </a:r>
            <a:r>
              <a:rPr lang="en-US" sz="2000" dirty="0"/>
              <a:t>for each group, each group of pre-service teachers </a:t>
            </a:r>
            <a:r>
              <a:rPr lang="en-US" sz="2000" dirty="0">
                <a:solidFill>
                  <a:srgbClr val="008E40"/>
                </a:solidFill>
              </a:rPr>
              <a:t>implemented the chosen collaborative activity with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students</a:t>
            </a:r>
            <a:r>
              <a:rPr lang="en-US" sz="2000" dirty="0"/>
              <a:t>. Throughout and after the implementation, they </a:t>
            </a:r>
            <a:r>
              <a:rPr lang="en-US" sz="2000" dirty="0">
                <a:solidFill>
                  <a:srgbClr val="008E40"/>
                </a:solidFill>
              </a:rPr>
              <a:t>reflected</a:t>
            </a:r>
            <a:r>
              <a:rPr lang="en-US" sz="2000" dirty="0"/>
              <a:t> on it in their forums</a:t>
            </a:r>
            <a:r>
              <a:rPr lang="en-US" sz="2000" dirty="0" smtClean="0"/>
              <a:t>.</a:t>
            </a:r>
          </a:p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Arial" charset="0"/>
              </a:rPr>
              <a:t>Fifth sub-phase of phase three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Reflecting on the implementation process.</a:t>
            </a:r>
          </a:p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endParaRPr lang="en-US" sz="2000" dirty="0"/>
          </a:p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77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2311896"/>
            <a:ext cx="8001446" cy="3421360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Edmodo </a:t>
            </a:r>
            <a:r>
              <a:rPr lang="en-US" sz="2000" dirty="0">
                <a:solidFill>
                  <a:srgbClr val="FF0000"/>
                </a:solidFill>
              </a:rPr>
              <a:t>as a social networking site for collaborative </a:t>
            </a:r>
            <a:r>
              <a:rPr lang="en-US" sz="2000" dirty="0" smtClean="0">
                <a:solidFill>
                  <a:srgbClr val="FF0000"/>
                </a:solidFill>
              </a:rPr>
              <a:t>learning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The pre-service teachers were impressed with the way </a:t>
            </a:r>
            <a:r>
              <a:rPr lang="en-US" sz="2000" dirty="0">
                <a:solidFill>
                  <a:srgbClr val="008E40"/>
                </a:solidFill>
              </a:rPr>
              <a:t>Edmodo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allowed</a:t>
            </a:r>
            <a:r>
              <a:rPr lang="en-US" sz="2000" dirty="0"/>
              <a:t> them to </a:t>
            </a:r>
            <a:r>
              <a:rPr lang="en-US" sz="2000" dirty="0">
                <a:solidFill>
                  <a:srgbClr val="008E40"/>
                </a:solidFill>
              </a:rPr>
              <a:t>organize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E40"/>
                </a:solidFill>
              </a:rPr>
              <a:t>communicate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8E40"/>
                </a:solidFill>
              </a:rPr>
              <a:t>upload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materials</a:t>
            </a:r>
            <a:r>
              <a:rPr lang="en-US" sz="2000" dirty="0"/>
              <a:t> for their use, and the </a:t>
            </a:r>
            <a:r>
              <a:rPr lang="en-US" sz="2000" dirty="0">
                <a:solidFill>
                  <a:srgbClr val="008E40"/>
                </a:solidFill>
              </a:rPr>
              <a:t>collaborative</a:t>
            </a:r>
            <a:r>
              <a:rPr lang="en-US" sz="2000" dirty="0"/>
              <a:t> use of their students. </a:t>
            </a:r>
          </a:p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Development of the thinking processes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The pre-service teachers reported that they </a:t>
            </a:r>
            <a:r>
              <a:rPr lang="en-US" sz="2000" dirty="0">
                <a:solidFill>
                  <a:srgbClr val="008E40"/>
                </a:solidFill>
              </a:rPr>
              <a:t>started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thinking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differently</a:t>
            </a:r>
            <a:r>
              <a:rPr lang="en-US" sz="2000" dirty="0"/>
              <a:t>. In addition, they pointed out that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experience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expanded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their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horizons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337217"/>
            <a:ext cx="7416824" cy="861774"/>
          </a:xfrm>
          <a:prstGeom prst="rect">
            <a:avLst/>
          </a:prstGeom>
          <a:solidFill>
            <a:srgbClr val="00B050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marL="72000" lvl="1" algn="l">
              <a:lnSpc>
                <a:spcPts val="3000"/>
              </a:lnSpc>
              <a:spcBef>
                <a:spcPts val="600"/>
              </a:spcBef>
              <a:buSzPct val="80000"/>
              <a:defRPr/>
            </a:pP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>Phase </a:t>
            </a:r>
            <a:r>
              <a:rPr lang="en-US" sz="2000" dirty="0">
                <a:solidFill>
                  <a:srgbClr val="C00000"/>
                </a:solidFill>
              </a:rPr>
              <a:t>four 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>: </a:t>
            </a:r>
            <a:b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2000" b="1" dirty="0">
                <a:solidFill>
                  <a:srgbClr val="0070C0"/>
                </a:solidFill>
                <a:latin typeface="+mn-lt"/>
                <a:cs typeface="+mn-cs"/>
              </a:rPr>
              <a:t>Reflection and Evaluation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of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+mn-cs"/>
              </a:rPr>
              <a:t>the whole preparation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process.</a:t>
            </a:r>
          </a:p>
        </p:txBody>
      </p:sp>
    </p:spTree>
    <p:extLst>
      <p:ext uri="{BB962C8B-B14F-4D97-AF65-F5344CB8AC3E}">
        <p14:creationId xmlns:p14="http://schemas.microsoft.com/office/powerpoint/2010/main" val="16542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340768"/>
            <a:ext cx="8001446" cy="4968552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Expose to mobile applications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The pre-service teachers valued that </a:t>
            </a:r>
            <a:r>
              <a:rPr lang="en-US" sz="2000" dirty="0">
                <a:solidFill>
                  <a:srgbClr val="008E40"/>
                </a:solidFill>
              </a:rPr>
              <a:t>they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recognized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new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mobile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applications</a:t>
            </a:r>
            <a:r>
              <a:rPr lang="en-US" sz="2000" dirty="0" smtClean="0"/>
              <a:t>.</a:t>
            </a:r>
          </a:p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Obstacles the pre-service teachers faced through the experiment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They described the process in its </a:t>
            </a:r>
            <a:r>
              <a:rPr lang="en-US" sz="2000" dirty="0">
                <a:solidFill>
                  <a:srgbClr val="008E40"/>
                </a:solidFill>
              </a:rPr>
              <a:t>early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stages</a:t>
            </a:r>
            <a:r>
              <a:rPr lang="en-US" sz="2000" dirty="0"/>
              <a:t> as </a:t>
            </a:r>
            <a:r>
              <a:rPr lang="en-US" sz="2000" dirty="0">
                <a:solidFill>
                  <a:srgbClr val="008E40"/>
                </a:solidFill>
              </a:rPr>
              <a:t>relatively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difficult</a:t>
            </a:r>
            <a:r>
              <a:rPr lang="en-US" sz="2000" dirty="0"/>
              <a:t>. They stated that they </a:t>
            </a:r>
            <a:r>
              <a:rPr lang="en-US" sz="2000" dirty="0">
                <a:solidFill>
                  <a:srgbClr val="008E40"/>
                </a:solidFill>
              </a:rPr>
              <a:t>needed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more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practice</a:t>
            </a:r>
            <a:r>
              <a:rPr lang="en-US" sz="2000" dirty="0"/>
              <a:t> in metacognitive thinking in order to lead their students in using this thinking, especially in </a:t>
            </a:r>
            <a:r>
              <a:rPr lang="en-US" sz="2000" dirty="0">
                <a:solidFill>
                  <a:srgbClr val="008E40"/>
                </a:solidFill>
              </a:rPr>
              <a:t>implementing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first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collaborative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activity</a:t>
            </a:r>
            <a:r>
              <a:rPr lang="en-US" sz="2000" dirty="0"/>
              <a:t>. </a:t>
            </a:r>
            <a:r>
              <a:rPr lang="en-US" sz="2000" dirty="0">
                <a:solidFill>
                  <a:srgbClr val="FF0000"/>
                </a:solidFill>
              </a:rPr>
              <a:t>However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E40"/>
                </a:solidFill>
              </a:rPr>
              <a:t>they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got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more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ability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over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time</a:t>
            </a:r>
            <a:r>
              <a:rPr lang="en-US" sz="2000" dirty="0"/>
              <a:t>, particularly when addressing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second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collaborative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activity</a:t>
            </a:r>
            <a:r>
              <a:rPr lang="en-US" sz="2000" dirty="0" smtClean="0"/>
              <a:t>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66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340768"/>
            <a:ext cx="8001446" cy="4968552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Obstacles the pre-service teachers faced with the middle school students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These obstacles were due to the </a:t>
            </a:r>
            <a:r>
              <a:rPr lang="en-US" sz="2000" dirty="0">
                <a:solidFill>
                  <a:srgbClr val="008E40"/>
                </a:solidFill>
              </a:rPr>
              <a:t>difficulties which the students confronted in Edmodo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as a new learning platform</a:t>
            </a:r>
            <a:r>
              <a:rPr lang="en-US" sz="2000" dirty="0"/>
              <a:t>. They also confronted </a:t>
            </a:r>
            <a:r>
              <a:rPr lang="en-US" sz="2000" dirty="0">
                <a:solidFill>
                  <a:srgbClr val="008E40"/>
                </a:solidFill>
              </a:rPr>
              <a:t>difficulties with the mobile applications</a:t>
            </a:r>
            <a:r>
              <a:rPr lang="en-US" sz="2000" dirty="0"/>
              <a:t>, and with the </a:t>
            </a:r>
            <a:r>
              <a:rPr lang="en-US" sz="2000" dirty="0">
                <a:solidFill>
                  <a:srgbClr val="008E40"/>
                </a:solidFill>
              </a:rPr>
              <a:t>authentic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activities</a:t>
            </a:r>
            <a:r>
              <a:rPr lang="en-US" sz="2000" dirty="0"/>
              <a:t> that the </a:t>
            </a:r>
            <a:r>
              <a:rPr lang="en-US" sz="2000" dirty="0">
                <a:solidFill>
                  <a:srgbClr val="008E40"/>
                </a:solidFill>
              </a:rPr>
              <a:t>students were not used to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21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12776"/>
            <a:ext cx="8001446" cy="4536504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Overcoming the difficulties with successive workshops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The pre-service teachers noted that the successive workshops conducted by the pedagogical supervisors, through which </a:t>
            </a:r>
            <a:r>
              <a:rPr lang="en-US" sz="2000" dirty="0">
                <a:solidFill>
                  <a:srgbClr val="008E40"/>
                </a:solidFill>
              </a:rPr>
              <a:t>questions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E40"/>
                </a:solidFill>
              </a:rPr>
              <a:t>challenges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and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solutions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were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raised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and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discussed</a:t>
            </a:r>
            <a:r>
              <a:rPr lang="en-US" sz="2000" dirty="0"/>
              <a:t>, contributed to </a:t>
            </a:r>
            <a:r>
              <a:rPr lang="en-US" sz="2000" dirty="0">
                <a:solidFill>
                  <a:srgbClr val="008E40"/>
                </a:solidFill>
              </a:rPr>
              <a:t>overcoming</a:t>
            </a:r>
            <a:r>
              <a:rPr lang="en-US" sz="2000" dirty="0"/>
              <a:t> the above </a:t>
            </a:r>
            <a:r>
              <a:rPr lang="en-US" sz="2000" dirty="0">
                <a:solidFill>
                  <a:srgbClr val="008E40"/>
                </a:solidFill>
              </a:rPr>
              <a:t>obstacles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The </a:t>
            </a:r>
            <a:r>
              <a:rPr lang="en-US" sz="2000" dirty="0">
                <a:solidFill>
                  <a:srgbClr val="008E40"/>
                </a:solidFill>
              </a:rPr>
              <a:t>forum in Edmodo</a:t>
            </a:r>
            <a:r>
              <a:rPr lang="en-US" sz="2000" dirty="0"/>
              <a:t>, which included all the pre-service teachers and the pedagogical supervisors, and the </a:t>
            </a:r>
            <a:r>
              <a:rPr lang="en-US" sz="2000" dirty="0">
                <a:solidFill>
                  <a:srgbClr val="008E40"/>
                </a:solidFill>
              </a:rPr>
              <a:t>collaborative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work</a:t>
            </a:r>
            <a:r>
              <a:rPr lang="en-US" sz="2000" dirty="0"/>
              <a:t> among the pre-service teachers, contributed to </a:t>
            </a:r>
            <a:r>
              <a:rPr lang="en-US" sz="2000" dirty="0">
                <a:solidFill>
                  <a:srgbClr val="008E40"/>
                </a:solidFill>
              </a:rPr>
              <a:t>overcoming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and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absorbing</a:t>
            </a:r>
            <a:r>
              <a:rPr lang="en-US" sz="2000" dirty="0"/>
              <a:t> the </a:t>
            </a:r>
            <a:r>
              <a:rPr lang="en-US" sz="2000" dirty="0">
                <a:solidFill>
                  <a:srgbClr val="008E40"/>
                </a:solidFill>
              </a:rPr>
              <a:t>challenges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00000"/>
                </a:solidFill>
              </a:rPr>
              <a:t>motivated them and raised their confidence</a:t>
            </a:r>
            <a:r>
              <a:rPr lang="en-US" sz="2000" dirty="0"/>
              <a:t>. This </a:t>
            </a:r>
            <a:r>
              <a:rPr lang="en-US" sz="2000" dirty="0">
                <a:solidFill>
                  <a:srgbClr val="008E40"/>
                </a:solidFill>
              </a:rPr>
              <a:t>motivation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8E40"/>
                </a:solidFill>
              </a:rPr>
              <a:t>confidence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affected positively the students in the middle school and raised their collaboration and commitment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5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12776"/>
            <a:ext cx="8001446" cy="3709392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Opinions and suggestions for improvement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In addition to the previous reports, the pre-service teachers emphasized the importance of </a:t>
            </a:r>
            <a:r>
              <a:rPr lang="en-US" sz="2000" dirty="0">
                <a:solidFill>
                  <a:srgbClr val="008E40"/>
                </a:solidFill>
              </a:rPr>
              <a:t>allowing more time to the implementation of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the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8E40"/>
                </a:solidFill>
              </a:rPr>
              <a:t>activities</a:t>
            </a:r>
            <a:r>
              <a:rPr lang="en-US" sz="2000" dirty="0"/>
              <a:t> with the middle school students. They also pointed to the importance of </a:t>
            </a:r>
            <a:r>
              <a:rPr lang="en-US" sz="2000" dirty="0">
                <a:solidFill>
                  <a:srgbClr val="008E40"/>
                </a:solidFill>
              </a:rPr>
              <a:t>working in small groups (3-4 pre-service teachers). </a:t>
            </a:r>
            <a:r>
              <a:rPr lang="en-US" sz="2000" dirty="0"/>
              <a:t>Furthermore, they also </a:t>
            </a:r>
            <a:r>
              <a:rPr lang="en-US" sz="2000" dirty="0" smtClean="0"/>
              <a:t>suggested </a:t>
            </a:r>
            <a:r>
              <a:rPr lang="en-US" sz="2000" dirty="0" smtClean="0">
                <a:solidFill>
                  <a:srgbClr val="008E40"/>
                </a:solidFill>
              </a:rPr>
              <a:t>exposing the participants in the experiment to more tasks from various </a:t>
            </a:r>
            <a:r>
              <a:rPr lang="en-US" sz="2000" dirty="0">
                <a:solidFill>
                  <a:srgbClr val="008E40"/>
                </a:solidFill>
              </a:rPr>
              <a:t>fields, and not only mathematics, </a:t>
            </a:r>
            <a:r>
              <a:rPr lang="en-US" sz="2000" dirty="0"/>
              <a:t>to get deeper understanding of the metacognitive thinking.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7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800600"/>
          </a:xfrm>
        </p:spPr>
        <p:txBody>
          <a:bodyPr/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err="1">
                <a:cs typeface="Arial" charset="0"/>
              </a:rPr>
              <a:t>Veenman</a:t>
            </a:r>
            <a:r>
              <a:rPr lang="en-US" sz="2000" dirty="0">
                <a:cs typeface="Arial" charset="0"/>
              </a:rPr>
              <a:t> et al. (2006) argue that the most common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distinction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in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metacognition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distinguishes between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metacognitive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knowledge</a:t>
            </a:r>
            <a:r>
              <a:rPr lang="en-US" sz="2000" dirty="0" smtClean="0">
                <a:solidFill>
                  <a:srgbClr val="008E4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and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metacognitive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skills</a:t>
            </a:r>
            <a:r>
              <a:rPr lang="en-US" sz="2000" dirty="0">
                <a:cs typeface="Arial" charset="0"/>
              </a:rPr>
              <a:t>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err="1">
                <a:cs typeface="Arial" charset="0"/>
              </a:rPr>
              <a:t>Flavell</a:t>
            </a:r>
            <a:r>
              <a:rPr lang="en-US" sz="2000" dirty="0">
                <a:cs typeface="Arial" charset="0"/>
              </a:rPr>
              <a:t> (1999) defines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metacognitive knowledge </a:t>
            </a:r>
            <a:r>
              <a:rPr lang="en-US" sz="2000" dirty="0">
                <a:cs typeface="Arial" charset="0"/>
              </a:rPr>
              <a:t>as the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knowledge</a:t>
            </a:r>
            <a:r>
              <a:rPr lang="en-US" sz="2000" dirty="0">
                <a:cs typeface="Arial" charset="0"/>
              </a:rPr>
              <a:t> or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beliefs</a:t>
            </a:r>
            <a:r>
              <a:rPr lang="en-US" sz="2000" dirty="0">
                <a:cs typeface="Arial" charset="0"/>
              </a:rPr>
              <a:t> about the factors that act and interact to affect the course and outcome of cognitive enterprises. These factors include the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person</a:t>
            </a:r>
            <a:r>
              <a:rPr lang="en-US" sz="2000" dirty="0">
                <a:cs typeface="Arial" charset="0"/>
              </a:rPr>
              <a:t>, the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task</a:t>
            </a:r>
            <a:r>
              <a:rPr lang="en-US" sz="2000" dirty="0">
                <a:cs typeface="Arial" charset="0"/>
              </a:rPr>
              <a:t> and the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strategy</a:t>
            </a:r>
            <a:r>
              <a:rPr lang="en-US" sz="2000" dirty="0"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21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Discussion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12776"/>
            <a:ext cx="8001446" cy="4968552"/>
          </a:xfrm>
        </p:spPr>
        <p:txBody>
          <a:bodyPr>
            <a:noAutofit/>
          </a:bodyPr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008E40"/>
                </a:solidFill>
              </a:rPr>
              <a:t>This model is part of our other models of preparing mathematics teachers to teach mathematics, with the assistance of technology</a:t>
            </a:r>
            <a:r>
              <a:rPr lang="en-US" sz="2000" dirty="0"/>
              <a:t>, and which emphasize specific aspects of mathematical thinking, as </a:t>
            </a:r>
            <a:r>
              <a:rPr lang="en-US" sz="2000" dirty="0">
                <a:solidFill>
                  <a:srgbClr val="008E40"/>
                </a:solidFill>
              </a:rPr>
              <a:t>high order thinking </a:t>
            </a:r>
            <a:r>
              <a:rPr lang="en-US" sz="2000" dirty="0"/>
              <a:t>(</a:t>
            </a:r>
            <a:r>
              <a:rPr lang="en-US" sz="2000" dirty="0" err="1"/>
              <a:t>Daher</a:t>
            </a:r>
            <a:r>
              <a:rPr lang="en-US" sz="2000" dirty="0"/>
              <a:t> &amp; </a:t>
            </a:r>
            <a:r>
              <a:rPr lang="en-US" sz="2000" dirty="0" err="1"/>
              <a:t>Baya'a</a:t>
            </a:r>
            <a:r>
              <a:rPr lang="en-US" sz="2000" dirty="0"/>
              <a:t>, 2015).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Our </a:t>
            </a:r>
            <a:r>
              <a:rPr lang="en-US" sz="2000" dirty="0">
                <a:solidFill>
                  <a:srgbClr val="008E40"/>
                </a:solidFill>
              </a:rPr>
              <a:t>experience</a:t>
            </a:r>
            <a:r>
              <a:rPr lang="en-US" sz="2000" dirty="0"/>
              <a:t> in educating the pre-service teachers in one academic year proved that this </a:t>
            </a:r>
            <a:r>
              <a:rPr lang="en-US" sz="2000" dirty="0">
                <a:solidFill>
                  <a:srgbClr val="C00000"/>
                </a:solidFill>
              </a:rPr>
              <a:t>education could be successful on condition </a:t>
            </a:r>
            <a:r>
              <a:rPr lang="en-US" sz="2000" dirty="0"/>
              <a:t>that </a:t>
            </a:r>
            <a:r>
              <a:rPr lang="en-US" sz="2000" dirty="0">
                <a:solidFill>
                  <a:srgbClr val="008E40"/>
                </a:solidFill>
              </a:rPr>
              <a:t>it follows a sequence of phases in the actual preparation.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02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Discussion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12776"/>
            <a:ext cx="8001446" cy="4968552"/>
          </a:xfrm>
        </p:spPr>
        <p:txBody>
          <a:bodyPr>
            <a:noAutofit/>
          </a:bodyPr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008E40"/>
                </a:solidFill>
              </a:rPr>
              <a:t>preparation model suggested in this paper is different from the one suggested in the previous study</a:t>
            </a:r>
            <a:r>
              <a:rPr lang="en-US" sz="2000" dirty="0"/>
              <a:t> in the </a:t>
            </a:r>
            <a:r>
              <a:rPr lang="en-US" sz="2000" dirty="0">
                <a:solidFill>
                  <a:srgbClr val="C00000"/>
                </a:solidFill>
              </a:rPr>
              <a:t>extent of the theoretical part</a:t>
            </a:r>
            <a:r>
              <a:rPr lang="en-US" sz="2000" dirty="0"/>
              <a:t>. This emphasis may indicate the </a:t>
            </a:r>
            <a:r>
              <a:rPr lang="en-US" sz="2000" dirty="0">
                <a:solidFill>
                  <a:srgbClr val="008E40"/>
                </a:solidFill>
              </a:rPr>
              <a:t>complexity of the metacognition construct</a:t>
            </a:r>
            <a:r>
              <a:rPr lang="en-US" sz="2000" dirty="0"/>
              <a:t>, which makes it necessary to discuss deeply its characteristics depending on the literature.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The </a:t>
            </a:r>
            <a:r>
              <a:rPr lang="en-US" sz="2000" dirty="0">
                <a:solidFill>
                  <a:srgbClr val="008E40"/>
                </a:solidFill>
              </a:rPr>
              <a:t>success of the preparation </a:t>
            </a:r>
            <a:r>
              <a:rPr lang="en-US" sz="2000" dirty="0"/>
              <a:t>is also </a:t>
            </a:r>
            <a:r>
              <a:rPr lang="en-US" sz="2000" dirty="0">
                <a:solidFill>
                  <a:srgbClr val="C00000"/>
                </a:solidFill>
              </a:rPr>
              <a:t>conditioned</a:t>
            </a:r>
            <a:r>
              <a:rPr lang="en-US" sz="2000" dirty="0"/>
              <a:t> by its </a:t>
            </a:r>
            <a:r>
              <a:rPr lang="en-US" sz="2000" dirty="0">
                <a:solidFill>
                  <a:srgbClr val="008E40"/>
                </a:solidFill>
              </a:rPr>
              <a:t>engagement with the theoretical as well as the practical preparation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55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Conclusion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12776"/>
            <a:ext cx="8001446" cy="1512168"/>
          </a:xfrm>
        </p:spPr>
        <p:txBody>
          <a:bodyPr>
            <a:noAutofit/>
          </a:bodyPr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solidFill>
                  <a:srgbClr val="C00000"/>
                </a:solidFill>
              </a:rPr>
              <a:t>Metacognition meanings are not simple to internalize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E40"/>
                </a:solidFill>
              </a:rPr>
              <a:t>so preparation is required to ensure that learners and teachers use the metacognitive knowledge and skills appropriately during their learning and teaching. </a:t>
            </a:r>
            <a:endParaRPr lang="en-US" sz="2000" dirty="0" smtClean="0">
              <a:solidFill>
                <a:srgbClr val="008E40"/>
              </a:solidFill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>
              <a:solidFill>
                <a:srgbClr val="008E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Recommendations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12776"/>
            <a:ext cx="8001446" cy="4968552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</a:rPr>
              <a:t>Further research </a:t>
            </a:r>
            <a:r>
              <a:rPr lang="en-US" sz="2000" dirty="0"/>
              <a:t>is needed to study the various aspects of pre-service teachers’ preparation to integrate metacognition in their </a:t>
            </a:r>
            <a:r>
              <a:rPr lang="en-US" sz="2000" dirty="0" smtClean="0"/>
              <a:t>teaching</a:t>
            </a:r>
            <a:r>
              <a:rPr lang="en-US" sz="2000" dirty="0"/>
              <a:t>.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For </a:t>
            </a:r>
            <a:r>
              <a:rPr lang="en-US" sz="2000" dirty="0"/>
              <a:t>example </a:t>
            </a:r>
            <a:r>
              <a:rPr lang="en-US" sz="2000" dirty="0">
                <a:solidFill>
                  <a:srgbClr val="008E40"/>
                </a:solidFill>
              </a:rPr>
              <a:t>whether there is difference among these pre-service teachers’ due to their content knowledge or pedagogical knowledge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Another </a:t>
            </a:r>
            <a:r>
              <a:rPr lang="en-US" sz="2000" dirty="0"/>
              <a:t>issue is the </a:t>
            </a:r>
            <a:r>
              <a:rPr lang="en-US" sz="2000" dirty="0">
                <a:solidFill>
                  <a:srgbClr val="008E40"/>
                </a:solidFill>
              </a:rPr>
              <a:t>professional development of </a:t>
            </a:r>
            <a:r>
              <a:rPr lang="en-US" sz="2000" dirty="0">
                <a:solidFill>
                  <a:srgbClr val="C00000"/>
                </a:solidFill>
              </a:rPr>
              <a:t>in-service</a:t>
            </a:r>
            <a:r>
              <a:rPr lang="en-US" sz="2000" dirty="0">
                <a:solidFill>
                  <a:srgbClr val="008E40"/>
                </a:solidFill>
              </a:rPr>
              <a:t> mathematics teachers</a:t>
            </a:r>
            <a:r>
              <a:rPr lang="en-US" sz="2000" dirty="0"/>
              <a:t> in using metacognition in their teaching, and </a:t>
            </a:r>
            <a:r>
              <a:rPr lang="en-US" sz="2000" dirty="0">
                <a:solidFill>
                  <a:srgbClr val="C00000"/>
                </a:solidFill>
              </a:rPr>
              <a:t>whether the same sequence of phases is also suitable for them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A </a:t>
            </a:r>
            <a:r>
              <a:rPr lang="en-US" sz="2000" dirty="0"/>
              <a:t>third issue is </a:t>
            </a:r>
            <a:r>
              <a:rPr lang="en-US" sz="2000" dirty="0">
                <a:solidFill>
                  <a:srgbClr val="C00000"/>
                </a:solidFill>
              </a:rPr>
              <a:t>mathematics teachers’ beliefs about using metacognition in their teaching,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8E40"/>
                </a:solidFill>
              </a:rPr>
              <a:t>how these beliefs are affected as a result of their preparation to use metacognition in their teaching. 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36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995738" y="5229200"/>
            <a:ext cx="1944687" cy="792163"/>
          </a:xfrm>
          <a:prstGeom prst="actionButtonBlank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eaLnBrk="0" hangingPunct="0"/>
            <a:endParaRPr kumimoji="1" lang="he-IL" sz="2400"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52228" name="Text Box 5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4212257" y="5376838"/>
            <a:ext cx="1439863" cy="519112"/>
          </a:xfrm>
          <a:prstGeom prst="rect">
            <a:avLst/>
          </a:prstGeom>
          <a:solidFill>
            <a:srgbClr val="000066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2800" b="1" dirty="0">
                <a:solidFill>
                  <a:srgbClr val="FEA0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avid" pitchFamily="2" charset="-79"/>
              </a:rPr>
              <a:t>End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87624" y="2214563"/>
            <a:ext cx="7704856" cy="259147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Thanks for your attention</a:t>
            </a:r>
          </a:p>
          <a:p>
            <a:pPr algn="ctr" rt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1" lang="en-US" sz="2400" b="1" dirty="0">
              <a:latin typeface="Times New Roman" pitchFamily="18" charset="0"/>
              <a:cs typeface="David" pitchFamily="2" charset="-79"/>
            </a:endParaRP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kumimoji="1" lang="en-US" sz="20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Wajeeh</a:t>
            </a:r>
            <a:r>
              <a:rPr kumimoji="1" lang="en-US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Daher</a:t>
            </a:r>
            <a:r>
              <a:rPr kumimoji="1" lang="en-US" sz="2000" b="1" baseline="30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1,2</a:t>
            </a:r>
            <a:r>
              <a:rPr kumimoji="1" lang="en-US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	</a:t>
            </a:r>
            <a:r>
              <a:rPr kumimoji="1"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 </a:t>
            </a:r>
            <a:r>
              <a:rPr kumimoji="1" lang="en-US" sz="20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Nimer</a:t>
            </a:r>
            <a:r>
              <a:rPr kumimoji="1"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en-US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Baya'a</a:t>
            </a:r>
            <a:r>
              <a:rPr kumimoji="1" lang="en-US" sz="2000" b="1" baseline="30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kumimoji="1" lang="en-US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	</a:t>
            </a:r>
            <a:r>
              <a:rPr kumimoji="1"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 </a:t>
            </a:r>
            <a:r>
              <a:rPr kumimoji="1" lang="en-US" sz="20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Otman</a:t>
            </a:r>
            <a:r>
              <a:rPr kumimoji="1" lang="en-US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Jaber</a:t>
            </a:r>
            <a:r>
              <a:rPr kumimoji="1" lang="en-US" sz="2000" b="1" baseline="30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kumimoji="1" lang="en-US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   </a:t>
            </a:r>
            <a:r>
              <a:rPr kumimoji="1" lang="en-US" sz="20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Ahlam</a:t>
            </a:r>
            <a:r>
              <a:rPr kumimoji="1"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Anabousy</a:t>
            </a:r>
            <a:r>
              <a:rPr kumimoji="1" lang="en-US" sz="20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1</a:t>
            </a:r>
            <a:endParaRPr kumimoji="1" lang="en-US" sz="2000" b="1" baseline="3000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endParaRPr kumimoji="1" lang="en-US" sz="2000" b="1" baseline="30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endParaRPr kumimoji="1" lang="en-US" sz="2000" b="1" baseline="3000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1- Al-</a:t>
            </a:r>
            <a:r>
              <a:rPr kumimoji="1" lang="en-US" sz="16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Qasemi</a:t>
            </a: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Academic College of </a:t>
            </a:r>
            <a:r>
              <a:rPr kumimoji="1"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Education</a:t>
            </a:r>
          </a:p>
          <a:p>
            <a:pPr algn="ctr" rtl="0"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defRPr/>
            </a:pPr>
            <a:r>
              <a:rPr kumimoji="1"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2- </a:t>
            </a: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An-</a:t>
            </a:r>
            <a:r>
              <a:rPr kumimoji="1" lang="en-US" sz="1600" b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Najah</a:t>
            </a:r>
            <a:r>
              <a:rPr kumimoji="1" lang="en-US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National </a:t>
            </a:r>
            <a:r>
              <a:rPr kumimoji="1"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University</a:t>
            </a:r>
            <a:endParaRPr kumimoji="1" lang="en-US" sz="2400" dirty="0">
              <a:latin typeface="Times New Roman" pitchFamily="18" charset="0"/>
              <a:cs typeface="David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800600"/>
          </a:xfrm>
        </p:spPr>
        <p:txBody>
          <a:bodyPr/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cs typeface="Arial" charset="0"/>
              </a:rPr>
              <a:t>The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person</a:t>
            </a:r>
            <a:r>
              <a:rPr lang="en-US" sz="2000" dirty="0">
                <a:cs typeface="Arial" charset="0"/>
              </a:rPr>
              <a:t> factor concerns what a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person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believes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about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himself/herself</a:t>
            </a:r>
            <a:r>
              <a:rPr lang="en-US" sz="2000" dirty="0">
                <a:cs typeface="Arial" charset="0"/>
              </a:rPr>
              <a:t> and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other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people</a:t>
            </a:r>
            <a:r>
              <a:rPr lang="en-US" sz="2000" dirty="0">
                <a:cs typeface="Arial" charset="0"/>
              </a:rPr>
              <a:t> as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cognitive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processors</a:t>
            </a:r>
            <a:r>
              <a:rPr lang="en-US" sz="2000" dirty="0">
                <a:cs typeface="Arial" charset="0"/>
              </a:rPr>
              <a:t>.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cs typeface="Arial" charset="0"/>
              </a:rPr>
              <a:t>The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task</a:t>
            </a:r>
            <a:r>
              <a:rPr lang="en-US" sz="2000" dirty="0">
                <a:cs typeface="Arial" charset="0"/>
              </a:rPr>
              <a:t> factor concerns the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information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about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the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object</a:t>
            </a:r>
            <a:r>
              <a:rPr lang="en-US" sz="2000" dirty="0">
                <a:cs typeface="Arial" charset="0"/>
              </a:rPr>
              <a:t> available to a person during a cognitive enterprise, where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different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tasks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entail different mental operations</a:t>
            </a:r>
            <a:r>
              <a:rPr lang="en-US" sz="2000" dirty="0">
                <a:cs typeface="Arial" charset="0"/>
              </a:rPr>
              <a:t>.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>
                <a:cs typeface="Arial" charset="0"/>
              </a:rPr>
              <a:t>The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strategy</a:t>
            </a:r>
            <a:r>
              <a:rPr lang="en-US" sz="2000" dirty="0">
                <a:cs typeface="Arial" charset="0"/>
              </a:rPr>
              <a:t> factor involves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knowledge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about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strategies</a:t>
            </a:r>
            <a:r>
              <a:rPr lang="en-US" sz="2000" dirty="0">
                <a:cs typeface="Arial" charset="0"/>
              </a:rPr>
              <a:t> likely to be effective in achieving goals and their cognitive undertakings. </a:t>
            </a:r>
          </a:p>
        </p:txBody>
      </p:sp>
    </p:spTree>
    <p:extLst>
      <p:ext uri="{BB962C8B-B14F-4D97-AF65-F5344CB8AC3E}">
        <p14:creationId xmlns:p14="http://schemas.microsoft.com/office/powerpoint/2010/main" val="42158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800600"/>
          </a:xfrm>
        </p:spPr>
        <p:txBody>
          <a:bodyPr/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>
                <a:cs typeface="Arial" charset="0"/>
              </a:rPr>
              <a:t>On </a:t>
            </a:r>
            <a:r>
              <a:rPr lang="en-US" sz="2000" dirty="0">
                <a:cs typeface="Arial" charset="0"/>
              </a:rPr>
              <a:t>the other hand,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metacognitive skills </a:t>
            </a:r>
            <a:r>
              <a:rPr lang="en-US" sz="2000" dirty="0">
                <a:cs typeface="Arial" charset="0"/>
              </a:rPr>
              <a:t>involve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planning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monitoring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evaluating</a:t>
            </a:r>
            <a:r>
              <a:rPr lang="en-US" sz="2000" dirty="0">
                <a:cs typeface="Arial" charset="0"/>
              </a:rPr>
              <a:t> and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regulating</a:t>
            </a:r>
            <a:r>
              <a:rPr lang="en-US" sz="2000" dirty="0">
                <a:cs typeface="Arial" charset="0"/>
              </a:rPr>
              <a:t> the processes leading to achieving goals.</a:t>
            </a:r>
          </a:p>
        </p:txBody>
      </p:sp>
    </p:spTree>
    <p:extLst>
      <p:ext uri="{BB962C8B-B14F-4D97-AF65-F5344CB8AC3E}">
        <p14:creationId xmlns:p14="http://schemas.microsoft.com/office/powerpoint/2010/main" val="292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800600"/>
          </a:xfrm>
        </p:spPr>
        <p:txBody>
          <a:bodyPr/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err="1">
                <a:solidFill>
                  <a:srgbClr val="C00000"/>
                </a:solidFill>
                <a:cs typeface="Arial" charset="0"/>
              </a:rPr>
              <a:t>Flavell</a:t>
            </a:r>
            <a:r>
              <a:rPr lang="en-US" sz="2000" dirty="0">
                <a:cs typeface="Arial" charset="0"/>
              </a:rPr>
              <a:t> (1979) emphasizes that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metacognition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improves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with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practice</a:t>
            </a:r>
            <a:r>
              <a:rPr lang="en-US" sz="2000" dirty="0">
                <a:cs typeface="Arial" charset="0"/>
              </a:rPr>
              <a:t>. 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err="1">
                <a:solidFill>
                  <a:srgbClr val="C00000"/>
                </a:solidFill>
                <a:cs typeface="Arial" charset="0"/>
              </a:rPr>
              <a:t>Schoenfeld</a:t>
            </a:r>
            <a:r>
              <a:rPr lang="en-US" sz="2000" dirty="0">
                <a:cs typeface="Arial" charset="0"/>
              </a:rPr>
              <a:t> (1992)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describes ways that students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can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practice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monitoring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and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evaluating</a:t>
            </a:r>
            <a:r>
              <a:rPr lang="en-US" sz="2000" dirty="0">
                <a:cs typeface="Arial" charset="0"/>
              </a:rPr>
              <a:t> their performance on math problems.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For example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pause</a:t>
            </a:r>
            <a:r>
              <a:rPr lang="en-US" sz="2000" dirty="0">
                <a:cs typeface="Arial" charset="0"/>
              </a:rPr>
              <a:t> frequently during problem solving to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ask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themselves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questions</a:t>
            </a:r>
            <a:r>
              <a:rPr lang="en-US" sz="2000" dirty="0">
                <a:cs typeface="Arial" charset="0"/>
              </a:rPr>
              <a:t> such as “What am I doing right now?” </a:t>
            </a:r>
          </a:p>
        </p:txBody>
      </p:sp>
    </p:spTree>
    <p:extLst>
      <p:ext uri="{BB962C8B-B14F-4D97-AF65-F5344CB8AC3E}">
        <p14:creationId xmlns:p14="http://schemas.microsoft.com/office/powerpoint/2010/main" val="24457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7497763" cy="4800600"/>
          </a:xfrm>
        </p:spPr>
        <p:txBody>
          <a:bodyPr/>
          <a:lstStyle/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  <a:cs typeface="Arial" charset="0"/>
              </a:rPr>
              <a:t>In </a:t>
            </a:r>
            <a:r>
              <a:rPr lang="en-US" sz="2000" dirty="0">
                <a:solidFill>
                  <a:srgbClr val="C00000"/>
                </a:solidFill>
                <a:cs typeface="Arial" charset="0"/>
              </a:rPr>
              <a:t>the present research</a:t>
            </a:r>
            <a:r>
              <a:rPr lang="en-US" sz="2000" dirty="0">
                <a:cs typeface="Arial" charset="0"/>
              </a:rPr>
              <a:t>, we wanted to educate </a:t>
            </a:r>
            <a:r>
              <a:rPr lang="en-US" sz="2000" dirty="0" smtClean="0">
                <a:cs typeface="Arial" charset="0"/>
              </a:rPr>
              <a:t>our mathematics </a:t>
            </a:r>
            <a:r>
              <a:rPr lang="en-US" sz="2000" dirty="0">
                <a:cs typeface="Arial" charset="0"/>
              </a:rPr>
              <a:t>pre-service teachers for using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metacognitive 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processes/skills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as learners and as teachers, </a:t>
            </a:r>
            <a:r>
              <a:rPr lang="en-US" sz="2000" dirty="0" smtClean="0">
                <a:cs typeface="Arial" charset="0"/>
              </a:rPr>
              <a:t>in </a:t>
            </a:r>
            <a:r>
              <a:rPr lang="en-US" sz="2000" dirty="0" smtClean="0">
                <a:solidFill>
                  <a:srgbClr val="008E40"/>
                </a:solidFill>
                <a:cs typeface="Arial" charset="0"/>
              </a:rPr>
              <a:t>solving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designing</a:t>
            </a:r>
            <a:r>
              <a:rPr lang="en-US" sz="2000" dirty="0">
                <a:cs typeface="Arial" charset="0"/>
              </a:rPr>
              <a:t> and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implementing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authentic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mathematical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solidFill>
                  <a:srgbClr val="008E40"/>
                </a:solidFill>
                <a:cs typeface="Arial" charset="0"/>
              </a:rPr>
              <a:t>problems/activities,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through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utilizing mobile technologies</a:t>
            </a:r>
            <a:r>
              <a:rPr lang="en-US" sz="2000" dirty="0">
                <a:cs typeface="Arial" charset="0"/>
              </a:rPr>
              <a:t> and </a:t>
            </a:r>
            <a:r>
              <a:rPr lang="en-US" sz="2000" dirty="0">
                <a:solidFill>
                  <a:srgbClr val="008E40"/>
                </a:solidFill>
                <a:cs typeface="Arial" charset="0"/>
              </a:rPr>
              <a:t>collaborative learning</a:t>
            </a:r>
            <a:r>
              <a:rPr lang="en-US" sz="2000" dirty="0">
                <a:cs typeface="Arial" charset="0"/>
              </a:rPr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47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1447800"/>
            <a:ext cx="8001446" cy="973088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/>
              <a:t>In this section, we will describe </a:t>
            </a:r>
            <a:r>
              <a:rPr lang="en-US" sz="2000" b="1" dirty="0">
                <a:solidFill>
                  <a:srgbClr val="C00000"/>
                </a:solidFill>
              </a:rPr>
              <a:t>the phases of the </a:t>
            </a:r>
            <a:r>
              <a:rPr lang="en-US" sz="2000" b="1" dirty="0" smtClean="0">
                <a:solidFill>
                  <a:srgbClr val="C00000"/>
                </a:solidFill>
              </a:rPr>
              <a:t>preparation </a:t>
            </a:r>
            <a:r>
              <a:rPr lang="en-US" sz="2000" b="1" dirty="0">
                <a:solidFill>
                  <a:srgbClr val="C00000"/>
                </a:solidFill>
              </a:rPr>
              <a:t>model </a:t>
            </a:r>
            <a:r>
              <a:rPr lang="en-US" sz="2000" dirty="0"/>
              <a:t>and its induced </a:t>
            </a:r>
            <a:r>
              <a:rPr lang="en-US" sz="2000" dirty="0" smtClean="0"/>
              <a:t>processes.</a:t>
            </a:r>
          </a:p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endParaRPr lang="en-US" sz="2000" dirty="0" smtClean="0"/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064" y="2733478"/>
            <a:ext cx="1684744" cy="2400657"/>
          </a:xfrm>
          <a:prstGeom prst="rect">
            <a:avLst/>
          </a:prstGeom>
          <a:solidFill>
            <a:srgbClr val="00B050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marL="72000" lvl="1" algn="l">
              <a:lnSpc>
                <a:spcPts val="3000"/>
              </a:lnSpc>
              <a:spcBef>
                <a:spcPts val="600"/>
              </a:spcBef>
              <a:buSzPct val="80000"/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cs typeface="+mn-cs"/>
              </a:rPr>
              <a:t>Phase one: 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/>
            </a:r>
            <a:b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2000" b="1" dirty="0">
                <a:solidFill>
                  <a:srgbClr val="0070C0"/>
                </a:solidFill>
                <a:latin typeface="+mn-lt"/>
                <a:cs typeface="+mn-cs"/>
              </a:rPr>
              <a:t>Theoretical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preparation for metacognitive thinking</a:t>
            </a:r>
            <a:r>
              <a:rPr lang="en-US" sz="2000" dirty="0">
                <a:solidFill>
                  <a:srgbClr val="008E4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6384" y="2733478"/>
            <a:ext cx="1711640" cy="2855762"/>
          </a:xfrm>
          <a:prstGeom prst="rect">
            <a:avLst/>
          </a:prstGeom>
          <a:solidFill>
            <a:srgbClr val="00B050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marL="72000" lvl="1" algn="l">
              <a:lnSpc>
                <a:spcPts val="3000"/>
              </a:lnSpc>
              <a:spcBef>
                <a:spcPts val="600"/>
              </a:spcBef>
              <a:buSzPct val="80000"/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cs typeface="+mn-cs"/>
              </a:rPr>
              <a:t>Phase 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>two: </a:t>
            </a:r>
            <a:b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2000" b="1" dirty="0">
                <a:solidFill>
                  <a:srgbClr val="0070C0"/>
                </a:solidFill>
                <a:latin typeface="+mn-lt"/>
                <a:cs typeface="+mn-cs"/>
              </a:rPr>
              <a:t>Designing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 activities that would encourage metacognitive thinking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+mn-cs"/>
              </a:rPr>
              <a:t>.</a:t>
            </a:r>
            <a:endParaRPr lang="en-US" sz="2000" dirty="0">
              <a:solidFill>
                <a:srgbClr val="008E4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2756192"/>
            <a:ext cx="2016224" cy="2833048"/>
          </a:xfrm>
          <a:prstGeom prst="rect">
            <a:avLst/>
          </a:prstGeom>
          <a:solidFill>
            <a:srgbClr val="00B050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marL="72000" lvl="1" algn="l">
              <a:lnSpc>
                <a:spcPts val="3000"/>
              </a:lnSpc>
              <a:spcBef>
                <a:spcPts val="600"/>
              </a:spcBef>
              <a:buSzPct val="80000"/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cs typeface="+mn-cs"/>
              </a:rPr>
              <a:t>Phase 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>three: </a:t>
            </a:r>
            <a:b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2000" b="1" dirty="0">
                <a:solidFill>
                  <a:srgbClr val="0070C0"/>
                </a:solidFill>
                <a:latin typeface="+mn-lt"/>
                <a:cs typeface="+mn-cs"/>
              </a:rPr>
              <a:t>Implementing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 activities that would encourage metacognitive thinking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+mn-cs"/>
              </a:rPr>
              <a:t>.</a:t>
            </a:r>
            <a:endParaRPr lang="en-US" sz="2000" dirty="0">
              <a:solidFill>
                <a:srgbClr val="008E4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6296" y="2756194"/>
            <a:ext cx="1728192" cy="2785378"/>
          </a:xfrm>
          <a:prstGeom prst="rect">
            <a:avLst/>
          </a:prstGeom>
          <a:solidFill>
            <a:srgbClr val="00B050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marL="72000" lvl="1" algn="l">
              <a:lnSpc>
                <a:spcPts val="3000"/>
              </a:lnSpc>
              <a:spcBef>
                <a:spcPts val="600"/>
              </a:spcBef>
              <a:buSzPct val="80000"/>
              <a:defRPr/>
            </a:pP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>Phase four: </a:t>
            </a:r>
            <a:b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2000" b="1" dirty="0">
                <a:solidFill>
                  <a:srgbClr val="0070C0"/>
                </a:solidFill>
                <a:latin typeface="+mn-lt"/>
                <a:cs typeface="+mn-cs"/>
              </a:rPr>
              <a:t>Reflection and Evaluation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of 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+mn-cs"/>
              </a:rPr>
              <a:t>the whole preparation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process.</a:t>
            </a:r>
          </a:p>
        </p:txBody>
      </p:sp>
    </p:spTree>
    <p:extLst>
      <p:ext uri="{BB962C8B-B14F-4D97-AF65-F5344CB8AC3E}">
        <p14:creationId xmlns:p14="http://schemas.microsoft.com/office/powerpoint/2010/main" val="6503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06488" y="274638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Findings</a:t>
            </a:r>
            <a:endParaRPr lang="he-IL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35050" y="2348880"/>
            <a:ext cx="8001446" cy="3096344"/>
          </a:xfrm>
        </p:spPr>
        <p:txBody>
          <a:bodyPr>
            <a:noAutofit/>
          </a:bodyPr>
          <a:lstStyle/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 smtClean="0"/>
              <a:t>This phase was done </a:t>
            </a:r>
            <a:r>
              <a:rPr lang="en-US" sz="2000" dirty="0"/>
              <a:t>through the </a:t>
            </a:r>
            <a:r>
              <a:rPr lang="en-US" sz="2000" b="1" dirty="0">
                <a:solidFill>
                  <a:srgbClr val="C00000"/>
                </a:solidFill>
              </a:rPr>
              <a:t>workshop sessions </a:t>
            </a:r>
            <a:r>
              <a:rPr lang="en-US" sz="2000" dirty="0"/>
              <a:t>which accompanied the practical training. </a:t>
            </a:r>
            <a:endParaRPr lang="en-US" sz="2000" dirty="0" smtClean="0"/>
          </a:p>
          <a:p>
            <a:pPr marL="72000" lvl="1" indent="0">
              <a:lnSpc>
                <a:spcPts val="3000"/>
              </a:lnSpc>
              <a:spcBef>
                <a:spcPts val="600"/>
              </a:spcBef>
              <a:buSzPct val="80000"/>
              <a:buNone/>
              <a:defRPr/>
            </a:pPr>
            <a:r>
              <a:rPr lang="en-US" sz="2000" dirty="0">
                <a:solidFill>
                  <a:srgbClr val="C00000"/>
                </a:solidFill>
                <a:cs typeface="Arial" charset="0"/>
              </a:rPr>
              <a:t>First sub-phase of phase one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dirty="0">
                <a:solidFill>
                  <a:srgbClr val="0070C0"/>
                </a:solidFill>
                <a:cs typeface="Arial" charset="0"/>
              </a:rPr>
              <a:t>Definition of metacognitive 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thinking</a:t>
            </a:r>
            <a:r>
              <a:rPr lang="en-US" sz="2000" dirty="0" smtClean="0">
                <a:cs typeface="Arial" charset="0"/>
              </a:rPr>
              <a:t>.</a:t>
            </a: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000" dirty="0" smtClean="0"/>
              <a:t>Engaging </a:t>
            </a:r>
            <a:r>
              <a:rPr lang="en-US" sz="2000" dirty="0"/>
              <a:t>the pre-service teachers in </a:t>
            </a:r>
            <a:r>
              <a:rPr lang="en-US" sz="2000" dirty="0">
                <a:solidFill>
                  <a:srgbClr val="008E40"/>
                </a:solidFill>
              </a:rPr>
              <a:t>discussing the various definitions of metacognitive thinking</a:t>
            </a:r>
            <a:r>
              <a:rPr lang="en-US" sz="2000" dirty="0"/>
              <a:t> as presented in the literature. </a:t>
            </a:r>
            <a:endParaRPr lang="en-US" sz="2000" dirty="0" smtClean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>
              <a:cs typeface="Arial" charset="0"/>
            </a:endParaRPr>
          </a:p>
          <a:p>
            <a:pPr marL="360000" lvl="1" indent="-288000">
              <a:lnSpc>
                <a:spcPts val="3000"/>
              </a:lnSpc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endParaRPr lang="en-US" sz="2000" dirty="0" smtClean="0">
              <a:cs typeface="Arial" charset="0"/>
            </a:endParaRPr>
          </a:p>
          <a:p>
            <a:pPr marL="360000" indent="-288000">
              <a:lnSpc>
                <a:spcPts val="3000"/>
              </a:lnSpc>
              <a:defRPr/>
            </a:pPr>
            <a:endParaRPr lang="en-US" sz="2000" dirty="0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343090"/>
            <a:ext cx="6192688" cy="861774"/>
          </a:xfrm>
          <a:prstGeom prst="rect">
            <a:avLst/>
          </a:prstGeom>
          <a:solidFill>
            <a:srgbClr val="00B050">
              <a:alpha val="50196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marL="72000" lvl="1" algn="l">
              <a:lnSpc>
                <a:spcPts val="3000"/>
              </a:lnSpc>
              <a:spcBef>
                <a:spcPts val="600"/>
              </a:spcBef>
              <a:buSzPct val="80000"/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  <a:cs typeface="+mn-cs"/>
              </a:rPr>
              <a:t>Phase one: 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/>
            </a:r>
            <a:b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2000" b="1" dirty="0">
                <a:solidFill>
                  <a:srgbClr val="0070C0"/>
                </a:solidFill>
                <a:latin typeface="+mn-lt"/>
                <a:cs typeface="+mn-cs"/>
              </a:rPr>
              <a:t>Theoretical</a:t>
            </a:r>
            <a:r>
              <a:rPr lang="en-US" sz="2000" dirty="0" smtClean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preparation for metacognitive thinking</a:t>
            </a:r>
            <a:r>
              <a:rPr lang="en-US" sz="2000" dirty="0">
                <a:solidFill>
                  <a:srgbClr val="008E4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61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2514</TotalTime>
  <Words>2381</Words>
  <Application>Microsoft Office PowerPoint</Application>
  <PresentationFormat>‫הצגה על המסך (4:3)</PresentationFormat>
  <Paragraphs>163</Paragraphs>
  <Slides>34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34</vt:i4>
      </vt:variant>
    </vt:vector>
  </HeadingPairs>
  <TitlesOfParts>
    <vt:vector size="43" baseType="lpstr">
      <vt:lpstr>Arial</vt:lpstr>
      <vt:lpstr>Calibri</vt:lpstr>
      <vt:lpstr>David</vt:lpstr>
      <vt:lpstr>Gill Sans MT</vt:lpstr>
      <vt:lpstr>Times New Roman</vt:lpstr>
      <vt:lpstr>Verdana</vt:lpstr>
      <vt:lpstr>Wingdings</vt:lpstr>
      <vt:lpstr>Wingdings 2</vt:lpstr>
      <vt:lpstr>מפנה השמש</vt:lpstr>
      <vt:lpstr>Preparation Phases for Developing Pre-Service Mathematics Teachers' Metacognitive Thinking Skills in Learning and Teaching</vt:lpstr>
      <vt:lpstr>Introduction</vt:lpstr>
      <vt:lpstr>Introduction</vt:lpstr>
      <vt:lpstr>Introduction</vt:lpstr>
      <vt:lpstr>Introduction</vt:lpstr>
      <vt:lpstr>Introduction</vt:lpstr>
      <vt:lpstr>Introduction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Findings</vt:lpstr>
      <vt:lpstr>Discussion</vt:lpstr>
      <vt:lpstr>Discussion</vt:lpstr>
      <vt:lpstr> Conclusion</vt:lpstr>
      <vt:lpstr>Recommendations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moe</dc:creator>
  <cp:lastModifiedBy>user</cp:lastModifiedBy>
  <cp:revision>224</cp:revision>
  <dcterms:created xsi:type="dcterms:W3CDTF">2012-06-03T09:46:22Z</dcterms:created>
  <dcterms:modified xsi:type="dcterms:W3CDTF">2018-04-29T08:58:20Z</dcterms:modified>
</cp:coreProperties>
</file>