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739" r:id="rId1"/>
  </p:sldMasterIdLst>
  <p:notesMasterIdLst>
    <p:notesMasterId r:id="rId27"/>
  </p:notesMasterIdLst>
  <p:sldIdLst>
    <p:sldId id="256" r:id="rId2"/>
    <p:sldId id="257" r:id="rId3"/>
    <p:sldId id="385" r:id="rId4"/>
    <p:sldId id="428" r:id="rId5"/>
    <p:sldId id="366" r:id="rId6"/>
    <p:sldId id="402" r:id="rId7"/>
    <p:sldId id="386" r:id="rId8"/>
    <p:sldId id="401" r:id="rId9"/>
    <p:sldId id="417" r:id="rId10"/>
    <p:sldId id="418" r:id="rId11"/>
    <p:sldId id="387" r:id="rId12"/>
    <p:sldId id="388" r:id="rId13"/>
    <p:sldId id="389" r:id="rId14"/>
    <p:sldId id="410" r:id="rId15"/>
    <p:sldId id="396" r:id="rId16"/>
    <p:sldId id="397" r:id="rId17"/>
    <p:sldId id="420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266" r:id="rId26"/>
  </p:sldIdLst>
  <p:sldSz cx="9144000" cy="6858000" type="screen4x3"/>
  <p:notesSz cx="6858000" cy="9144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000000"/>
    <a:srgbClr val="00B05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78" autoAdjust="0"/>
    <p:restoredTop sz="94707" autoAdjust="0"/>
  </p:normalViewPr>
  <p:slideViewPr>
    <p:cSldViewPr>
      <p:cViewPr varScale="1">
        <p:scale>
          <a:sx n="83" d="100"/>
          <a:sy n="83" d="100"/>
        </p:scale>
        <p:origin x="-3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419BFEA-6877-42B6-9713-AC415327C300}" type="datetimeFigureOut">
              <a:rPr lang="he-IL"/>
              <a:pPr>
                <a:defRPr/>
              </a:pPr>
              <a:t>כ'/סיון/תשע"ט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C7DD3-F76D-49BF-9DB2-E62C3891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50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50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3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2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0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08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04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509A21-BFE2-4DDA-8BC4-5F6A87374D70}" type="slidenum">
              <a:rPr lang="he-IL">
                <a:latin typeface="Times New Roman" pitchFamily="18" charset="0"/>
                <a:cs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003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9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85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85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85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8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7DD3-F76D-49BF-9DB2-E62C3891E6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אליפסה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אליפסה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כותרת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22" name="כותרת משנה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384925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9DB0CB-8647-4D4A-976B-BFC6012D3F2B}" type="datetime3">
              <a:rPr lang="en-US" smtClean="0"/>
              <a:t>23 June 2019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934EFD3-19D3-4CF5-8B82-A55BC6D5D187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384925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2D726B-A1CD-479B-8161-64E0CA9ADC5F}" type="datetime3">
              <a:rPr lang="en-US" smtClean="0"/>
              <a:t>23 June 2019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0718692-D7EF-4E64-9353-080F8A3D9E9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4"/>
          <p:cNvSpPr/>
          <p:nvPr userDrawn="1"/>
        </p:nvSpPr>
        <p:spPr>
          <a:xfrm>
            <a:off x="971600" y="6419857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Development of prospective teachers’ metacognitive skills while performing, designing and implementing mathematical problems using Scratch</a:t>
            </a:r>
          </a:p>
          <a:p>
            <a:pPr algn="l" rtl="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Nimer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Baya'a, 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Juhaina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Shahbary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Wajeeh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Daher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Otman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Jaber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Al-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Qasemi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Academic College of Education, 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Baqa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-El-</a:t>
            </a:r>
            <a:r>
              <a:rPr kumimoji="1" lang="en-US" sz="9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Gharbia</a:t>
            </a:r>
            <a:r>
              <a:rPr kumimoji="1" lang="en-US" sz="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Israel</a:t>
            </a:r>
            <a:endParaRPr kumimoji="1" lang="he-IL" sz="9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0" y="31750"/>
            <a:ext cx="8964488" cy="27776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indent="0" algn="l" defTabSz="9144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1" lang="en-US" sz="11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                            The 7</a:t>
            </a:r>
            <a:r>
              <a:rPr kumimoji="1" lang="en-US" sz="1100" b="1" baseline="30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</a:t>
            </a:r>
            <a:r>
              <a:rPr kumimoji="1" lang="en-US" sz="11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International Conference on Teacher Education: </a:t>
            </a:r>
            <a:r>
              <a:rPr kumimoji="1" lang="en-US" sz="105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June 24 – 26, 2019 , MOFET Institute, Tel Aviv, Israel</a:t>
            </a:r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>
            <a:off x="0" y="33337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1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13"/>
          <p:cNvSpPr>
            <a:spLocks noChangeShapeType="1"/>
          </p:cNvSpPr>
          <p:nvPr userDrawn="1"/>
        </p:nvSpPr>
        <p:spPr bwMode="auto">
          <a:xfrm>
            <a:off x="0" y="1200150"/>
            <a:ext cx="6588224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Arial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  <a:extLst/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>
            <a:off x="0" y="6381328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1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מלבן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אליפסה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אליפסה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384925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0D7ED-3EF8-47EB-9468-8C546BE256C0}" type="datetime3">
              <a:rPr lang="en-US" smtClean="0"/>
              <a:t>23 June 2019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28768DF-DC44-42D9-B095-B61DAD230D7B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6384925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A7E77F-5E8A-4E41-A0B4-B3E91843100E}" type="datetime3">
              <a:rPr lang="en-US" smtClean="0"/>
              <a:t>23 June 2019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ECF934E-5EA9-4951-8AB3-9BB0A9EC6C5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algn="l" rtl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תרשים זרימה: תהליך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תרשים זרימה: תהליך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384925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133441-C404-4A9F-BA69-C1A2CEAA85D1}" type="datetime3">
              <a:rPr lang="en-US" smtClean="0"/>
              <a:t>23 June 2019</a:t>
            </a:fld>
            <a:endParaRPr lang="he-IL"/>
          </a:p>
        </p:txBody>
      </p:sp>
      <p:sp>
        <p:nvSpPr>
          <p:cNvPr id="9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e-IL"/>
          </a:p>
        </p:txBody>
      </p:sp>
      <p:sp>
        <p:nvSpPr>
          <p:cNvPr id="10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158E990-2651-4B81-9DED-9FA148D100A9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עוגה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אליפסה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טבעת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מלבן 11"/>
          <p:cNvSpPr/>
          <p:nvPr userDrawn="1"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מציין מיקום של כותרת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33" name="מציין מיקום טקסט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5" name="מלבן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/>
  <p:txStyles>
    <p:titleStyle>
      <a:lvl1pPr algn="l" rtl="1" fontAlgn="base">
        <a:spcBef>
          <a:spcPct val="0"/>
        </a:spcBef>
        <a:spcAft>
          <a:spcPct val="0"/>
        </a:spcAft>
        <a:defRPr sz="4300" kern="1200">
          <a:solidFill>
            <a:srgbClr val="1E212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2pPr>
      <a:lvl3pPr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3pPr>
      <a:lvl4pPr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4pPr>
      <a:lvl5pPr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300">
          <a:solidFill>
            <a:srgbClr val="1E2124"/>
          </a:solidFill>
          <a:latin typeface="Gill Sans MT" pitchFamily="34" charset="0"/>
          <a:cs typeface="Arial" charset="0"/>
        </a:defRPr>
      </a:lvl9pPr>
      <a:extLst/>
    </p:titleStyle>
    <p:bodyStyle>
      <a:lvl1pPr marL="365125" indent="-282575" algn="r" rtl="1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r" rtl="1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r" rtl="1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r" rtl="1" fontAlgn="base">
        <a:spcBef>
          <a:spcPct val="20000"/>
        </a:spcBef>
        <a:spcAft>
          <a:spcPct val="0"/>
        </a:spcAft>
        <a:buClr>
          <a:srgbClr val="7A6A60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r" rtl="1" fontAlgn="base">
        <a:spcBef>
          <a:spcPct val="20000"/>
        </a:spcBef>
        <a:spcAft>
          <a:spcPct val="0"/>
        </a:spcAft>
        <a:buClr>
          <a:srgbClr val="B4936D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ioe/research/projects/scratchmath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ha2923.wixsite.com/grpro-naturalnumbe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maha2923.wixsite.com/grpro-naturalnumber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97645" y="1350874"/>
            <a:ext cx="6718771" cy="1200329"/>
          </a:xfrm>
          <a:ln w="12700" cap="sq"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rtl="0" eaLnBrk="0" fontAlgn="auto" hangingPunct="0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Development of prospective teachers’ metacognitive skills while performing, designing and implementing mathematical problems using Scratch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660400" y="3573463"/>
            <a:ext cx="79660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rtl="0" eaLnBrk="0" hangingPunct="0">
              <a:lnSpc>
                <a:spcPct val="120000"/>
              </a:lnSpc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en-US" sz="1400" b="1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kumimoji="1" lang="en-US" sz="1400" b="1">
                <a:solidFill>
                  <a:srgbClr val="002060"/>
                </a:solidFill>
                <a:latin typeface="Times New Roman" pitchFamily="18" charset="0"/>
              </a:rPr>
            </a:br>
            <a:endParaRPr kumimoji="1" lang="en-US" sz="1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20092" y="3141662"/>
            <a:ext cx="7672388" cy="93541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/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defRPr/>
            </a:pPr>
            <a:r>
              <a:rPr kumimoji="1" lang="en-US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Nimer </a:t>
            </a:r>
            <a:r>
              <a:rPr kumimoji="1" lang="en-US" sz="1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Baya'a</a:t>
            </a:r>
            <a:r>
              <a:rPr kumimoji="1"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         </a:t>
            </a:r>
            <a:r>
              <a:rPr kumimoji="1" lang="en-US" sz="14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Juhaina</a:t>
            </a:r>
            <a:r>
              <a:rPr kumimoji="1" lang="en-US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kumimoji="1" lang="en-US" sz="1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Shahbary</a:t>
            </a:r>
            <a:r>
              <a:rPr kumimoji="1"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        </a:t>
            </a:r>
            <a:r>
              <a:rPr kumimoji="1" lang="en-US" sz="1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Wajeeh</a:t>
            </a:r>
            <a:r>
              <a:rPr kumimoji="1"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kumimoji="1" lang="en-US" sz="1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Daher</a:t>
            </a:r>
            <a:r>
              <a:rPr kumimoji="1"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</a:t>
            </a:r>
            <a:r>
              <a:rPr kumimoji="1"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kumimoji="1" lang="en-US" sz="1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Otman</a:t>
            </a:r>
            <a:r>
              <a:rPr kumimoji="1"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kumimoji="1" lang="en-US" sz="1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Jaber</a:t>
            </a:r>
            <a:endParaRPr kumimoji="1" lang="en-US" sz="1400" b="1" baseline="300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+mn-cs"/>
            </a:endParaRPr>
          </a:p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defRPr/>
            </a:pPr>
            <a:r>
              <a:rPr kumimoji="1" lang="en-US" sz="1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Al-</a:t>
            </a:r>
            <a:r>
              <a:rPr kumimoji="1" lang="en-US" sz="12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Qasemi</a:t>
            </a:r>
            <a:r>
              <a:rPr kumimoji="1" lang="en-US" sz="1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kumimoji="1" lang="en-US" sz="1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Academic College of Education, </a:t>
            </a:r>
            <a:r>
              <a:rPr kumimoji="1" lang="en-US" sz="1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Baqa</a:t>
            </a:r>
            <a:r>
              <a:rPr kumimoji="1" lang="en-US" sz="1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-El-</a:t>
            </a:r>
            <a:r>
              <a:rPr kumimoji="1" lang="en-US" sz="1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Gharbia</a:t>
            </a:r>
            <a:r>
              <a:rPr kumimoji="1" lang="en-US" sz="1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, </a:t>
            </a:r>
            <a:r>
              <a:rPr kumimoji="1" lang="en-US" sz="1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+mn-cs"/>
              </a:rPr>
              <a:t>Israel</a:t>
            </a:r>
            <a:endParaRPr kumimoji="1" lang="en-US" sz="12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11188" y="4941888"/>
            <a:ext cx="8137525" cy="1150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kumimoji="1" lang="en-US" sz="1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The 7</a:t>
            </a:r>
            <a:r>
              <a:rPr kumimoji="1" lang="en-US" sz="1500" b="1" baseline="30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</a:t>
            </a:r>
            <a:r>
              <a:rPr kumimoji="1" lang="en-US" sz="1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International Conference on Teacher Education:</a:t>
            </a:r>
            <a:br>
              <a:rPr kumimoji="1" lang="en-US" sz="1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</a:br>
            <a:r>
              <a:rPr kumimoji="1" lang="en-US" sz="1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The Story of Innovation in Teacher Education</a:t>
            </a:r>
            <a:r>
              <a:rPr kumimoji="1" lang="en-US" sz="1600" b="1" dirty="0" smtClean="0">
                <a:solidFill>
                  <a:srgbClr val="1C13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kumimoji="1" lang="en-US" sz="1600" b="1" dirty="0" smtClean="0">
                <a:solidFill>
                  <a:srgbClr val="1C13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kumimoji="1" lang="en-US" sz="1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June 24 – 26, 2019   </a:t>
            </a:r>
            <a:r>
              <a:rPr kumimoji="1" lang="en-US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kumimoji="1" lang="en-US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</a:br>
            <a:r>
              <a:rPr kumimoji="1" lang="en-US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MOFET </a:t>
            </a:r>
            <a:r>
              <a:rPr kumimoji="1" lang="en-US" sz="1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Institute, </a:t>
            </a:r>
            <a:r>
              <a:rPr kumimoji="1" lang="en-US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Tel </a:t>
            </a:r>
            <a:r>
              <a:rPr kumimoji="1" lang="en-US" sz="1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Aviv, Israel</a:t>
            </a:r>
          </a:p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endParaRPr kumimoji="1" lang="en-US" sz="1500" b="1" dirty="0">
              <a:solidFill>
                <a:srgbClr val="30218B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cs typeface="Arial" charset="0"/>
              </a:rPr>
              <a:t>Research Procedure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28583" r="11175" b="19231"/>
          <a:stretch/>
        </p:blipFill>
        <p:spPr bwMode="auto">
          <a:xfrm>
            <a:off x="1187624" y="1772816"/>
            <a:ext cx="7750952" cy="340947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0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Data collection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The study </a:t>
            </a:r>
            <a:r>
              <a:rPr lang="en-US" sz="2000" dirty="0" smtClean="0">
                <a:cs typeface="Arial" charset="0"/>
              </a:rPr>
              <a:t>was conducted </a:t>
            </a:r>
            <a:r>
              <a:rPr lang="en-US" sz="2000" dirty="0">
                <a:cs typeface="Arial" charset="0"/>
              </a:rPr>
              <a:t>along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one year</a:t>
            </a:r>
            <a:r>
              <a:rPr lang="en-US" sz="2000" dirty="0">
                <a:cs typeface="Arial" charset="0"/>
              </a:rPr>
              <a:t>, during which the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collection of data </a:t>
            </a:r>
            <a:r>
              <a:rPr lang="en-US" sz="2000" dirty="0" smtClean="0">
                <a:solidFill>
                  <a:srgbClr val="00B050"/>
                </a:solidFill>
                <a:cs typeface="Arial" charset="0"/>
              </a:rPr>
              <a:t>occurred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in </a:t>
            </a:r>
            <a:r>
              <a:rPr lang="en-US" sz="2000" dirty="0" smtClean="0">
                <a:solidFill>
                  <a:srgbClr val="00B050"/>
                </a:solidFill>
                <a:cs typeface="Arial" charset="0"/>
              </a:rPr>
              <a:t>several stations </a:t>
            </a:r>
            <a:r>
              <a:rPr lang="en-US" sz="2000" dirty="0">
                <a:cs typeface="Arial" charset="0"/>
              </a:rPr>
              <a:t>due to long and complicated procedures of gathering and analyzing data.</a:t>
            </a:r>
          </a:p>
        </p:txBody>
      </p:sp>
    </p:spTree>
    <p:extLst>
      <p:ext uri="{BB962C8B-B14F-4D97-AF65-F5344CB8AC3E}">
        <p14:creationId xmlns:p14="http://schemas.microsoft.com/office/powerpoint/2010/main" val="32470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data sources </a:t>
            </a:r>
            <a:r>
              <a:rPr lang="en-US" sz="2000" dirty="0" smtClean="0">
                <a:cs typeface="Arial" charset="0"/>
              </a:rPr>
              <a:t>included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video recording </a:t>
            </a:r>
            <a:r>
              <a:rPr lang="en-US" sz="2000" dirty="0">
                <a:cs typeface="Arial" charset="0"/>
              </a:rPr>
              <a:t>of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the groups </a:t>
            </a:r>
            <a:r>
              <a:rPr lang="en-US" sz="2000" dirty="0">
                <a:cs typeface="Arial" charset="0"/>
              </a:rPr>
              <a:t>while they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perform mathematical problems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design</a:t>
            </a:r>
            <a:r>
              <a:rPr lang="en-US" sz="2000" dirty="0">
                <a:cs typeface="Arial" charset="0"/>
              </a:rPr>
              <a:t> and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implement</a:t>
            </a:r>
            <a:r>
              <a:rPr lang="en-US" sz="2000" dirty="0">
                <a:cs typeface="Arial" charset="0"/>
              </a:rPr>
              <a:t> the problems in classroom. </a:t>
            </a:r>
            <a:endParaRPr lang="en-US" sz="2000" dirty="0" smtClean="0"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Another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source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of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data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was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interviews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>
                <a:cs typeface="Arial" charset="0"/>
              </a:rPr>
              <a:t>with the participating prospective teachers, where the target of the interviews is to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examine the development of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the metacognitive skills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cs typeface="Arial" charset="0"/>
              </a:rPr>
              <a:t>through the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three </a:t>
            </a:r>
            <a:r>
              <a:rPr lang="en-US" sz="2000" dirty="0" smtClean="0">
                <a:solidFill>
                  <a:srgbClr val="00B050"/>
                </a:solidFill>
                <a:cs typeface="Arial" charset="0"/>
              </a:rPr>
              <a:t>stages</a:t>
            </a:r>
            <a:r>
              <a:rPr lang="en-US" sz="2000" dirty="0" smtClean="0">
                <a:cs typeface="Arial" charset="0"/>
              </a:rPr>
              <a:t>.</a:t>
            </a:r>
            <a:endParaRPr lang="en-US" sz="2000" dirty="0">
              <a:cs typeface="Arial" charset="0"/>
            </a:endParaRP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Data collection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analysis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of the different types of data </a:t>
            </a:r>
            <a:r>
              <a:rPr lang="en-US" sz="2000" dirty="0">
                <a:cs typeface="Arial" charset="0"/>
              </a:rPr>
              <a:t>will be based on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Wilson and Clark (2004) framework of identifying metacognitive skills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that include three components: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 awareness, assessment and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regulation.</a:t>
            </a: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Data analysis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Our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initial findings </a:t>
            </a:r>
            <a:r>
              <a:rPr lang="en-US" sz="2000" dirty="0">
                <a:cs typeface="Arial" charset="0"/>
              </a:rPr>
              <a:t>indicate that the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participating prospective teachers developed their metacognitive skills in the first two levels</a:t>
            </a:r>
            <a:r>
              <a:rPr lang="en-US" sz="2000" dirty="0">
                <a:cs typeface="Arial" charset="0"/>
              </a:rPr>
              <a:t>; as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problem solvers </a:t>
            </a:r>
            <a:r>
              <a:rPr lang="en-US" sz="2000" dirty="0">
                <a:cs typeface="Arial" charset="0"/>
              </a:rPr>
              <a:t>and as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designers of mathematical problems</a:t>
            </a:r>
            <a:r>
              <a:rPr lang="en-US" sz="2000" dirty="0">
                <a:cs typeface="Arial" charset="0"/>
              </a:rPr>
              <a:t>.</a:t>
            </a: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Initial Results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>
            <a:norm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Questions for 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discussion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785422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What </a:t>
            </a:r>
            <a:r>
              <a:rPr lang="en-US" sz="2000" dirty="0">
                <a:cs typeface="Arial" charset="0"/>
              </a:rPr>
              <a:t>are the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features of the theoretical model </a:t>
            </a:r>
            <a:r>
              <a:rPr lang="en-US" sz="2000" dirty="0">
                <a:cs typeface="Arial" charset="0"/>
              </a:rPr>
              <a:t>that describes the development of metacognitive skills of mathematics prospective teachers who work through three stages: problem </a:t>
            </a:r>
            <a:r>
              <a:rPr lang="en-US" sz="2000" b="1" dirty="0">
                <a:solidFill>
                  <a:srgbClr val="008E40"/>
                </a:solidFill>
                <a:cs typeface="Arial" charset="0"/>
              </a:rPr>
              <a:t>solving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, </a:t>
            </a:r>
            <a:r>
              <a:rPr lang="en-US" sz="2000" b="1" dirty="0">
                <a:solidFill>
                  <a:srgbClr val="008E40"/>
                </a:solidFill>
                <a:cs typeface="Arial" charset="0"/>
              </a:rPr>
              <a:t>designing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 mathematical problems and </a:t>
            </a:r>
            <a:r>
              <a:rPr lang="en-US" sz="2000" b="1" dirty="0">
                <a:solidFill>
                  <a:srgbClr val="008E40"/>
                </a:solidFill>
                <a:cs typeface="Arial" charset="0"/>
              </a:rPr>
              <a:t>implementing</a:t>
            </a:r>
            <a:r>
              <a:rPr lang="en-US" sz="2000" dirty="0">
                <a:cs typeface="Arial" charset="0"/>
              </a:rPr>
              <a:t> mathematical </a:t>
            </a:r>
            <a:r>
              <a:rPr lang="en-US" sz="2000" dirty="0" smtClean="0">
                <a:cs typeface="Arial" charset="0"/>
              </a:rPr>
              <a:t>problems using Scratch?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7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>
            <a:norm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cs typeface="Arial" charset="0"/>
              </a:rPr>
              <a:t>References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929438" cy="4800600"/>
          </a:xfrm>
        </p:spPr>
        <p:txBody>
          <a:bodyPr/>
          <a:lstStyle/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US" sz="1800" dirty="0" err="1"/>
              <a:t>Daher</a:t>
            </a:r>
            <a:r>
              <a:rPr lang="en-US" sz="1800" dirty="0"/>
              <a:t>, W., Baya'a, N., </a:t>
            </a:r>
            <a:r>
              <a:rPr lang="en-US" sz="1800" dirty="0" err="1"/>
              <a:t>Jaber</a:t>
            </a:r>
            <a:r>
              <a:rPr lang="en-US" sz="1800" dirty="0"/>
              <a:t>, O., &amp; </a:t>
            </a:r>
            <a:r>
              <a:rPr lang="en-US" sz="1800" dirty="0" err="1"/>
              <a:t>Anabousy</a:t>
            </a:r>
            <a:r>
              <a:rPr lang="en-US" sz="1800" dirty="0"/>
              <a:t>, A. (2018). </a:t>
            </a:r>
            <a:r>
              <a:rPr lang="en-US" sz="1800" i="1" dirty="0"/>
              <a:t>Preparation phases for developing pre-service mathematics teachers' metacognitive thinking skills in learning and teaching</a:t>
            </a:r>
            <a:r>
              <a:rPr lang="en-US" sz="1800" dirty="0"/>
              <a:t>. Paper presented at the International Conference on Education in Mathematics, Science &amp; Technology (ICEMST), April 28-May 1, 2018. </a:t>
            </a:r>
            <a:r>
              <a:rPr lang="en-US" sz="1800" dirty="0" err="1"/>
              <a:t>Marmaris</a:t>
            </a:r>
            <a:r>
              <a:rPr lang="en-US" sz="1800" dirty="0"/>
              <a:t>, Turkey. </a:t>
            </a:r>
            <a:endParaRPr lang="en-US" sz="1800" dirty="0" smtClean="0"/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US" sz="1800" dirty="0" err="1"/>
              <a:t>ScratchMaths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www.ucl.ac.uk/ioe/research/projects/scratchmaths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01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>
            <a:norm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cs typeface="Arial" charset="0"/>
              </a:rPr>
              <a:t>References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929438" cy="4800600"/>
          </a:xfrm>
        </p:spPr>
        <p:txBody>
          <a:bodyPr/>
          <a:lstStyle/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AU" sz="1800" dirty="0" err="1"/>
              <a:t>Duangnamol</a:t>
            </a:r>
            <a:r>
              <a:rPr lang="en-AU" sz="1800" dirty="0"/>
              <a:t>, T., </a:t>
            </a:r>
            <a:r>
              <a:rPr lang="en-AU" sz="1800" dirty="0" err="1"/>
              <a:t>Supnithi</a:t>
            </a:r>
            <a:r>
              <a:rPr lang="en-AU" sz="1800" dirty="0"/>
              <a:t>, T., </a:t>
            </a:r>
            <a:r>
              <a:rPr lang="en-AU" sz="1800" dirty="0" err="1"/>
              <a:t>Srijuntongsiri</a:t>
            </a:r>
            <a:r>
              <a:rPr lang="en-AU" sz="1800" dirty="0"/>
              <a:t>, G., &amp; Ikeda, M. (2018). Computer-Supported Meta-reflective Learning Model via mathematical word problem learning for training metacognition. </a:t>
            </a:r>
            <a:r>
              <a:rPr lang="en-AU" sz="1800" i="1" dirty="0"/>
              <a:t>Research and Practice in Technology Enhanced Learning</a:t>
            </a:r>
            <a:r>
              <a:rPr lang="en-AU" sz="1800" dirty="0"/>
              <a:t>, </a:t>
            </a:r>
            <a:r>
              <a:rPr lang="en-AU" sz="1800" i="1" dirty="0"/>
              <a:t>13</a:t>
            </a:r>
            <a:r>
              <a:rPr lang="en-AU" sz="1800" dirty="0"/>
              <a:t>(1), 14.</a:t>
            </a:r>
            <a:endParaRPr lang="en-US" sz="1800" dirty="0"/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AU" sz="1800" dirty="0" err="1" smtClean="0"/>
              <a:t>Flavell</a:t>
            </a:r>
            <a:r>
              <a:rPr lang="en-AU" sz="1800" dirty="0"/>
              <a:t>, J. (1976). Metacognitive aspects of problem solving. In L. Resnick, (Ed.), The nature of intelligence (pp. 231-235). Hillsdale, NJ: Erlbaum.</a:t>
            </a:r>
            <a:endParaRPr lang="en-US" sz="1800" dirty="0"/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AU" sz="1800" dirty="0"/>
              <a:t>Schneider, W., &amp; </a:t>
            </a:r>
            <a:r>
              <a:rPr lang="en-AU" sz="1800" dirty="0" err="1"/>
              <a:t>Artelt</a:t>
            </a:r>
            <a:r>
              <a:rPr lang="en-AU" sz="1800" dirty="0"/>
              <a:t>, C. (2010). Metacognition and mathematics education. ZDM - The International Journal on Mathematics Education, 42(2), 149–161.</a:t>
            </a:r>
            <a:endParaRPr lang="en-US" sz="1800" dirty="0"/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AU" sz="1800" dirty="0"/>
              <a:t>Wilson, J. (2001). Assessing metacognition. Unpublished doctoral thesis, The University of Melbourne.</a:t>
            </a:r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AU" sz="1800" dirty="0" smtClean="0"/>
              <a:t>Wilson</a:t>
            </a:r>
            <a:r>
              <a:rPr lang="en-AU" sz="1800" dirty="0"/>
              <a:t>, J., &amp; Clarke, D. (2004). Towards the modelling of mathematical metacognition. </a:t>
            </a:r>
            <a:r>
              <a:rPr lang="en-AU" sz="1800" i="1" dirty="0"/>
              <a:t>Mathematics Education Research Journal</a:t>
            </a:r>
            <a:r>
              <a:rPr lang="en-AU" sz="1800" dirty="0"/>
              <a:t>, </a:t>
            </a:r>
            <a:r>
              <a:rPr lang="en-AU" sz="1800" i="1" dirty="0"/>
              <a:t>16</a:t>
            </a:r>
            <a:r>
              <a:rPr lang="en-AU" sz="1800" dirty="0"/>
              <a:t>(2), 25-48</a:t>
            </a:r>
            <a:r>
              <a:rPr lang="en-AU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11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>
                <a:cs typeface="Arial" charset="0"/>
              </a:rPr>
              <a:t>Metacognitive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awareness</a:t>
            </a:r>
          </a:p>
          <a:p>
            <a:r>
              <a:rPr lang="en-US" sz="2000" dirty="0">
                <a:cs typeface="Arial" charset="0"/>
              </a:rPr>
              <a:t>Relates to individuals’ awareness of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where they are</a:t>
            </a:r>
            <a:r>
              <a:rPr lang="en-US" sz="2000" dirty="0">
                <a:cs typeface="Arial" charset="0"/>
              </a:rPr>
              <a:t> in the learning process or in the process of solving a problem</a:t>
            </a:r>
            <a:r>
              <a:rPr lang="en-US" sz="2000" dirty="0" smtClean="0">
                <a:cs typeface="Arial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cs typeface="Arial" charset="0"/>
              </a:rPr>
              <a:t>Includes their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knowledge of what needs to be done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what has been done</a:t>
            </a:r>
            <a:r>
              <a:rPr lang="en-US" sz="2000" dirty="0">
                <a:cs typeface="Arial" charset="0"/>
              </a:rPr>
              <a:t>, and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what might be done</a:t>
            </a:r>
            <a:r>
              <a:rPr lang="en-US" sz="2000" dirty="0">
                <a:cs typeface="Arial" charset="0"/>
              </a:rPr>
              <a:t> in particular learning contexts or problem solving situations.</a:t>
            </a:r>
            <a:endParaRPr lang="ar-JO" sz="2000" dirty="0"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endParaRPr lang="en-US" sz="2000" dirty="0">
              <a:cs typeface="Arial" charset="0"/>
            </a:endParaRP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Appendix - Data analysis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/>
              <a:t>Metacognitive </a:t>
            </a:r>
            <a:r>
              <a:rPr lang="en-US" sz="2000" dirty="0" smtClean="0">
                <a:solidFill>
                  <a:srgbClr val="C00000"/>
                </a:solidFill>
              </a:rPr>
              <a:t>action card statements for awareness</a:t>
            </a:r>
            <a:r>
              <a:rPr lang="en-US" sz="2000" dirty="0"/>
              <a:t>: </a:t>
            </a:r>
            <a:endParaRPr lang="en-US" sz="2000" dirty="0" smtClean="0"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thought about what I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already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know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tried to remember if I had ever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done a problem like this before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thought about something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I had done another time that had been helpful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thought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‘I know what to do’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thought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‘I know this sort of problem’ </a:t>
            </a: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Appendix -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3770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Introduction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solidFill>
                  <a:srgbClr val="C00000"/>
                </a:solidFill>
                <a:cs typeface="Arial" charset="0"/>
              </a:rPr>
              <a:t>Metacognitive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skills</a:t>
            </a:r>
            <a:r>
              <a:rPr lang="en-US" sz="2000" dirty="0">
                <a:cs typeface="Arial" charset="0"/>
              </a:rPr>
              <a:t> are considered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critical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in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solving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mathematical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problems</a:t>
            </a:r>
            <a:r>
              <a:rPr lang="en-US" sz="2000" dirty="0">
                <a:cs typeface="Arial" charset="0"/>
              </a:rPr>
              <a:t>. </a:t>
            </a:r>
            <a:endParaRPr lang="en-US" sz="2000" dirty="0" smtClean="0"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Several researchers are examining the use of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Scratch</a:t>
            </a:r>
            <a:r>
              <a:rPr lang="en-US" sz="2000" dirty="0" smtClean="0">
                <a:cs typeface="Arial" charset="0"/>
              </a:rPr>
              <a:t>, as a visual programming language,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in developing mathematical concepts</a:t>
            </a:r>
            <a:r>
              <a:rPr lang="en-US" sz="2000" dirty="0" smtClean="0">
                <a:cs typeface="Arial" charset="0"/>
              </a:rPr>
              <a:t>.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In </a:t>
            </a:r>
            <a:r>
              <a:rPr lang="en-US" sz="2000" dirty="0">
                <a:cs typeface="Arial" charset="0"/>
              </a:rPr>
              <a:t>the current study, we </a:t>
            </a:r>
            <a:r>
              <a:rPr lang="en-US" sz="2000" dirty="0" smtClean="0">
                <a:cs typeface="Arial" charset="0"/>
              </a:rPr>
              <a:t>examined </a:t>
            </a:r>
            <a:r>
              <a:rPr lang="en-US" sz="2000" dirty="0">
                <a:cs typeface="Arial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development of metacognitive skills</a:t>
            </a:r>
            <a:r>
              <a:rPr lang="en-US" sz="2000" dirty="0">
                <a:cs typeface="Arial" charset="0"/>
              </a:rPr>
              <a:t> of prospective teachers </a:t>
            </a:r>
            <a:r>
              <a:rPr lang="en-US" sz="2000" dirty="0" smtClean="0">
                <a:cs typeface="Arial" charset="0"/>
              </a:rPr>
              <a:t>while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performing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designing</a:t>
            </a:r>
            <a:r>
              <a:rPr lang="en-US" sz="2000" dirty="0">
                <a:cs typeface="Arial" charset="0"/>
              </a:rPr>
              <a:t> and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implementing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mathematical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problems</a:t>
            </a:r>
            <a:r>
              <a:rPr lang="en-US" sz="2000" dirty="0">
                <a:cs typeface="Arial" charset="0"/>
              </a:rPr>
              <a:t> using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Scratch.</a:t>
            </a:r>
            <a:endParaRPr lang="en-US" sz="2000" dirty="0">
              <a:solidFill>
                <a:srgbClr val="C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>
                <a:cs typeface="Arial" charset="0"/>
              </a:rPr>
              <a:t>Metacognitive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evaluation</a:t>
            </a:r>
            <a:r>
              <a:rPr lang="en-US" sz="2000" dirty="0">
                <a:cs typeface="Arial" charset="0"/>
              </a:rPr>
              <a:t> </a:t>
            </a:r>
          </a:p>
          <a:p>
            <a:r>
              <a:rPr lang="en-US" sz="2000" dirty="0">
                <a:cs typeface="Arial" charset="0"/>
              </a:rPr>
              <a:t>Refers to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judgements made regarding one’s thinking processes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capacities and limitations </a:t>
            </a:r>
            <a:r>
              <a:rPr lang="en-US" sz="2000" dirty="0">
                <a:cs typeface="Arial" charset="0"/>
              </a:rPr>
              <a:t>as these are employed in a particular situation or as self-attributes. </a:t>
            </a: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Appendix - Data analysis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/>
              <a:t>Metacognitive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action card statements for evaluation</a:t>
            </a:r>
            <a:r>
              <a:rPr lang="en-US" sz="2000" dirty="0" smtClean="0"/>
              <a:t>: </a:t>
            </a:r>
            <a:endParaRPr lang="en-US" sz="2000" dirty="0" smtClean="0"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I thought about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how I was going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thought about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whether what I was doing was working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checked my work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thought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‘Is this right?’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 </a:t>
            </a:r>
            <a:r>
              <a:rPr lang="en-US" sz="2000" dirty="0">
                <a:cs typeface="Arial" charset="0"/>
              </a:rPr>
              <a:t>thought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‘I can’t do it’ </a:t>
            </a: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Appendix - Data analysis</a:t>
            </a:r>
          </a:p>
        </p:txBody>
      </p:sp>
    </p:spTree>
    <p:extLst>
      <p:ext uri="{BB962C8B-B14F-4D97-AF65-F5344CB8AC3E}">
        <p14:creationId xmlns:p14="http://schemas.microsoft.com/office/powerpoint/2010/main" val="40063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>
                <a:cs typeface="Arial" charset="0"/>
              </a:rPr>
              <a:t>Metacognitive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regulation</a:t>
            </a:r>
            <a:r>
              <a:rPr lang="en-US" sz="2000" dirty="0">
                <a:cs typeface="Arial" charset="0"/>
              </a:rPr>
              <a:t> </a:t>
            </a:r>
          </a:p>
          <a:p>
            <a:r>
              <a:rPr lang="en-US" sz="2000" dirty="0" smtClean="0">
                <a:cs typeface="Arial" charset="0"/>
              </a:rPr>
              <a:t>Occurs </a:t>
            </a:r>
            <a:r>
              <a:rPr lang="en-US" sz="2000" dirty="0">
                <a:cs typeface="Arial" charset="0"/>
              </a:rPr>
              <a:t>when individuals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make use of their metacognitive skills to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direct their knowledge and thinking</a:t>
            </a:r>
            <a:r>
              <a:rPr lang="en-US" sz="2000" dirty="0">
                <a:cs typeface="Arial" charset="0"/>
              </a:rPr>
              <a:t>. </a:t>
            </a:r>
          </a:p>
          <a:p>
            <a:r>
              <a:rPr lang="en-US" sz="2000" dirty="0">
                <a:cs typeface="Arial" charset="0"/>
              </a:rPr>
              <a:t>Metacognitive regulation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draws upon individuals’ knowledge </a:t>
            </a:r>
            <a:r>
              <a:rPr lang="en-US" sz="2000" dirty="0">
                <a:cs typeface="Arial" charset="0"/>
              </a:rPr>
              <a:t>(about self and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strategies</a:t>
            </a:r>
            <a:r>
              <a:rPr lang="en-US" sz="2000" dirty="0">
                <a:cs typeface="Arial" charset="0"/>
              </a:rPr>
              <a:t>, including how and why they use particular strategies) and uses executive skills (such as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planning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self-correcting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setting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goals</a:t>
            </a:r>
            <a:r>
              <a:rPr lang="en-US" sz="2000" dirty="0">
                <a:cs typeface="Arial" charset="0"/>
              </a:rPr>
              <a:t>)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to optimize the use of their own cognitive resources. </a:t>
            </a: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Appendix - Data analysis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/>
              <a:t>Metacognitive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action card statements for regulation</a:t>
            </a:r>
            <a:r>
              <a:rPr lang="en-US" sz="2000" dirty="0" smtClean="0"/>
              <a:t>: </a:t>
            </a:r>
            <a:endParaRPr lang="en-US" sz="2000" dirty="0" smtClean="0"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I made a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plan</a:t>
            </a:r>
            <a:r>
              <a:rPr lang="en-US" sz="2000" dirty="0">
                <a:cs typeface="Arial" charset="0"/>
              </a:rPr>
              <a:t> to work it out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I thought about a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different way to solve </a:t>
            </a:r>
            <a:r>
              <a:rPr lang="en-US" sz="2000" dirty="0">
                <a:cs typeface="Arial" charset="0"/>
              </a:rPr>
              <a:t>the problem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I thought about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what I would do next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I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changed the way I was working</a:t>
            </a: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Appendix -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54032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1117104"/>
          </a:xfrm>
        </p:spPr>
        <p:txBody>
          <a:bodyPr/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 smtClean="0">
                <a:solidFill>
                  <a:srgbClr val="008E40"/>
                </a:solidFill>
              </a:rPr>
              <a:t>Natural Numbers </a:t>
            </a:r>
          </a:p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 smtClean="0">
                <a:cs typeface="Arial" charset="0"/>
                <a:hlinkClick r:id="rId3"/>
              </a:rPr>
              <a:t>https://maha2923.wixsite.com/grpro-naturalnumber</a:t>
            </a:r>
            <a:endParaRPr lang="en-US" sz="2000" dirty="0" smtClean="0">
              <a:cs typeface="Arial" charset="0"/>
            </a:endParaRPr>
          </a:p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endParaRPr lang="en-US" sz="2000" dirty="0" smtClean="0">
              <a:cs typeface="Arial" charset="0"/>
            </a:endParaRP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Appendix 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– Example of design</a:t>
            </a:r>
            <a:endParaRPr lang="en-US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r="1585" b="8063"/>
          <a:stretch/>
        </p:blipFill>
        <p:spPr bwMode="auto">
          <a:xfrm>
            <a:off x="1763688" y="2492896"/>
            <a:ext cx="6480991" cy="374441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8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AutoShape 4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3995738" y="5229200"/>
            <a:ext cx="1944687" cy="792163"/>
          </a:xfrm>
          <a:prstGeom prst="actionButtonBlank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hangingPunct="0"/>
            <a:endParaRPr kumimoji="1" lang="he-IL" sz="2400">
              <a:latin typeface="Times New Roman" pitchFamily="18" charset="0"/>
              <a:cs typeface="David" pitchFamily="2" charset="-79"/>
            </a:endParaRPr>
          </a:p>
        </p:txBody>
      </p:sp>
      <p:sp>
        <p:nvSpPr>
          <p:cNvPr id="52228" name="Text Box 5">
            <a:hlinkClick r:id="" action="ppaction://hlinkshowjump?jump=endshow"/>
          </p:cNvPr>
          <p:cNvSpPr txBox="1">
            <a:spLocks noChangeArrowheads="1"/>
          </p:cNvSpPr>
          <p:nvPr/>
        </p:nvSpPr>
        <p:spPr bwMode="auto">
          <a:xfrm>
            <a:off x="4212257" y="5376838"/>
            <a:ext cx="1439863" cy="519112"/>
          </a:xfrm>
          <a:prstGeom prst="rect">
            <a:avLst/>
          </a:prstGeom>
          <a:solidFill>
            <a:srgbClr val="000066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rtl="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2800" b="1" dirty="0">
                <a:solidFill>
                  <a:srgbClr val="FEA0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David" pitchFamily="2" charset="-79"/>
              </a:rPr>
              <a:t>End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7624" y="2214563"/>
            <a:ext cx="7704856" cy="2296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rtl="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Thanks for your attention</a:t>
            </a:r>
          </a:p>
          <a:p>
            <a:pPr algn="ctr" rtl="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kumimoji="1" lang="en-US" sz="2400" b="1" dirty="0">
              <a:latin typeface="Times New Roman" pitchFamily="18" charset="0"/>
              <a:cs typeface="David" pitchFamily="2" charset="-79"/>
            </a:endParaRPr>
          </a:p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defRPr/>
            </a:pPr>
            <a:r>
              <a:rPr kumimoji="1" lang="en-US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Nimer </a:t>
            </a:r>
            <a:r>
              <a:rPr kumimoji="1" lang="en-US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Baya'a</a:t>
            </a:r>
            <a:r>
              <a:rPr kumimoji="1"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   </a:t>
            </a:r>
            <a:r>
              <a:rPr kumimoji="1" lang="en-US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Juhaina</a:t>
            </a:r>
            <a:r>
              <a:rPr kumimoji="1"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kumimoji="1" lang="en-US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Shahbary</a:t>
            </a:r>
            <a:r>
              <a:rPr kumimoji="1"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   </a:t>
            </a:r>
            <a:r>
              <a:rPr kumimoji="1" lang="en-US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Wajeeh</a:t>
            </a:r>
            <a:r>
              <a:rPr kumimoji="1"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kumimoji="1" lang="en-US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Daher</a:t>
            </a:r>
            <a:r>
              <a:rPr kumimoji="1"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   </a:t>
            </a:r>
            <a:r>
              <a:rPr kumimoji="1" lang="en-US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Otman</a:t>
            </a:r>
            <a:r>
              <a:rPr kumimoji="1"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kumimoji="1" lang="en-US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Jaber</a:t>
            </a:r>
            <a:endParaRPr kumimoji="1" lang="en-US" sz="2000" b="1" baseline="30000" dirty="0">
              <a:solidFill>
                <a:schemeClr val="bg2">
                  <a:lumMod val="50000"/>
                </a:schemeClr>
              </a:solidFill>
              <a:latin typeface="Times New Roman" pitchFamily="18" charset="0"/>
            </a:endParaRPr>
          </a:p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defRPr/>
            </a:pPr>
            <a:endParaRPr kumimoji="1" lang="en-US" sz="2000" b="1" baseline="30000" dirty="0">
              <a:solidFill>
                <a:schemeClr val="bg2">
                  <a:lumMod val="50000"/>
                </a:schemeClr>
              </a:solidFill>
              <a:latin typeface="Times New Roman" pitchFamily="18" charset="0"/>
            </a:endParaRPr>
          </a:p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defRPr/>
            </a:pPr>
            <a:endParaRPr kumimoji="1" lang="en-US" sz="2000" b="1" baseline="30000" dirty="0">
              <a:solidFill>
                <a:schemeClr val="bg2">
                  <a:lumMod val="50000"/>
                </a:schemeClr>
              </a:solidFill>
              <a:latin typeface="Times New Roman" pitchFamily="18" charset="0"/>
            </a:endParaRPr>
          </a:p>
          <a:p>
            <a:pPr algn="ctr" rtl="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defRPr/>
            </a:pPr>
            <a:r>
              <a:rPr kumimoji="1" lang="en-US" sz="16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Al-</a:t>
            </a:r>
            <a:r>
              <a:rPr kumimoji="1" lang="en-US" sz="16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Qasemi</a:t>
            </a:r>
            <a:r>
              <a:rPr kumimoji="1" lang="en-US" sz="16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kumimoji="1" lang="en-US" sz="1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Academic College of </a:t>
            </a:r>
            <a:r>
              <a:rPr kumimoji="1" lang="en-US" sz="16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Education</a:t>
            </a:r>
            <a:endParaRPr kumimoji="1" lang="en-US" sz="16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Introduction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We </a:t>
            </a:r>
            <a:r>
              <a:rPr lang="en-US" sz="2000" dirty="0" smtClean="0">
                <a:cs typeface="Arial" charset="0"/>
              </a:rPr>
              <a:t>examined </a:t>
            </a:r>
            <a:r>
              <a:rPr lang="en-US" sz="2000" dirty="0">
                <a:cs typeface="Arial" charset="0"/>
              </a:rPr>
              <a:t>this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development at three levels</a:t>
            </a:r>
            <a:r>
              <a:rPr lang="en-US" sz="2000" dirty="0">
                <a:cs typeface="Arial" charset="0"/>
              </a:rPr>
              <a:t>: in their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solving of mathematical problems</a:t>
            </a:r>
            <a:r>
              <a:rPr lang="en-US" sz="2000" dirty="0">
                <a:cs typeface="Arial" charset="0"/>
              </a:rPr>
              <a:t>, in their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designing </a:t>
            </a:r>
            <a:r>
              <a:rPr lang="en-US" sz="2000" dirty="0">
                <a:cs typeface="Arial" charset="0"/>
              </a:rPr>
              <a:t>mathematical problems for their students and in their </a:t>
            </a:r>
            <a:r>
              <a:rPr lang="en-US" sz="2000" dirty="0">
                <a:solidFill>
                  <a:srgbClr val="00B050"/>
                </a:solidFill>
                <a:cs typeface="Arial" charset="0"/>
              </a:rPr>
              <a:t>implementing</a:t>
            </a:r>
            <a:r>
              <a:rPr lang="en-US" sz="2000" dirty="0">
                <a:cs typeface="Arial" charset="0"/>
              </a:rPr>
              <a:t> these problems in the mathematics classroom. </a:t>
            </a:r>
            <a:endParaRPr lang="en-US" sz="20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5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>
            <a:norm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Research 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questions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How </a:t>
            </a:r>
            <a:r>
              <a:rPr lang="en-US" sz="2000" dirty="0">
                <a:cs typeface="Arial" charset="0"/>
              </a:rPr>
              <a:t>would the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prospective teachers’ metacognitive skills develop</a:t>
            </a:r>
            <a:r>
              <a:rPr lang="en-US" sz="2000" dirty="0">
                <a:cs typeface="Arial" charset="0"/>
              </a:rPr>
              <a:t> while engaged with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metacognitive-based mathematical problem </a:t>
            </a:r>
            <a:r>
              <a:rPr lang="en-US" sz="2000" b="1" dirty="0">
                <a:solidFill>
                  <a:srgbClr val="008E40"/>
                </a:solidFill>
                <a:cs typeface="Arial" charset="0"/>
              </a:rPr>
              <a:t>solving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 using programming in Scratch</a:t>
            </a:r>
            <a:r>
              <a:rPr lang="en-US" sz="2000" dirty="0">
                <a:cs typeface="Arial" charset="0"/>
              </a:rPr>
              <a:t>?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How the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changes in metacognitive skills will be reflected </a:t>
            </a:r>
            <a:r>
              <a:rPr lang="en-US" sz="2000" dirty="0">
                <a:cs typeface="Arial" charset="0"/>
              </a:rPr>
              <a:t>in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prospective teachers’ </a:t>
            </a:r>
            <a:r>
              <a:rPr lang="en-US" sz="2000" b="1" dirty="0">
                <a:solidFill>
                  <a:srgbClr val="008E40"/>
                </a:solidFill>
                <a:cs typeface="Arial" charset="0"/>
              </a:rPr>
              <a:t>design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 of mathematical problems</a:t>
            </a:r>
            <a:r>
              <a:rPr lang="en-US" sz="2000" dirty="0">
                <a:cs typeface="Arial" charset="0"/>
              </a:rPr>
              <a:t>?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cs typeface="Arial" charset="0"/>
              </a:rPr>
              <a:t>How the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changes in metacognitive skills will be reflected </a:t>
            </a:r>
            <a:r>
              <a:rPr lang="en-US" sz="2000" dirty="0">
                <a:cs typeface="Arial" charset="0"/>
              </a:rPr>
              <a:t>in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prospective teachers’ </a:t>
            </a:r>
            <a:r>
              <a:rPr lang="en-US" sz="2000" b="1" dirty="0">
                <a:solidFill>
                  <a:srgbClr val="008E40"/>
                </a:solidFill>
                <a:cs typeface="Arial" charset="0"/>
              </a:rPr>
              <a:t>implementation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 of mathematical problems</a:t>
            </a:r>
            <a:r>
              <a:rPr lang="en-US" sz="2000" dirty="0"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77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4800600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Eighteen pre-service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teachers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participated in the preparation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They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were in their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third academic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year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majoring in teaching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mathematics and computer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science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in middle schools. </a:t>
            </a: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2000" dirty="0">
                <a:solidFill>
                  <a:srgbClr val="008E40"/>
                </a:solidFill>
                <a:cs typeface="Arial" charset="0"/>
              </a:rPr>
              <a:t>preparation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dirty="0">
                <a:cs typeface="Arial" charset="0"/>
              </a:rPr>
              <a:t>of the prospective teachers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was held for a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full academic year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.  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Along this academic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year</a:t>
            </a:r>
            <a:r>
              <a:rPr lang="en-US" sz="2000" dirty="0">
                <a:cs typeface="Arial" charset="0"/>
              </a:rPr>
              <a:t>, the prospective teachers worked in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groups of 4 </a:t>
            </a:r>
            <a:r>
              <a:rPr lang="en-US" sz="2000" dirty="0">
                <a:cs typeface="Arial" charset="0"/>
              </a:rPr>
              <a:t>members. 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Research 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participants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9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8001446" cy="973088"/>
          </a:xfrm>
        </p:spPr>
        <p:txBody>
          <a:bodyPr>
            <a:noAutofit/>
          </a:bodyPr>
          <a:lstStyle/>
          <a:p>
            <a:pPr marL="72000" lvl="1" indent="0">
              <a:lnSpc>
                <a:spcPts val="3000"/>
              </a:lnSpc>
              <a:spcBef>
                <a:spcPts val="600"/>
              </a:spcBef>
              <a:buSzPct val="80000"/>
              <a:buNone/>
              <a:defRPr/>
            </a:pPr>
            <a:r>
              <a:rPr lang="en-US" sz="2000" dirty="0"/>
              <a:t>The preparation of </a:t>
            </a:r>
            <a:r>
              <a:rPr lang="en-US" sz="2000" dirty="0">
                <a:cs typeface="Arial" charset="0"/>
              </a:rPr>
              <a:t>the prospective teachers </a:t>
            </a:r>
            <a:r>
              <a:rPr lang="en-US" sz="2000" dirty="0" smtClean="0"/>
              <a:t>went </a:t>
            </a:r>
            <a:r>
              <a:rPr lang="en-US" sz="2000" dirty="0"/>
              <a:t>through the following </a:t>
            </a:r>
            <a:r>
              <a:rPr lang="en-US" sz="2000" dirty="0" smtClean="0"/>
              <a:t>stages:</a:t>
            </a:r>
            <a:endParaRPr lang="en-US" sz="2000" dirty="0">
              <a:cs typeface="Arial" charset="0"/>
            </a:endParaRPr>
          </a:p>
          <a:p>
            <a:pPr marL="360000" indent="-288000">
              <a:lnSpc>
                <a:spcPts val="3000"/>
              </a:lnSpc>
              <a:defRPr/>
            </a:pPr>
            <a:endParaRPr lang="en-US" sz="2000" dirty="0"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2126" y="2733478"/>
            <a:ext cx="2339754" cy="2376000"/>
          </a:xfrm>
          <a:prstGeom prst="rect">
            <a:avLst/>
          </a:prstGeom>
          <a:solidFill>
            <a:srgbClr val="00B050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marL="72000" lvl="1" algn="l" rtl="0">
              <a:lnSpc>
                <a:spcPts val="3000"/>
              </a:lnSpc>
              <a:spcBef>
                <a:spcPts val="600"/>
              </a:spcBef>
              <a:buSzPct val="80000"/>
              <a:defRPr/>
            </a:pPr>
            <a:r>
              <a:rPr lang="en-US" dirty="0" smtClean="0">
                <a:solidFill>
                  <a:srgbClr val="C00000"/>
                </a:solidFill>
                <a:latin typeface="+mn-lt"/>
                <a:cs typeface="+mn-cs"/>
              </a:rPr>
              <a:t>Stage one</a:t>
            </a:r>
            <a:r>
              <a:rPr lang="en-US" dirty="0">
                <a:solidFill>
                  <a:srgbClr val="C00000"/>
                </a:solidFill>
                <a:latin typeface="+mn-lt"/>
                <a:cs typeface="+mn-cs"/>
              </a:rPr>
              <a:t>: </a:t>
            </a:r>
            <a:r>
              <a:rPr lang="en-US" dirty="0" smtClean="0">
                <a:solidFill>
                  <a:srgbClr val="008E40"/>
                </a:solidFill>
              </a:rPr>
              <a:t/>
            </a:r>
            <a:br>
              <a:rPr lang="en-US" dirty="0" smtClean="0">
                <a:solidFill>
                  <a:srgbClr val="008E40"/>
                </a:solidFill>
              </a:rPr>
            </a:b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Solving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 mathematical problems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using 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metacognitive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skills and Scratch.</a:t>
            </a:r>
            <a:endParaRPr lang="en-US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2733478"/>
            <a:ext cx="2448272" cy="2400657"/>
          </a:xfrm>
          <a:prstGeom prst="rect">
            <a:avLst/>
          </a:prstGeom>
          <a:solidFill>
            <a:srgbClr val="00B050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marL="72000" lvl="1" algn="l">
              <a:lnSpc>
                <a:spcPts val="3000"/>
              </a:lnSpc>
              <a:spcBef>
                <a:spcPts val="600"/>
              </a:spcBef>
              <a:buSzPct val="80000"/>
              <a:defRPr/>
            </a:pPr>
            <a:r>
              <a:rPr lang="en-US" dirty="0">
                <a:solidFill>
                  <a:srgbClr val="C00000"/>
                </a:solidFill>
                <a:latin typeface="+mn-lt"/>
                <a:cs typeface="+mn-cs"/>
              </a:rPr>
              <a:t>Stage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n-lt"/>
                <a:cs typeface="+mn-cs"/>
              </a:rPr>
              <a:t>two</a:t>
            </a:r>
            <a:r>
              <a:rPr lang="en-US" dirty="0">
                <a:solidFill>
                  <a:srgbClr val="C00000"/>
                </a:solidFill>
                <a:latin typeface="+mn-lt"/>
                <a:cs typeface="+mn-cs"/>
              </a:rPr>
              <a:t>: </a:t>
            </a:r>
            <a:br>
              <a:rPr lang="en-US" dirty="0">
                <a:solidFill>
                  <a:srgbClr val="C00000"/>
                </a:solidFill>
                <a:latin typeface="+mn-lt"/>
                <a:cs typeface="+mn-cs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Designing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 mathematical problems that would encourage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pupils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’ metacognitive skills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using Scratch</a:t>
            </a:r>
            <a:endParaRPr lang="en-US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2728" y="2743624"/>
            <a:ext cx="2611760" cy="2376000"/>
          </a:xfrm>
          <a:prstGeom prst="rect">
            <a:avLst/>
          </a:prstGeom>
          <a:solidFill>
            <a:srgbClr val="00B050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marL="72000" lvl="1" algn="l" rtl="0">
              <a:lnSpc>
                <a:spcPts val="3000"/>
              </a:lnSpc>
              <a:spcBef>
                <a:spcPts val="600"/>
              </a:spcBef>
              <a:buSzPct val="80000"/>
              <a:defRPr/>
            </a:pPr>
            <a:r>
              <a:rPr lang="en-US" dirty="0">
                <a:solidFill>
                  <a:srgbClr val="C00000"/>
                </a:solidFill>
                <a:latin typeface="+mn-lt"/>
                <a:cs typeface="+mn-cs"/>
              </a:rPr>
              <a:t>Stage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n-lt"/>
                <a:cs typeface="+mn-cs"/>
              </a:rPr>
              <a:t>three</a:t>
            </a:r>
            <a:r>
              <a:rPr lang="en-US" dirty="0">
                <a:solidFill>
                  <a:srgbClr val="C00000"/>
                </a:solidFill>
                <a:latin typeface="+mn-lt"/>
                <a:cs typeface="+mn-cs"/>
              </a:rPr>
              <a:t>: </a:t>
            </a:r>
            <a:br>
              <a:rPr lang="en-US" dirty="0">
                <a:solidFill>
                  <a:srgbClr val="C00000"/>
                </a:solidFill>
                <a:latin typeface="+mn-lt"/>
                <a:cs typeface="+mn-cs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Implementing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the mathematical problems, 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that they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designed, 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in the mathematics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classroom</a:t>
            </a:r>
            <a:endParaRPr lang="en-US" dirty="0">
              <a:solidFill>
                <a:srgbClr val="008E4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811" y="5517232"/>
            <a:ext cx="4356485" cy="435953"/>
          </a:xfrm>
          <a:prstGeom prst="rect">
            <a:avLst/>
          </a:prstGeom>
          <a:solidFill>
            <a:srgbClr val="00B050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marL="72000" lvl="1" algn="ctr">
              <a:lnSpc>
                <a:spcPts val="3000"/>
              </a:lnSpc>
              <a:spcBef>
                <a:spcPts val="600"/>
              </a:spcBef>
              <a:buSzPct val="80000"/>
              <a:defRPr/>
            </a:pPr>
            <a:r>
              <a:rPr lang="en-US" b="1" dirty="0" smtClean="0">
                <a:solidFill>
                  <a:srgbClr val="0070C0"/>
                </a:solidFill>
                <a:latin typeface="+mn-lt"/>
                <a:cs typeface="+mn-cs"/>
              </a:rPr>
              <a:t>Reflection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in each 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stage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+mn-cs"/>
              </a:rPr>
              <a:t>.</a:t>
            </a:r>
            <a:endParaRPr lang="en-US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9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cs typeface="Arial" charset="0"/>
              </a:rPr>
              <a:t>Research Procedure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1765176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In the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first stage</a:t>
            </a:r>
            <a:r>
              <a:rPr lang="en-US" sz="2000" dirty="0" smtClean="0">
                <a:cs typeface="Arial" charset="0"/>
              </a:rPr>
              <a:t>, the 4 groups of the prospective </a:t>
            </a:r>
            <a:r>
              <a:rPr lang="en-US" sz="2000" dirty="0">
                <a:cs typeface="Arial" charset="0"/>
              </a:rPr>
              <a:t>teachers </a:t>
            </a:r>
            <a:r>
              <a:rPr lang="en-US" sz="2000" dirty="0" smtClean="0">
                <a:cs typeface="Arial" charset="0"/>
              </a:rPr>
              <a:t>were engaged in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solving</a:t>
            </a:r>
            <a:r>
              <a:rPr lang="en-US" sz="2000" dirty="0" smtClean="0">
                <a:cs typeface="Arial" charset="0"/>
              </a:rPr>
              <a:t> a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sequence of mathematical problems that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require the utilization of Scratch for graphical and programing purposes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through utilizing metacognitive skills</a:t>
            </a:r>
            <a:r>
              <a:rPr lang="en-US" sz="2000" dirty="0">
                <a:cs typeface="Arial" charset="0"/>
              </a:rPr>
              <a:t>.</a:t>
            </a:r>
          </a:p>
        </p:txBody>
      </p:sp>
      <p:pic>
        <p:nvPicPr>
          <p:cNvPr id="4" name="תמונה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29000"/>
            <a:ext cx="266429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2664296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cs typeface="Arial" charset="0"/>
              </a:rPr>
              <a:t>Research Procedure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3"/>
          <a:stretch/>
        </p:blipFill>
        <p:spPr bwMode="auto">
          <a:xfrm>
            <a:off x="1259632" y="1556792"/>
            <a:ext cx="7128792" cy="45727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cs typeface="Arial" charset="0"/>
              </a:rPr>
              <a:t>Research Procedure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מציין מיקום תוכן 2"/>
          <p:cNvSpPr>
            <a:spLocks noGrp="1"/>
          </p:cNvSpPr>
          <p:nvPr>
            <p:ph idx="1"/>
          </p:nvPr>
        </p:nvSpPr>
        <p:spPr>
          <a:xfrm>
            <a:off x="1035050" y="1447800"/>
            <a:ext cx="7497763" cy="2197224"/>
          </a:xfrm>
        </p:spPr>
        <p:txBody>
          <a:bodyPr/>
          <a:lstStyle/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In the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second stage</a:t>
            </a:r>
            <a:r>
              <a:rPr lang="en-US" sz="2000" dirty="0" smtClean="0">
                <a:cs typeface="Arial" charset="0"/>
              </a:rPr>
              <a:t>, the 4 groups of the prospective </a:t>
            </a:r>
            <a:r>
              <a:rPr lang="en-US" sz="2000" dirty="0">
                <a:cs typeface="Arial" charset="0"/>
              </a:rPr>
              <a:t>teachers </a:t>
            </a:r>
            <a:r>
              <a:rPr lang="en-US" sz="2000" dirty="0" smtClean="0">
                <a:cs typeface="Arial" charset="0"/>
              </a:rPr>
              <a:t>were engaged in </a:t>
            </a:r>
            <a:r>
              <a:rPr lang="en-US" sz="2000" dirty="0" smtClean="0">
                <a:solidFill>
                  <a:srgbClr val="008E40"/>
                </a:solidFill>
                <a:cs typeface="Arial" charset="0"/>
              </a:rPr>
              <a:t>designing</a:t>
            </a:r>
            <a:r>
              <a:rPr lang="en-US" sz="2000" dirty="0" smtClean="0">
                <a:cs typeface="Arial" charset="0"/>
              </a:rPr>
              <a:t> a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sequence of mathematical problems that 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require the utilization of Scratch for graphical and programing purposes 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through utilizing metacognitive skills</a:t>
            </a:r>
            <a:r>
              <a:rPr lang="en-US" sz="2000" dirty="0" smtClean="0">
                <a:cs typeface="Arial" charset="0"/>
              </a:rPr>
              <a:t>.</a:t>
            </a: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r>
              <a:rPr lang="en-US" sz="2000" dirty="0" smtClean="0">
                <a:cs typeface="Arial" charset="0"/>
              </a:rPr>
              <a:t>Example:  Activities in the subject of </a:t>
            </a:r>
            <a:r>
              <a:rPr lang="en-US" sz="2000" dirty="0" smtClean="0">
                <a:cs typeface="Arial" charset="0"/>
                <a:hlinkClick r:id="rId5"/>
              </a:rPr>
              <a:t>Natural Numbers</a:t>
            </a:r>
            <a:endParaRPr lang="en-US" sz="2000" dirty="0" smtClean="0">
              <a:cs typeface="Arial" charset="0"/>
            </a:endParaRPr>
          </a:p>
          <a:p>
            <a:pPr marL="360000" lvl="1" indent="-288000">
              <a:lnSpc>
                <a:spcPts val="3000"/>
              </a:lnSpc>
              <a:spcBef>
                <a:spcPts val="600"/>
              </a:spcBef>
              <a:buSzPct val="80000"/>
              <a:buFont typeface="Wingdings 2" pitchFamily="18" charset="2"/>
              <a:buChar char=""/>
              <a:defRPr/>
            </a:pPr>
            <a:endParaRPr lang="en-US" sz="2000" dirty="0">
              <a:cs typeface="Arial" charset="0"/>
            </a:endParaRPr>
          </a:p>
        </p:txBody>
      </p:sp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1106488" y="274638"/>
            <a:ext cx="7497762" cy="1143000"/>
          </a:xfrm>
        </p:spPr>
        <p:txBody>
          <a:bodyPr/>
          <a:lstStyle/>
          <a:p>
            <a:pPr rtl="0" fontAlgn="auto">
              <a:spcAft>
                <a:spcPts val="0"/>
              </a:spcAft>
              <a:defRPr/>
            </a:pPr>
            <a:r>
              <a:rPr lang="en-US" sz="3600" dirty="0" smtClean="0">
                <a:cs typeface="Arial" charset="0"/>
              </a:rPr>
              <a:t>Research Procedure</a:t>
            </a:r>
            <a:endParaRPr lang="he-IL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" name="Natural_Numb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6264" y="3646982"/>
            <a:ext cx="4860032" cy="259033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52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מפנה השמש">
  <a:themeElements>
    <a:clrScheme name="אופק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מפנה השמש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מפנה השמ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אופק">
    <a:dk1>
      <a:srgbClr val="000000"/>
    </a:dk1>
    <a:lt1>
      <a:srgbClr val="FFFFFF"/>
    </a:lt1>
    <a:dk2>
      <a:srgbClr val="1F2123"/>
    </a:dk2>
    <a:lt2>
      <a:srgbClr val="DC9E1F"/>
    </a:lt2>
    <a:accent1>
      <a:srgbClr val="7E97AD"/>
    </a:accent1>
    <a:accent2>
      <a:srgbClr val="CC8E60"/>
    </a:accent2>
    <a:accent3>
      <a:srgbClr val="7A6A60"/>
    </a:accent3>
    <a:accent4>
      <a:srgbClr val="B4936D"/>
    </a:accent4>
    <a:accent5>
      <a:srgbClr val="67787B"/>
    </a:accent5>
    <a:accent6>
      <a:srgbClr val="9D936F"/>
    </a:accent6>
    <a:hlink>
      <a:srgbClr val="646464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3465</TotalTime>
  <Words>1030</Words>
  <Application>Microsoft Office PowerPoint</Application>
  <PresentationFormat>‫הצגה על המסך (4:3)</PresentationFormat>
  <Paragraphs>117</Paragraphs>
  <Slides>25</Slides>
  <Notes>23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26" baseType="lpstr">
      <vt:lpstr>מפנה השמש</vt:lpstr>
      <vt:lpstr>Development of prospective teachers’ metacognitive skills while performing, designing and implementing mathematical problems using Scratch</vt:lpstr>
      <vt:lpstr>Introduction</vt:lpstr>
      <vt:lpstr>Introduction</vt:lpstr>
      <vt:lpstr>Research questions</vt:lpstr>
      <vt:lpstr>Research participants</vt:lpstr>
      <vt:lpstr>Research Procedure</vt:lpstr>
      <vt:lpstr>Research Procedure</vt:lpstr>
      <vt:lpstr>Research Procedure</vt:lpstr>
      <vt:lpstr>Research Procedure</vt:lpstr>
      <vt:lpstr>Research Procedure</vt:lpstr>
      <vt:lpstr>Data collection</vt:lpstr>
      <vt:lpstr>Data collection</vt:lpstr>
      <vt:lpstr>Data analysis</vt:lpstr>
      <vt:lpstr>Initial Results</vt:lpstr>
      <vt:lpstr>Questions for discussion</vt:lpstr>
      <vt:lpstr>References</vt:lpstr>
      <vt:lpstr>References</vt:lpstr>
      <vt:lpstr>Appendix - Data analysis</vt:lpstr>
      <vt:lpstr>Appendix - Data analysis</vt:lpstr>
      <vt:lpstr>Appendix - Data analysis</vt:lpstr>
      <vt:lpstr>Appendix - Data analysis</vt:lpstr>
      <vt:lpstr>Appendix - Data analysis</vt:lpstr>
      <vt:lpstr>Appendix - Data analysis</vt:lpstr>
      <vt:lpstr>Appendix – Example of design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moe</dc:creator>
  <cp:lastModifiedBy>User</cp:lastModifiedBy>
  <cp:revision>301</cp:revision>
  <dcterms:created xsi:type="dcterms:W3CDTF">2012-06-03T09:46:22Z</dcterms:created>
  <dcterms:modified xsi:type="dcterms:W3CDTF">2019-06-23T16:28:11Z</dcterms:modified>
</cp:coreProperties>
</file>