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9" r:id="rId1"/>
  </p:sldMasterIdLst>
  <p:notesMasterIdLst>
    <p:notesMasterId r:id="rId33"/>
  </p:notesMasterIdLst>
  <p:handoutMasterIdLst>
    <p:handoutMasterId r:id="rId34"/>
  </p:handout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257" r:id="rId14"/>
    <p:sldId id="322" r:id="rId15"/>
    <p:sldId id="323" r:id="rId16"/>
    <p:sldId id="324" r:id="rId17"/>
    <p:sldId id="325" r:id="rId18"/>
    <p:sldId id="341" r:id="rId19"/>
    <p:sldId id="342" r:id="rId20"/>
    <p:sldId id="343" r:id="rId21"/>
    <p:sldId id="326" r:id="rId22"/>
    <p:sldId id="327" r:id="rId23"/>
    <p:sldId id="328" r:id="rId24"/>
    <p:sldId id="329" r:id="rId25"/>
    <p:sldId id="344" r:id="rId26"/>
    <p:sldId id="345" r:id="rId27"/>
    <p:sldId id="346" r:id="rId28"/>
    <p:sldId id="347" r:id="rId29"/>
    <p:sldId id="348" r:id="rId30"/>
    <p:sldId id="349" r:id="rId31"/>
    <p:sldId id="266" r:id="rId32"/>
  </p:sldIdLst>
  <p:sldSz cx="9144000" cy="6858000" type="screen4x3"/>
  <p:notesSz cx="6669088" cy="9928225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8E40"/>
    <a:srgbClr val="B48900"/>
    <a:srgbClr val="FFD85D"/>
    <a:srgbClr val="FFCF37"/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6C0E59-9A98-45DC-B929-8F6C9E569938}" type="datetimeFigureOut">
              <a:rPr lang="he-IL" smtClean="0"/>
              <a:t>כ"ח/טבת/תשע"ז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915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44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3C8FEF3-1979-4C76-BA76-8FCE563979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9646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44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19BFEA-6877-42B6-9713-AC415327C300}" type="datetimeFigureOut">
              <a:rPr lang="he-IL"/>
              <a:pPr>
                <a:defRPr/>
              </a:pPr>
              <a:t>כ"ח/טבת/תשע"ז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77915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44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3568FF-F2EC-48E8-8394-E84529C494B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7404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6509A21-BFE2-4DDA-8BC4-5F6A87374D70}" type="slidenum">
              <a:rPr lang="he-IL">
                <a:latin typeface="Times New Roman" pitchFamily="18" charset="0"/>
                <a:cs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422024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אליפסה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6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B3F961-31C0-49D7-9A2F-FD137A022533}" type="datetime1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7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6E4B8-8058-4589-91B8-FCE06BAC695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כ"ח/טבת/תשע"ז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934EFD3-19D3-4CF5-8B82-A55BC6D5D18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כ"ח/טבת/תשע"ז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0718692-D7EF-4E64-9353-080F8A3D9E9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4"/>
          <p:cNvSpPr/>
          <p:nvPr userDrawn="1"/>
        </p:nvSpPr>
        <p:spPr>
          <a:xfrm>
            <a:off x="971600" y="6381750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The Development of Pre-Service Teachers’ TPACK in the Use of Digital Tools</a:t>
            </a:r>
            <a:b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kumimoji="1" lang="en-US" sz="1200" b="1" kern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Arial" charset="0"/>
              </a:rPr>
              <a:t>Baya'a</a:t>
            </a:r>
            <a:r>
              <a:rPr kumimoji="1" lang="en-US" sz="1200" b="1" kern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Arial" charset="0"/>
              </a:rPr>
              <a:t> N., </a:t>
            </a:r>
            <a:r>
              <a:rPr kumimoji="1" lang="en-US" sz="1200" b="1" kern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Arial" charset="0"/>
              </a:rPr>
              <a:t>Daher</a:t>
            </a:r>
            <a:r>
              <a:rPr kumimoji="1" lang="en-US" sz="1200" b="1" kern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Arial" charset="0"/>
              </a:rPr>
              <a:t> W., </a:t>
            </a:r>
            <a:r>
              <a:rPr kumimoji="1" lang="en-US" sz="1200" b="1" kern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Arial" charset="0"/>
              </a:rPr>
              <a:t>Anabousy</a:t>
            </a:r>
            <a:r>
              <a:rPr kumimoji="1" lang="en-US" sz="1200" b="1" kern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Arial" charset="0"/>
              </a:rPr>
              <a:t> R. and </a:t>
            </a:r>
            <a:r>
              <a:rPr kumimoji="1" lang="en-US" sz="1200" b="1" kern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Arial" charset="0"/>
              </a:rPr>
              <a:t>Anabousy</a:t>
            </a:r>
            <a:r>
              <a:rPr kumimoji="1" lang="en-US" sz="1200" b="1" kern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Arial" charset="0"/>
              </a:rPr>
              <a:t> A.,</a:t>
            </a:r>
            <a:r>
              <a:rPr kumimoji="1" lang="en-US" sz="1200" b="1" kern="1200" baseline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n-ea"/>
                <a:cs typeface="Arial" charset="0"/>
              </a:rPr>
              <a:t>  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Al-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Qasemi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Academy,  An-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Najah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Univ.</a:t>
            </a:r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0" y="638175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latin typeface="Arial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936104" y="31750"/>
            <a:ext cx="5076056" cy="27776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1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CERME 10, TWG 15,  1-5 February, 2017  Dublin,  Ireland</a:t>
            </a:r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0" y="333375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0" y="1200150"/>
            <a:ext cx="658822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latin typeface="Arial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  <a:extLst/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extLst/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אליפסה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36325E-BABC-4A9A-8D4A-0499E6382E46}" type="datetime1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9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FB78B6-4074-4E58-BF69-EB2967A7AA9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כ"ח/טבת/תשע"ז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28768DF-DC44-42D9-B095-B61DAD230D7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כ"ח/טבת/תשע"ז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ECF934E-5EA9-4951-8AB3-9BB0A9EC6C5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כ"ח/טבת/תשע"ז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BCACDA-C94D-4C7E-9AD5-77CFD60540D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מלבן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כ"ח/טבת/תשע"ז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AD71A28-775B-4EDD-8674-E9F04CDCAAF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כ"ח/טבת/תשע"ז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72EB31-94FF-4BCC-BA68-DEA5FAEC339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rtl="0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תרשים זרימה: תהליך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תרשים זרימה: תהליך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E93B0-44AE-46D1-AC40-2488540BFAB6}" type="datetimeFigureOut">
              <a:rPr lang="he-IL"/>
              <a:pPr>
                <a:defRPr/>
              </a:pPr>
              <a:t>כ"ח/טבת/תשע"ז</a:t>
            </a:fld>
            <a:endParaRPr lang="he-IL"/>
          </a:p>
        </p:txBody>
      </p:sp>
      <p:sp>
        <p:nvSpPr>
          <p:cNvPr id="9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10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158E990-2651-4B81-9DED-9FA148D100A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אליפסה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מלבן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33" name="מציין מיקום טקסט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1E2CDE0-F14A-425D-939C-4A86C66BB542}" type="datetime1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E88B00"/>
                </a:solidFill>
                <a:latin typeface="Gill Sans MT" pitchFamily="34" charset="0"/>
              </a:defRPr>
            </a:lvl1pPr>
          </a:lstStyle>
          <a:p>
            <a:fld id="{CD45A471-0B49-4B8E-BB78-844A4F104C69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15" name="מלבן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1" fontAlgn="base">
        <a:spcBef>
          <a:spcPct val="0"/>
        </a:spcBef>
        <a:spcAft>
          <a:spcPct val="0"/>
        </a:spcAft>
        <a:defRPr sz="4300" kern="1200">
          <a:solidFill>
            <a:srgbClr val="1E212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9pPr>
      <a:extLst/>
    </p:titleStyle>
    <p:bodyStyle>
      <a:lvl1pPr marL="365125" indent="-282575" algn="r" rtl="1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r" rtl="1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r" rtl="1" fontAlgn="base">
        <a:spcBef>
          <a:spcPct val="20000"/>
        </a:spcBef>
        <a:spcAft>
          <a:spcPct val="0"/>
        </a:spcAft>
        <a:buClr>
          <a:srgbClr val="7A6A6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r" rtl="1" fontAlgn="base">
        <a:spcBef>
          <a:spcPct val="20000"/>
        </a:spcBef>
        <a:spcAft>
          <a:spcPct val="0"/>
        </a:spcAft>
        <a:buClr>
          <a:srgbClr val="B493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691680" y="1027708"/>
            <a:ext cx="6264696" cy="1846659"/>
          </a:xfrm>
          <a:ln w="12700" cap="sq"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rtl="0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The Development of Pre-Service</a:t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Teachers’ TPACK in the </a:t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he-IL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Use of Digital Tools</a:t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en-US" sz="14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TWG 15 – Teaching Mathematics with Technology and other Resources</a:t>
            </a:r>
            <a:endParaRPr lang="en-US" sz="1400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660400" y="3573463"/>
            <a:ext cx="79660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</a:br>
            <a:endParaRPr kumimoji="1" lang="en-US" sz="1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87400" y="2996952"/>
            <a:ext cx="7672388" cy="881856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/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kumimoji="1" lang="en-US" sz="1400" b="1" u="sng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Nimer</a:t>
            </a:r>
            <a:r>
              <a:rPr kumimoji="1" lang="en-US" sz="1400" b="1" u="sng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400" b="1" u="sng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Baya'a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,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Wajeeh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Daher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,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Rawan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Anabousy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and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Ahlam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Anabousy</a:t>
            </a:r>
            <a:endParaRPr kumimoji="1" lang="en-US" sz="1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+mn-cs"/>
            </a:endParaRP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Al-</a:t>
            </a:r>
            <a:r>
              <a:rPr kumimoji="1" lang="en-US" sz="12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Qasemi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 Academic College of  Education, 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Israel,  </a:t>
            </a:r>
            <a:r>
              <a:rPr kumimoji="1" lang="en-US" sz="1200" b="1" u="sng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bayaan@qsm.ac.il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/>
            </a:r>
            <a:b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</a:b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An-</a:t>
            </a:r>
            <a:r>
              <a:rPr kumimoji="1" lang="en-US" sz="12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Najah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National 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University, Palestine</a:t>
            </a:r>
            <a:endParaRPr kumimoji="1" lang="en-US" sz="12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4869160"/>
            <a:ext cx="8137525" cy="7198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CERME </a:t>
            </a:r>
            <a:r>
              <a:rPr kumimoji="1" lang="en-US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- 10</a:t>
            </a:r>
            <a:r>
              <a:rPr kumimoji="1" lang="en-US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th</a:t>
            </a:r>
            <a:r>
              <a:rPr kumimoji="1" lang="en-US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Congress of European Research in Mathematical Education </a:t>
            </a:r>
            <a:r>
              <a:rPr kumimoji="1" lang="en-US" sz="1500" b="1" dirty="0" smtClean="0">
                <a:solidFill>
                  <a:srgbClr val="1C1351"/>
                </a:solidFill>
                <a:latin typeface="Times New Roman" pitchFamily="18" charset="0"/>
              </a:rPr>
              <a:t/>
            </a:r>
            <a:br>
              <a:rPr kumimoji="1" lang="en-US" sz="1500" b="1" dirty="0" smtClean="0">
                <a:solidFill>
                  <a:srgbClr val="1C1351"/>
                </a:solidFill>
                <a:latin typeface="Times New Roman" pitchFamily="18" charset="0"/>
              </a:rPr>
            </a:b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1-5 February, 2017    Dublin, Ireland</a:t>
            </a:r>
            <a:endParaRPr kumimoji="1" lang="en-US" sz="1500" b="1" dirty="0">
              <a:solidFill>
                <a:srgbClr val="30218B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The current research </a:t>
            </a:r>
            <a:r>
              <a:rPr lang="en-US" sz="2600" dirty="0">
                <a:solidFill>
                  <a:srgbClr val="00B050"/>
                </a:solidFill>
              </a:rPr>
              <a:t>accompanies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the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preparation</a:t>
            </a:r>
            <a:r>
              <a:rPr lang="en-US" sz="2600" dirty="0"/>
              <a:t> of pre-service teachers to </a:t>
            </a:r>
            <a:r>
              <a:rPr lang="en-US" sz="2600" dirty="0">
                <a:solidFill>
                  <a:srgbClr val="00B050"/>
                </a:solidFill>
              </a:rPr>
              <a:t>study</a:t>
            </a:r>
            <a:r>
              <a:rPr lang="en-US" sz="2600" dirty="0"/>
              <a:t> how to </a:t>
            </a:r>
            <a:r>
              <a:rPr lang="en-US" sz="2600" dirty="0">
                <a:solidFill>
                  <a:srgbClr val="00B050"/>
                </a:solidFill>
              </a:rPr>
              <a:t>use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effectively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digital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tools</a:t>
            </a:r>
            <a:r>
              <a:rPr lang="en-US" sz="2600" dirty="0"/>
              <a:t> in the mathematics or science </a:t>
            </a:r>
            <a:r>
              <a:rPr lang="en-US" sz="2600" dirty="0">
                <a:solidFill>
                  <a:srgbClr val="00B050"/>
                </a:solidFill>
              </a:rPr>
              <a:t>classroom</a:t>
            </a:r>
            <a:r>
              <a:rPr lang="en-US" sz="2600" dirty="0"/>
              <a:t>. </a:t>
            </a:r>
            <a:endParaRPr lang="en-US" sz="2600" dirty="0" smtClean="0"/>
          </a:p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We </a:t>
            </a:r>
            <a:r>
              <a:rPr lang="en-US" sz="2600" dirty="0">
                <a:solidFill>
                  <a:srgbClr val="00B050"/>
                </a:solidFill>
              </a:rPr>
              <a:t>administered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questionnaires</a:t>
            </a:r>
            <a:r>
              <a:rPr lang="en-US" sz="2600" dirty="0"/>
              <a:t> to measure the advancement of the </a:t>
            </a:r>
            <a:r>
              <a:rPr lang="en-US" sz="2600" dirty="0">
                <a:solidFill>
                  <a:srgbClr val="00B050"/>
                </a:solidFill>
              </a:rPr>
              <a:t>TPACK</a:t>
            </a:r>
            <a:r>
              <a:rPr lang="en-US" sz="2600" dirty="0"/>
              <a:t> levels and </a:t>
            </a:r>
            <a:r>
              <a:rPr lang="en-US" sz="2600" dirty="0">
                <a:solidFill>
                  <a:srgbClr val="00B050"/>
                </a:solidFill>
              </a:rPr>
              <a:t>attitudes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toward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computers</a:t>
            </a:r>
            <a:r>
              <a:rPr lang="en-US" sz="2600" dirty="0"/>
              <a:t> of the pre-service teachers who </a:t>
            </a:r>
            <a:r>
              <a:rPr lang="en-US" sz="2600" dirty="0">
                <a:solidFill>
                  <a:srgbClr val="00B050"/>
                </a:solidFill>
              </a:rPr>
              <a:t>implemented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the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model</a:t>
            </a:r>
            <a:r>
              <a:rPr lang="en-US" sz="2600" dirty="0"/>
              <a:t>, as well as their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proficiency</a:t>
            </a:r>
            <a:r>
              <a:rPr lang="en-US" sz="2600" dirty="0"/>
              <a:t>.</a:t>
            </a:r>
            <a:endParaRPr lang="he-IL" sz="2600" dirty="0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Context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323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Approximately </a:t>
            </a:r>
            <a:r>
              <a:rPr lang="en-US" sz="2600" dirty="0">
                <a:solidFill>
                  <a:srgbClr val="00B050"/>
                </a:solidFill>
              </a:rPr>
              <a:t>55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students</a:t>
            </a:r>
            <a:r>
              <a:rPr lang="en-US" sz="2600" dirty="0"/>
              <a:t> majoring in </a:t>
            </a:r>
            <a:r>
              <a:rPr lang="en-US" sz="2600" dirty="0">
                <a:solidFill>
                  <a:srgbClr val="00B050"/>
                </a:solidFill>
              </a:rPr>
              <a:t>mathematics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B050"/>
                </a:solidFill>
              </a:rPr>
              <a:t>science</a:t>
            </a:r>
            <a:r>
              <a:rPr lang="en-US" sz="2600" dirty="0"/>
              <a:t> teaching in </a:t>
            </a:r>
            <a:r>
              <a:rPr lang="en-US" sz="2600" dirty="0">
                <a:solidFill>
                  <a:srgbClr val="00B050"/>
                </a:solidFill>
              </a:rPr>
              <a:t>intermediate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schools</a:t>
            </a:r>
            <a:r>
              <a:rPr lang="en-US" sz="2600" dirty="0"/>
              <a:t> completed the questionnaires at the beginning and end of the preparation.</a:t>
            </a:r>
            <a:endParaRPr lang="he-IL" sz="2600" dirty="0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Participants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89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The preparation model aimed to improve the pre-service teachers' </a:t>
            </a:r>
            <a:r>
              <a:rPr lang="en-US" sz="2600" dirty="0">
                <a:solidFill>
                  <a:srgbClr val="00B050"/>
                </a:solidFill>
              </a:rPr>
              <a:t>selection</a:t>
            </a:r>
            <a:r>
              <a:rPr lang="en-US" sz="2600" dirty="0"/>
              <a:t> of proper </a:t>
            </a:r>
            <a:r>
              <a:rPr lang="en-US" sz="2600" dirty="0">
                <a:solidFill>
                  <a:srgbClr val="00B050"/>
                </a:solidFill>
              </a:rPr>
              <a:t>digital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tool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for</a:t>
            </a:r>
            <a:r>
              <a:rPr lang="en-US" sz="2600" dirty="0"/>
              <a:t> a </a:t>
            </a:r>
            <a:r>
              <a:rPr lang="en-US" sz="2600" dirty="0">
                <a:solidFill>
                  <a:srgbClr val="00B050"/>
                </a:solidFill>
              </a:rPr>
              <a:t>specific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pedagogy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B050"/>
                </a:solidFill>
              </a:rPr>
              <a:t>subject</a:t>
            </a:r>
            <a:r>
              <a:rPr lang="en-US" sz="2600" dirty="0"/>
              <a:t>. It also tried to improve the </a:t>
            </a:r>
            <a:r>
              <a:rPr lang="en-US" sz="2600" dirty="0">
                <a:solidFill>
                  <a:srgbClr val="00B050"/>
                </a:solidFill>
              </a:rPr>
              <a:t>integration</a:t>
            </a:r>
            <a:r>
              <a:rPr lang="en-US" sz="2600" dirty="0"/>
              <a:t> of digital tools in teaching a specific content. </a:t>
            </a:r>
            <a:endParaRPr lang="en-US" sz="2600" dirty="0" smtClean="0"/>
          </a:p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solidFill>
                  <a:srgbClr val="00B050"/>
                </a:solidFill>
              </a:rPr>
              <a:t>First</a:t>
            </a:r>
            <a:r>
              <a:rPr lang="en-US" sz="2600" dirty="0"/>
              <a:t>, knowing the tool technically and being able to </a:t>
            </a:r>
            <a:r>
              <a:rPr lang="en-US" sz="2600" dirty="0">
                <a:solidFill>
                  <a:srgbClr val="00B050"/>
                </a:solidFill>
              </a:rPr>
              <a:t>adjust</a:t>
            </a:r>
            <a:r>
              <a:rPr lang="en-US" sz="2600" dirty="0"/>
              <a:t> it for teaching a specific content. </a:t>
            </a:r>
            <a:r>
              <a:rPr lang="en-US" sz="2600" dirty="0">
                <a:solidFill>
                  <a:srgbClr val="00B050"/>
                </a:solidFill>
              </a:rPr>
              <a:t>Second</a:t>
            </a:r>
            <a:r>
              <a:rPr lang="en-US" sz="2600" dirty="0"/>
              <a:t>, developing the ability to </a:t>
            </a:r>
            <a:r>
              <a:rPr lang="en-US" sz="2600" dirty="0">
                <a:solidFill>
                  <a:srgbClr val="00B050"/>
                </a:solidFill>
              </a:rPr>
              <a:t>select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B050"/>
                </a:solidFill>
              </a:rPr>
              <a:t>integrate</a:t>
            </a:r>
            <a:r>
              <a:rPr lang="en-US" sz="2600" dirty="0"/>
              <a:t> proper digital tools for a specific content and pedagogical method. </a:t>
            </a:r>
            <a:endParaRPr lang="he-IL" sz="2600" dirty="0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sz="4400" dirty="0">
                <a:solidFill>
                  <a:schemeClr val="tx2">
                    <a:satMod val="130000"/>
                  </a:schemeClr>
                </a:solidFill>
              </a:rPr>
              <a:t>The Preparation Model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385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The Preparation Model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835532"/>
            <a:ext cx="74168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u="sng" dirty="0" smtClean="0"/>
              <a:t>TPACK</a:t>
            </a:r>
            <a:endParaRPr lang="he-IL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843644"/>
            <a:ext cx="2232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Technology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2843644"/>
            <a:ext cx="2232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/>
              <a:t>Pedagogy</a:t>
            </a:r>
            <a:endParaRPr lang="he-IL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2843644"/>
            <a:ext cx="2232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/>
              <a:t>Content</a:t>
            </a:r>
            <a:endParaRPr lang="he-IL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3779748"/>
            <a:ext cx="129614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Digital</a:t>
            </a:r>
            <a:br>
              <a:rPr lang="en-US" dirty="0"/>
            </a:br>
            <a:r>
              <a:rPr lang="en-US" dirty="0"/>
              <a:t>Tools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4067944" y="3779748"/>
            <a:ext cx="14401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pPr algn="ctr" rtl="0">
              <a:spcBef>
                <a:spcPts val="1200"/>
              </a:spcBef>
            </a:pPr>
            <a:r>
              <a:rPr lang="en-US" dirty="0" smtClean="0"/>
              <a:t>Pedagogy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3779748"/>
            <a:ext cx="115212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Math</a:t>
            </a:r>
            <a:br>
              <a:rPr lang="en-US" dirty="0"/>
            </a:br>
            <a:r>
              <a:rPr lang="en-US" dirty="0"/>
              <a:t>Content</a:t>
            </a:r>
            <a:endParaRPr lang="he-IL" dirty="0"/>
          </a:p>
        </p:txBody>
      </p:sp>
      <p:cxnSp>
        <p:nvCxnSpPr>
          <p:cNvPr id="14" name="מחבר חץ ישר 13"/>
          <p:cNvCxnSpPr/>
          <p:nvPr/>
        </p:nvCxnSpPr>
        <p:spPr>
          <a:xfrm>
            <a:off x="2915816" y="3951479"/>
            <a:ext cx="1152128" cy="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/>
          <p:nvPr/>
        </p:nvCxnSpPr>
        <p:spPr>
          <a:xfrm>
            <a:off x="5508104" y="3951479"/>
            <a:ext cx="1152128" cy="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 flipH="1">
            <a:off x="2915816" y="4289422"/>
            <a:ext cx="1152128" cy="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H="1">
            <a:off x="5508104" y="4289422"/>
            <a:ext cx="1152128" cy="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The Preparation Model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835532"/>
            <a:ext cx="65429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u="sng" dirty="0" smtClean="0"/>
              <a:t>Preparation Phases</a:t>
            </a:r>
            <a:endParaRPr lang="he-IL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852030"/>
            <a:ext cx="4680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I</a:t>
            </a:r>
            <a:endParaRPr lang="he-IL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3516398"/>
            <a:ext cx="129614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From Technology to Content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2843808" y="3516398"/>
            <a:ext cx="144016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pPr algn="ctr" rtl="0">
              <a:spcBef>
                <a:spcPts val="1200"/>
              </a:spcBef>
            </a:pPr>
            <a:r>
              <a:rPr lang="en-US" dirty="0" smtClean="0"/>
              <a:t>From Content to Technology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4599295" y="3516398"/>
            <a:ext cx="122413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Implement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cxnSp>
        <p:nvCxnSpPr>
          <p:cNvPr id="14" name="מחבר חץ ישר 13"/>
          <p:cNvCxnSpPr>
            <a:endCxn id="12" idx="1"/>
          </p:cNvCxnSpPr>
          <p:nvPr/>
        </p:nvCxnSpPr>
        <p:spPr>
          <a:xfrm>
            <a:off x="2517240" y="4102914"/>
            <a:ext cx="326568" cy="13649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29862" y="2852030"/>
            <a:ext cx="4680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II</a:t>
            </a:r>
            <a:endParaRPr lang="he-IL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14038" y="2852030"/>
            <a:ext cx="4680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III</a:t>
            </a:r>
            <a:endParaRPr lang="he-IL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58056" y="2852030"/>
            <a:ext cx="4680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IV</a:t>
            </a:r>
            <a:endParaRPr lang="he-IL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946555" y="2852030"/>
            <a:ext cx="4680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V</a:t>
            </a:r>
            <a:endParaRPr lang="he-IL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38697" y="3516398"/>
            <a:ext cx="115212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Reflect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7637279" y="3516398"/>
            <a:ext cx="115212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Post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cxnSp>
        <p:nvCxnSpPr>
          <p:cNvPr id="25" name="מחבר חץ ישר 24"/>
          <p:cNvCxnSpPr/>
          <p:nvPr/>
        </p:nvCxnSpPr>
        <p:spPr>
          <a:xfrm>
            <a:off x="4283968" y="4118327"/>
            <a:ext cx="326568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/>
          <p:nvPr/>
        </p:nvCxnSpPr>
        <p:spPr>
          <a:xfrm>
            <a:off x="5812129" y="4118326"/>
            <a:ext cx="326568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>
            <a:off x="7308304" y="4102915"/>
            <a:ext cx="326568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19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The Preparation Model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628800"/>
            <a:ext cx="65429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u="sng" dirty="0" smtClean="0"/>
              <a:t>Phase I</a:t>
            </a:r>
            <a:endParaRPr lang="he-IL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2321585"/>
            <a:ext cx="1296144" cy="136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Learn 2 D.T. </a:t>
            </a:r>
            <a:r>
              <a:rPr lang="en-US" sz="1600" b="1" dirty="0" smtClean="0"/>
              <a:t>Technically</a:t>
            </a:r>
            <a:endParaRPr lang="he-IL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43808" y="2321584"/>
            <a:ext cx="1440160" cy="136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 anchor="t">
            <a:spAutoFit/>
          </a:bodyPr>
          <a:lstStyle/>
          <a:p>
            <a:pPr algn="ctr" rtl="0">
              <a:spcBef>
                <a:spcPts val="1200"/>
              </a:spcBef>
            </a:pPr>
            <a:r>
              <a:rPr lang="en-US" sz="1600" dirty="0" smtClean="0"/>
              <a:t>Prepare User Guide</a:t>
            </a:r>
            <a:br>
              <a:rPr lang="en-US" sz="1600" dirty="0" smtClean="0"/>
            </a:br>
            <a:r>
              <a:rPr lang="en-US" sz="1600" dirty="0" smtClean="0"/>
              <a:t>(PDF </a:t>
            </a:r>
            <a:r>
              <a:rPr lang="en-US" sz="1600" dirty="0" smtClean="0"/>
              <a:t>File </a:t>
            </a:r>
            <a:r>
              <a:rPr lang="en-US" sz="1600" dirty="0" smtClean="0"/>
              <a:t>or</a:t>
            </a:r>
            <a:br>
              <a:rPr lang="en-US" sz="1600" dirty="0" smtClean="0"/>
            </a:br>
            <a:r>
              <a:rPr lang="en-US" sz="1600" dirty="0" smtClean="0"/>
              <a:t>Digital Book)</a:t>
            </a:r>
            <a:endParaRPr lang="he-IL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99295" y="2321585"/>
            <a:ext cx="1224136" cy="136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Record Video Clips of Screen Capture</a:t>
            </a:r>
            <a:endParaRPr lang="he-IL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138697" y="2321585"/>
            <a:ext cx="1152128" cy="136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Example of </a:t>
            </a:r>
            <a:r>
              <a:rPr lang="en-US" sz="1600" dirty="0" smtClean="0"/>
              <a:t>How </a:t>
            </a:r>
            <a:r>
              <a:rPr lang="en-US" sz="1600" dirty="0" smtClean="0"/>
              <a:t>to </a:t>
            </a:r>
            <a:r>
              <a:rPr lang="en-US" sz="1600" dirty="0" smtClean="0"/>
              <a:t>Use </a:t>
            </a:r>
            <a:r>
              <a:rPr lang="en-US" sz="1600" dirty="0" smtClean="0"/>
              <a:t>D.T. in </a:t>
            </a:r>
            <a:r>
              <a:rPr lang="en-US" sz="1600" b="1" dirty="0" smtClean="0"/>
              <a:t>Teaching</a:t>
            </a:r>
            <a:endParaRPr lang="he-IL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637279" y="2321585"/>
            <a:ext cx="1152128" cy="136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Present in Training </a:t>
            </a:r>
            <a:r>
              <a:rPr lang="en-US" sz="1600" dirty="0" smtClean="0"/>
              <a:t>Workshop,  Reflect &amp; Adjust </a:t>
            </a:r>
            <a:endParaRPr lang="he-IL" sz="1600" dirty="0"/>
          </a:p>
        </p:txBody>
      </p:sp>
      <p:cxnSp>
        <p:nvCxnSpPr>
          <p:cNvPr id="25" name="מחבר חץ ישר 24"/>
          <p:cNvCxnSpPr/>
          <p:nvPr/>
        </p:nvCxnSpPr>
        <p:spPr>
          <a:xfrm>
            <a:off x="4283968" y="2923514"/>
            <a:ext cx="326568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/>
          <p:nvPr/>
        </p:nvCxnSpPr>
        <p:spPr>
          <a:xfrm>
            <a:off x="5812129" y="2923513"/>
            <a:ext cx="326568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>
            <a:off x="7321952" y="2894454"/>
            <a:ext cx="326568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>
            <a:off x="2517240" y="2937163"/>
            <a:ext cx="326568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15616" y="4818638"/>
            <a:ext cx="216024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Catalog of Digital Tools</a:t>
            </a:r>
            <a:br>
              <a:rPr lang="en-US" sz="1600" dirty="0" smtClean="0"/>
            </a:br>
            <a:r>
              <a:rPr lang="en-US" sz="1600" dirty="0" smtClean="0"/>
              <a:t>Ministry of Ed.</a:t>
            </a:r>
            <a:endParaRPr lang="he-IL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115616" y="5826750"/>
            <a:ext cx="108012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err="1" smtClean="0"/>
              <a:t>Flipsnack</a:t>
            </a:r>
            <a:endParaRPr lang="he-IL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348136" y="5826750"/>
            <a:ext cx="108012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err="1" smtClean="0"/>
              <a:t>Linoit</a:t>
            </a:r>
            <a:endParaRPr lang="he-IL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630573" y="5826750"/>
            <a:ext cx="108012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err="1" smtClean="0"/>
              <a:t>Socrative</a:t>
            </a:r>
            <a:endParaRPr lang="he-IL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895293" y="5826750"/>
            <a:ext cx="108012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err="1" smtClean="0"/>
              <a:t>Mindomo</a:t>
            </a:r>
            <a:endParaRPr lang="he-IL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125836" y="5826750"/>
            <a:ext cx="108012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…….</a:t>
            </a:r>
            <a:endParaRPr lang="he-IL" sz="1600" dirty="0"/>
          </a:p>
        </p:txBody>
      </p:sp>
      <p:cxnSp>
        <p:nvCxnSpPr>
          <p:cNvPr id="7" name="מחבר חץ ישר 6"/>
          <p:cNvCxnSpPr>
            <a:stCxn id="24" idx="2"/>
            <a:endCxn id="28" idx="0"/>
          </p:cNvCxnSpPr>
          <p:nvPr/>
        </p:nvCxnSpPr>
        <p:spPr>
          <a:xfrm flipH="1">
            <a:off x="1655676" y="5403413"/>
            <a:ext cx="540060" cy="423337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24" idx="2"/>
            <a:endCxn id="29" idx="0"/>
          </p:cNvCxnSpPr>
          <p:nvPr/>
        </p:nvCxnSpPr>
        <p:spPr>
          <a:xfrm>
            <a:off x="2195736" y="5403413"/>
            <a:ext cx="692460" cy="423337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24" idx="2"/>
          </p:cNvCxnSpPr>
          <p:nvPr/>
        </p:nvCxnSpPr>
        <p:spPr>
          <a:xfrm>
            <a:off x="2195736" y="5403413"/>
            <a:ext cx="2088232" cy="423337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>
            <a:stCxn id="24" idx="2"/>
            <a:endCxn id="31" idx="0"/>
          </p:cNvCxnSpPr>
          <p:nvPr/>
        </p:nvCxnSpPr>
        <p:spPr>
          <a:xfrm>
            <a:off x="2195736" y="5403413"/>
            <a:ext cx="3239617" cy="423337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מחבר חץ ישר 34"/>
          <p:cNvCxnSpPr>
            <a:stCxn id="24" idx="2"/>
            <a:endCxn id="32" idx="0"/>
          </p:cNvCxnSpPr>
          <p:nvPr/>
        </p:nvCxnSpPr>
        <p:spPr>
          <a:xfrm>
            <a:off x="2195736" y="5403413"/>
            <a:ext cx="4470160" cy="423337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>
            <a:endCxn id="11" idx="2"/>
          </p:cNvCxnSpPr>
          <p:nvPr/>
        </p:nvCxnSpPr>
        <p:spPr>
          <a:xfrm flipV="1">
            <a:off x="1835696" y="3689585"/>
            <a:ext cx="0" cy="1129054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אליפסה 38"/>
          <p:cNvSpPr/>
          <p:nvPr/>
        </p:nvSpPr>
        <p:spPr>
          <a:xfrm>
            <a:off x="4895293" y="3861044"/>
            <a:ext cx="4141203" cy="18000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Constructing Internet Site for all </a:t>
            </a:r>
            <a:r>
              <a:rPr lang="en-US" sz="1600" dirty="0"/>
              <a:t>D</a:t>
            </a:r>
            <a:r>
              <a:rPr lang="en-US" sz="1600" dirty="0" smtClean="0"/>
              <a:t>eveloped Materials Including Data Bank of D.T.  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9893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The Preparation Model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835532"/>
            <a:ext cx="65429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u="sng" dirty="0"/>
              <a:t>Phase II</a:t>
            </a:r>
            <a:endParaRPr lang="he-IL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115760" y="3105088"/>
            <a:ext cx="1296000" cy="190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 sz="1600"/>
            </a:lvl1pPr>
          </a:lstStyle>
          <a:p>
            <a:r>
              <a:rPr lang="en-US" dirty="0"/>
              <a:t>Prepare 2 Lessons for Teaching a Specific Content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2771944" y="3105088"/>
            <a:ext cx="1296000" cy="190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 anchor="t">
            <a:spAutoFit/>
          </a:bodyPr>
          <a:lstStyle/>
          <a:p>
            <a:pPr algn="ctr" rtl="0">
              <a:spcBef>
                <a:spcPts val="1200"/>
              </a:spcBef>
            </a:pPr>
            <a:r>
              <a:rPr lang="en-US" sz="1600" dirty="0" smtClean="0"/>
              <a:t>Pick 3 D.T. from </a:t>
            </a:r>
            <a:r>
              <a:rPr lang="en-US" sz="1600" dirty="0" smtClean="0">
                <a:solidFill>
                  <a:srgbClr val="008E40"/>
                </a:solidFill>
              </a:rPr>
              <a:t>Data Bank of D.T. </a:t>
            </a:r>
            <a:r>
              <a:rPr lang="en-US" sz="1600" dirty="0" smtClean="0"/>
              <a:t>Including One that was Engaged with</a:t>
            </a:r>
            <a:endParaRPr lang="he-IL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8128" y="3105088"/>
            <a:ext cx="1296000" cy="190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Include</a:t>
            </a:r>
            <a:br>
              <a:rPr lang="en-US" sz="1600" dirty="0" smtClean="0"/>
            </a:br>
            <a:r>
              <a:rPr lang="en-US" sz="1600" dirty="0" smtClean="0"/>
              <a:t>Collaborative Investigation and Encourage HOTS</a:t>
            </a:r>
            <a:endParaRPr lang="he-IL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084312" y="3105088"/>
            <a:ext cx="1296000" cy="190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Pick Subject in Digital Textbook</a:t>
            </a:r>
            <a:endParaRPr lang="he-IL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7740496" y="3105088"/>
            <a:ext cx="1296000" cy="190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Add Layers and Links to Pedagogical Activities Based on D.T. </a:t>
            </a:r>
            <a:endParaRPr lang="he-IL" sz="1600" dirty="0"/>
          </a:p>
        </p:txBody>
      </p:sp>
      <p:cxnSp>
        <p:nvCxnSpPr>
          <p:cNvPr id="5" name="מחבר חץ ישר 4"/>
          <p:cNvCxnSpPr>
            <a:stCxn id="11" idx="3"/>
            <a:endCxn id="12" idx="1"/>
          </p:cNvCxnSpPr>
          <p:nvPr/>
        </p:nvCxnSpPr>
        <p:spPr>
          <a:xfrm>
            <a:off x="2411760" y="4059088"/>
            <a:ext cx="360184" cy="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/>
          <p:nvPr/>
        </p:nvCxnSpPr>
        <p:spPr>
          <a:xfrm flipV="1">
            <a:off x="7380312" y="4023088"/>
            <a:ext cx="360184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/>
          <p:nvPr/>
        </p:nvCxnSpPr>
        <p:spPr>
          <a:xfrm flipV="1">
            <a:off x="5751271" y="4013262"/>
            <a:ext cx="360184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 flipV="1">
            <a:off x="4095240" y="4009441"/>
            <a:ext cx="360184" cy="1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76664" y="2708920"/>
            <a:ext cx="3131840" cy="266429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The Preparation Model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835532"/>
            <a:ext cx="65429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u="sng" dirty="0" smtClean="0"/>
              <a:t>Phases </a:t>
            </a:r>
            <a:r>
              <a:rPr lang="en-US" sz="2000" b="1" u="sng" dirty="0"/>
              <a:t>III</a:t>
            </a:r>
            <a:r>
              <a:rPr lang="en-US" sz="2000" b="1" u="sng" dirty="0" smtClean="0"/>
              <a:t>,  IV,  V</a:t>
            </a:r>
            <a:endParaRPr lang="he-IL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3452685"/>
            <a:ext cx="1908000" cy="144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b="1" dirty="0" smtClean="0"/>
              <a:t>Experiment</a:t>
            </a:r>
            <a:r>
              <a:rPr lang="en-US" sz="1600" dirty="0" smtClean="0"/>
              <a:t> with the Prepared Materials and Lessons in Training School</a:t>
            </a:r>
            <a:endParaRPr lang="he-IL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187624" y="2867330"/>
            <a:ext cx="2232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III - </a:t>
            </a:r>
            <a:r>
              <a:rPr lang="en-US" b="1" dirty="0"/>
              <a:t>Implement</a:t>
            </a:r>
            <a:r>
              <a:rPr lang="en-US" b="1" dirty="0" smtClean="0"/>
              <a:t> </a:t>
            </a:r>
            <a:endParaRPr lang="he-IL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87924" y="3452685"/>
            <a:ext cx="1908000" cy="144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b="1" dirty="0" smtClean="0"/>
              <a:t>Reflect</a:t>
            </a:r>
            <a:r>
              <a:rPr lang="en-US" sz="1600" dirty="0" smtClean="0"/>
              <a:t> on Experimenting with at Least One of the D.T. that was Engaged with</a:t>
            </a:r>
            <a:endParaRPr lang="he-I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671900" y="2867330"/>
            <a:ext cx="2232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IV - Reflect</a:t>
            </a:r>
            <a:endParaRPr lang="he-IL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72200" y="3452685"/>
            <a:ext cx="1908000" cy="144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>
            <a:defPPr>
              <a:defRPr lang="he-IL"/>
            </a:defPPr>
            <a:lvl1pPr algn="ctr" rtl="0">
              <a:defRPr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sz="1600" b="1" dirty="0" smtClean="0"/>
              <a:t>Post</a:t>
            </a:r>
            <a:r>
              <a:rPr lang="en-US" sz="1600" dirty="0" smtClean="0"/>
              <a:t> Reflections in the </a:t>
            </a:r>
            <a:r>
              <a:rPr lang="en-US" sz="1600" dirty="0">
                <a:solidFill>
                  <a:srgbClr val="008E40"/>
                </a:solidFill>
              </a:rPr>
              <a:t>Data Bank of D.T.</a:t>
            </a:r>
            <a:endParaRPr lang="he-IL" sz="1600" dirty="0">
              <a:solidFill>
                <a:srgbClr val="008E4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2867330"/>
            <a:ext cx="2232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V - Post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6921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solidFill>
                  <a:srgbClr val="00B050"/>
                </a:solidFill>
              </a:rPr>
              <a:t>First questionnaire</a:t>
            </a:r>
            <a:r>
              <a:rPr lang="en-US" sz="2600" dirty="0"/>
              <a:t>: Technological, Pedagogical, and Content Knowledge (</a:t>
            </a:r>
            <a:r>
              <a:rPr lang="en-US" sz="2600" dirty="0">
                <a:solidFill>
                  <a:srgbClr val="00B050"/>
                </a:solidFill>
              </a:rPr>
              <a:t>TPACK</a:t>
            </a:r>
            <a:r>
              <a:rPr lang="en-US" sz="2600" dirty="0"/>
              <a:t>) – revised questionnaire. The current questionnaire was constructed on the basis of the TPACK instrument for pre-service teachers developed by </a:t>
            </a:r>
            <a:r>
              <a:rPr lang="en-US" sz="2600" dirty="0">
                <a:solidFill>
                  <a:srgbClr val="00B050"/>
                </a:solidFill>
              </a:rPr>
              <a:t>Schmidt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et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al</a:t>
            </a:r>
            <a:r>
              <a:rPr lang="en-US" sz="2600" dirty="0"/>
              <a:t>. (</a:t>
            </a:r>
            <a:r>
              <a:rPr lang="en-US" sz="2600" dirty="0">
                <a:solidFill>
                  <a:srgbClr val="00B050"/>
                </a:solidFill>
              </a:rPr>
              <a:t>2009</a:t>
            </a:r>
            <a:r>
              <a:rPr lang="en-US" sz="2600" dirty="0"/>
              <a:t>). </a:t>
            </a:r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Research instruments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solidFill>
                  <a:srgbClr val="00B050"/>
                </a:solidFill>
              </a:rPr>
              <a:t>Second questionnaire</a:t>
            </a:r>
            <a:r>
              <a:rPr lang="en-US" sz="2600" dirty="0"/>
              <a:t>: Teachers' Attitudes toward Computers (</a:t>
            </a:r>
            <a:r>
              <a:rPr lang="en-US" sz="2600" dirty="0">
                <a:solidFill>
                  <a:srgbClr val="00B050"/>
                </a:solidFill>
              </a:rPr>
              <a:t>TAC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00B050"/>
                </a:solidFill>
              </a:rPr>
              <a:t>v. 6.1</a:t>
            </a:r>
            <a:r>
              <a:rPr lang="en-US" sz="2600" dirty="0"/>
              <a:t>) questionnaire: This questionnaire was tested by </a:t>
            </a:r>
            <a:r>
              <a:rPr lang="en-US" sz="2600" dirty="0">
                <a:solidFill>
                  <a:srgbClr val="00B050"/>
                </a:solidFill>
              </a:rPr>
              <a:t>Christensen</a:t>
            </a:r>
            <a:r>
              <a:rPr lang="en-US" sz="2600" dirty="0"/>
              <a:t> and </a:t>
            </a:r>
            <a:r>
              <a:rPr lang="en-US" sz="2600" dirty="0" err="1">
                <a:solidFill>
                  <a:srgbClr val="00B050"/>
                </a:solidFill>
              </a:rPr>
              <a:t>Knezek</a:t>
            </a:r>
            <a:r>
              <a:rPr lang="en-US" sz="2600" dirty="0"/>
              <a:t> (</a:t>
            </a:r>
            <a:r>
              <a:rPr lang="en-US" sz="2600" dirty="0">
                <a:solidFill>
                  <a:srgbClr val="00B050"/>
                </a:solidFill>
              </a:rPr>
              <a:t>2009</a:t>
            </a:r>
            <a:r>
              <a:rPr lang="en-US" sz="2600" dirty="0"/>
              <a:t>) who concluded that it is a well-validated and reliable instrument for teachers' self-appraisal of their attitudes toward computers. </a:t>
            </a:r>
            <a:endParaRPr lang="he-IL" sz="26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Research instruments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/>
              <a:t>Introduction</a:t>
            </a:r>
            <a:endParaRPr lang="he-IL" dirty="0"/>
          </a:p>
        </p:txBody>
      </p:sp>
      <p:pic>
        <p:nvPicPr>
          <p:cNvPr id="5122" name="صورة 1" descr="Fig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358706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5569495"/>
            <a:ext cx="56166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400" b="1" dirty="0"/>
              <a:t>The TPACK </a:t>
            </a:r>
            <a:r>
              <a:rPr lang="en-US" sz="1400" b="1" dirty="0" smtClean="0"/>
              <a:t>Model </a:t>
            </a:r>
            <a:r>
              <a:rPr lang="en-US" sz="1400" b="1" dirty="0"/>
              <a:t>as in Koehler and Mishra (2009</a:t>
            </a:r>
            <a:r>
              <a:rPr lang="en-US" sz="1400" b="1" dirty="0" smtClean="0"/>
              <a:t>)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9008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solidFill>
                  <a:srgbClr val="00B050"/>
                </a:solidFill>
              </a:rPr>
              <a:t>Third questionnaire</a:t>
            </a:r>
            <a:r>
              <a:rPr lang="en-US" sz="2600" dirty="0"/>
              <a:t>: The </a:t>
            </a:r>
            <a:r>
              <a:rPr lang="en-US" sz="2600" dirty="0">
                <a:solidFill>
                  <a:srgbClr val="00B050"/>
                </a:solidFill>
              </a:rPr>
              <a:t>Use</a:t>
            </a:r>
            <a:r>
              <a:rPr lang="en-US" sz="2600" dirty="0"/>
              <a:t> of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in </a:t>
            </a:r>
            <a:r>
              <a:rPr lang="en-US" sz="2600" dirty="0">
                <a:solidFill>
                  <a:srgbClr val="00B050"/>
                </a:solidFill>
              </a:rPr>
              <a:t>Colleges</a:t>
            </a:r>
            <a:r>
              <a:rPr lang="en-US" sz="2600" dirty="0"/>
              <a:t> of </a:t>
            </a:r>
            <a:r>
              <a:rPr lang="en-US" sz="2600" dirty="0">
                <a:solidFill>
                  <a:srgbClr val="00B050"/>
                </a:solidFill>
              </a:rPr>
              <a:t>Education</a:t>
            </a:r>
            <a:r>
              <a:rPr lang="en-US" sz="2600" dirty="0"/>
              <a:t> (UICT): This questionnaire was developed by The </a:t>
            </a:r>
            <a:r>
              <a:rPr lang="en-US" sz="2600" dirty="0">
                <a:solidFill>
                  <a:srgbClr val="00B050"/>
                </a:solidFill>
              </a:rPr>
              <a:t>MOFET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Institute</a:t>
            </a:r>
            <a:r>
              <a:rPr lang="en-US" sz="2600" dirty="0"/>
              <a:t> to follow the professional </a:t>
            </a:r>
            <a:r>
              <a:rPr lang="en-US" sz="2600" dirty="0">
                <a:solidFill>
                  <a:srgbClr val="00B050"/>
                </a:solidFill>
              </a:rPr>
              <a:t>development</a:t>
            </a:r>
            <a:r>
              <a:rPr lang="en-US" sz="2600" dirty="0"/>
              <a:t> of pre-service teachers in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use</a:t>
            </a:r>
            <a:r>
              <a:rPr lang="en-US" sz="2600" dirty="0"/>
              <a:t>. The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proficiency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part</a:t>
            </a:r>
            <a:r>
              <a:rPr lang="en-US" sz="2600" dirty="0"/>
              <a:t> of the questionnaire was used in the present research.</a:t>
            </a:r>
            <a:endParaRPr lang="he-IL" sz="26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Research instruments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Results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115616" y="134076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P</a:t>
            </a:r>
            <a:r>
              <a:rPr lang="x-none" b="1"/>
              <a:t>re-service teachers' ICT proficiency</a:t>
            </a:r>
            <a:endParaRPr lang="en-US" dirty="0"/>
          </a:p>
          <a:p>
            <a:pPr algn="l" rtl="0"/>
            <a:r>
              <a:rPr lang="en-US" dirty="0"/>
              <a:t>Table 1 shows the proficiency level of the pre-service teachers before and after the preparation (values between 1 to 5), as well as paired sample t-test between the two observations. </a:t>
            </a:r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461634"/>
              </p:ext>
            </p:extLst>
          </p:nvPr>
        </p:nvGraphicFramePr>
        <p:xfrm>
          <a:off x="603308" y="2996952"/>
          <a:ext cx="8585456" cy="1712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מסמך" r:id="rId3" imgW="6255884" imgH="1209671" progId="Word.Document.12">
                  <p:embed/>
                </p:oleObj>
              </mc:Choice>
              <mc:Fallback>
                <p:oleObj name="מסמך" r:id="rId3" imgW="6255884" imgH="12096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308" y="2996952"/>
                        <a:ext cx="8585456" cy="1712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מלבן 8"/>
          <p:cNvSpPr/>
          <p:nvPr/>
        </p:nvSpPr>
        <p:spPr>
          <a:xfrm>
            <a:off x="971600" y="4921423"/>
            <a:ext cx="8136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400" b="1" dirty="0"/>
              <a:t>Table 1: Means, standard deviations and t-test for pre-service teachers' ICT proficiency </a:t>
            </a:r>
            <a:r>
              <a:rPr lang="en-US" sz="1400" b="1" dirty="0" smtClean="0"/>
              <a:t>(</a:t>
            </a:r>
            <a:r>
              <a:rPr lang="en-US" sz="1400" b="1" dirty="0"/>
              <a:t>n=54)</a:t>
            </a:r>
          </a:p>
        </p:txBody>
      </p:sp>
    </p:spTree>
    <p:extLst>
      <p:ext uri="{BB962C8B-B14F-4D97-AF65-F5344CB8AC3E}">
        <p14:creationId xmlns:p14="http://schemas.microsoft.com/office/powerpoint/2010/main" val="3472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Results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1" name="אובייקט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261183"/>
              </p:ext>
            </p:extLst>
          </p:nvPr>
        </p:nvGraphicFramePr>
        <p:xfrm>
          <a:off x="2989263" y="258763"/>
          <a:ext cx="5867400" cy="642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מסמך" r:id="rId3" imgW="5116394" imgH="5609191" progId="Word.Document.12">
                  <p:embed/>
                </p:oleObj>
              </mc:Choice>
              <mc:Fallback>
                <p:oleObj name="מסמך" r:id="rId3" imgW="5116394" imgH="56091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9263" y="258763"/>
                        <a:ext cx="5867400" cy="642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58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Results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115616" y="134076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P</a:t>
            </a:r>
            <a:r>
              <a:rPr lang="x-none" b="1"/>
              <a:t>re-service teachers' TPACK level </a:t>
            </a:r>
            <a:endParaRPr lang="en-US" dirty="0"/>
          </a:p>
          <a:p>
            <a:pPr algn="l" rtl="0"/>
            <a:r>
              <a:rPr lang="en-US" dirty="0" smtClean="0"/>
              <a:t>Table </a:t>
            </a:r>
            <a:r>
              <a:rPr lang="en-US" dirty="0"/>
              <a:t>2 shows the TPACK components' scores of the pre-service teachers before and after the preparation (values between 1 to 5), as well as paired sample t-test between the two observations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970709"/>
              </p:ext>
            </p:extLst>
          </p:nvPr>
        </p:nvGraphicFramePr>
        <p:xfrm>
          <a:off x="971600" y="2852936"/>
          <a:ext cx="8029917" cy="302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מסמך" r:id="rId3" imgW="6255884" imgH="2362559" progId="Word.Document.12">
                  <p:embed/>
                </p:oleObj>
              </mc:Choice>
              <mc:Fallback>
                <p:oleObj name="מסמך" r:id="rId3" imgW="6255884" imgH="23625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852936"/>
                        <a:ext cx="8029917" cy="3024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מלבן 9"/>
          <p:cNvSpPr/>
          <p:nvPr/>
        </p:nvSpPr>
        <p:spPr>
          <a:xfrm>
            <a:off x="1043608" y="5929535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400" b="1" dirty="0"/>
              <a:t>Table 2: Means, standard deviations and t-test for pre-service teachers' TPACK level (n=54)</a:t>
            </a:r>
          </a:p>
        </p:txBody>
      </p:sp>
    </p:spTree>
    <p:extLst>
      <p:ext uri="{BB962C8B-B14F-4D97-AF65-F5344CB8AC3E}">
        <p14:creationId xmlns:p14="http://schemas.microsoft.com/office/powerpoint/2010/main" val="42606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Results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115616" y="1340768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Pre-service teachers' attitudes toward computers </a:t>
            </a:r>
          </a:p>
          <a:p>
            <a:pPr algn="l" rtl="0"/>
            <a:r>
              <a:rPr lang="en-US" dirty="0" smtClean="0"/>
              <a:t>Table </a:t>
            </a:r>
            <a:r>
              <a:rPr lang="en-US" dirty="0"/>
              <a:t>3 shows components' scores of the pre-service teachers' attitudes toward computers before and after the preparation (values between 1 to 5, except perception 1 to 7), as well as paired sample t-test between the two observations</a:t>
            </a:r>
            <a:r>
              <a:rPr lang="en-US" b="1" dirty="0"/>
              <a:t>. </a:t>
            </a:r>
          </a:p>
        </p:txBody>
      </p:sp>
      <p:sp>
        <p:nvSpPr>
          <p:cNvPr id="10" name="מלבן 9"/>
          <p:cNvSpPr/>
          <p:nvPr/>
        </p:nvSpPr>
        <p:spPr>
          <a:xfrm>
            <a:off x="1043608" y="6001543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400" b="1" dirty="0"/>
              <a:t>Table 3: Means, standard deviations and t-test for pre-service teachers' TAC level (n=54)</a:t>
            </a: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502192"/>
              </p:ext>
            </p:extLst>
          </p:nvPr>
        </p:nvGraphicFramePr>
        <p:xfrm>
          <a:off x="1214863" y="2708920"/>
          <a:ext cx="6885529" cy="3595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מסמך" r:id="rId3" imgW="6255884" imgH="3266398" progId="Word.Document.12">
                  <p:embed/>
                </p:oleObj>
              </mc:Choice>
              <mc:Fallback>
                <p:oleObj name="מסמך" r:id="rId3" imgW="6255884" imgH="326639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4863" y="2708920"/>
                        <a:ext cx="6885529" cy="3595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0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Discussion and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108950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The mathematics and science pre-service teachers usually have high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proficiency</a:t>
            </a:r>
            <a:r>
              <a:rPr lang="en-US" sz="2600" dirty="0"/>
              <a:t>, but the </a:t>
            </a:r>
            <a:r>
              <a:rPr lang="en-US" sz="2600" dirty="0">
                <a:solidFill>
                  <a:srgbClr val="00B050"/>
                </a:solidFill>
              </a:rPr>
              <a:t>requirements</a:t>
            </a:r>
            <a:r>
              <a:rPr lang="en-US" sz="2600" dirty="0"/>
              <a:t> in the </a:t>
            </a:r>
            <a:r>
              <a:rPr lang="en-US" sz="2600" dirty="0">
                <a:solidFill>
                  <a:srgbClr val="00B050"/>
                </a:solidFill>
              </a:rPr>
              <a:t>preparation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model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led</a:t>
            </a:r>
            <a:r>
              <a:rPr lang="en-US" sz="2600" dirty="0"/>
              <a:t> to significant </a:t>
            </a:r>
            <a:r>
              <a:rPr lang="en-US" sz="2600" dirty="0">
                <a:solidFill>
                  <a:srgbClr val="00B050"/>
                </a:solidFill>
              </a:rPr>
              <a:t>improvement</a:t>
            </a:r>
            <a:r>
              <a:rPr lang="en-US" sz="2600" dirty="0"/>
              <a:t> particularly in their </a:t>
            </a:r>
            <a:r>
              <a:rPr lang="en-US" sz="2600" dirty="0">
                <a:solidFill>
                  <a:srgbClr val="00B050"/>
                </a:solidFill>
              </a:rPr>
              <a:t>multimedia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proficiency</a:t>
            </a:r>
            <a:r>
              <a:rPr lang="en-US" sz="2600" dirty="0"/>
              <a:t>. </a:t>
            </a:r>
            <a:endParaRPr lang="en-US" sz="2600" dirty="0" smtClean="0"/>
          </a:p>
          <a:p>
            <a:pPr>
              <a:lnSpc>
                <a:spcPts val="3500"/>
              </a:lnSpc>
              <a:spcAft>
                <a:spcPts val="1800"/>
              </a:spcAft>
            </a:pPr>
            <a:r>
              <a:rPr lang="en-US" sz="2600" dirty="0" smtClean="0"/>
              <a:t>The </a:t>
            </a:r>
            <a:r>
              <a:rPr lang="en-US" sz="2600" dirty="0">
                <a:solidFill>
                  <a:srgbClr val="00B050"/>
                </a:solidFill>
              </a:rPr>
              <a:t>requirements</a:t>
            </a:r>
            <a:r>
              <a:rPr lang="en-US" sz="2600" dirty="0"/>
              <a:t> </a:t>
            </a:r>
            <a:r>
              <a:rPr lang="en-US" sz="2600" dirty="0" smtClean="0">
                <a:cs typeface="Arial" charset="0"/>
              </a:rPr>
              <a:t>made the </a:t>
            </a:r>
            <a:r>
              <a:rPr lang="en-US" sz="2600" dirty="0">
                <a:cs typeface="Arial" charset="0"/>
              </a:rPr>
              <a:t>pre-service teachers have </a:t>
            </a:r>
            <a:r>
              <a:rPr lang="en-US" sz="2600" dirty="0">
                <a:solidFill>
                  <a:srgbClr val="00B050"/>
                </a:solidFill>
                <a:cs typeface="Arial" charset="0"/>
              </a:rPr>
              <a:t>competence</a:t>
            </a:r>
            <a:r>
              <a:rPr lang="en-US" sz="2600" dirty="0">
                <a:cs typeface="Arial" charset="0"/>
              </a:rPr>
              <a:t> in their use of digital tools for </a:t>
            </a:r>
            <a:r>
              <a:rPr lang="en-US" sz="2600" dirty="0">
                <a:solidFill>
                  <a:srgbClr val="00B050"/>
                </a:solidFill>
                <a:cs typeface="Arial" charset="0"/>
              </a:rPr>
              <a:t>personal</a:t>
            </a:r>
            <a:r>
              <a:rPr lang="en-US" sz="2600" dirty="0">
                <a:cs typeface="Arial" charset="0"/>
              </a:rPr>
              <a:t> and </a:t>
            </a:r>
            <a:r>
              <a:rPr lang="en-US" sz="2600" dirty="0">
                <a:solidFill>
                  <a:srgbClr val="00B050"/>
                </a:solidFill>
                <a:cs typeface="Arial" charset="0"/>
              </a:rPr>
              <a:t>professional</a:t>
            </a:r>
            <a:r>
              <a:rPr lang="en-US" sz="2600" dirty="0">
                <a:cs typeface="Arial" charset="0"/>
              </a:rPr>
              <a:t> </a:t>
            </a:r>
            <a:r>
              <a:rPr lang="en-US" sz="2600" dirty="0">
                <a:solidFill>
                  <a:srgbClr val="00B050"/>
                </a:solidFill>
                <a:cs typeface="Arial" charset="0"/>
              </a:rPr>
              <a:t>purposes</a:t>
            </a:r>
            <a:r>
              <a:rPr lang="en-US" sz="2600" dirty="0">
                <a:cs typeface="Arial" charset="0"/>
              </a:rPr>
              <a:t>, which caused them to </a:t>
            </a:r>
            <a:r>
              <a:rPr lang="en-US" sz="2600" dirty="0">
                <a:solidFill>
                  <a:srgbClr val="00B050"/>
                </a:solidFill>
                <a:cs typeface="Arial" charset="0"/>
              </a:rPr>
              <a:t>feel</a:t>
            </a:r>
            <a:r>
              <a:rPr lang="en-US" sz="2600" dirty="0">
                <a:cs typeface="Arial" charset="0"/>
              </a:rPr>
              <a:t> </a:t>
            </a:r>
            <a:r>
              <a:rPr lang="en-US" sz="2600" dirty="0">
                <a:solidFill>
                  <a:srgbClr val="00B050"/>
                </a:solidFill>
                <a:cs typeface="Arial" charset="0"/>
              </a:rPr>
              <a:t>confident</a:t>
            </a:r>
            <a:r>
              <a:rPr lang="en-US" sz="2600" dirty="0">
                <a:cs typeface="Arial" charset="0"/>
              </a:rPr>
              <a:t> to </a:t>
            </a:r>
            <a:r>
              <a:rPr lang="en-US" sz="2600" dirty="0">
                <a:solidFill>
                  <a:srgbClr val="00B050"/>
                </a:solidFill>
                <a:cs typeface="Arial" charset="0"/>
              </a:rPr>
              <a:t>utilize</a:t>
            </a:r>
            <a:r>
              <a:rPr lang="en-US" sz="2600" dirty="0">
                <a:cs typeface="Arial" charset="0"/>
              </a:rPr>
              <a:t> </a:t>
            </a:r>
            <a:r>
              <a:rPr lang="en-US" sz="2600" dirty="0">
                <a:solidFill>
                  <a:srgbClr val="00B050"/>
                </a:solidFill>
                <a:cs typeface="Arial" charset="0"/>
              </a:rPr>
              <a:t>new</a:t>
            </a:r>
            <a:r>
              <a:rPr lang="en-US" sz="2600" dirty="0">
                <a:cs typeface="Arial" charset="0"/>
              </a:rPr>
              <a:t> digital tools </a:t>
            </a:r>
            <a:r>
              <a:rPr lang="en-US" sz="2600" dirty="0">
                <a:solidFill>
                  <a:srgbClr val="00B050"/>
                </a:solidFill>
                <a:cs typeface="Arial" charset="0"/>
              </a:rPr>
              <a:t>independently</a:t>
            </a:r>
            <a:r>
              <a:rPr lang="en-US" sz="2600" dirty="0">
                <a:cs typeface="Arial" charset="0"/>
              </a:rPr>
              <a:t> and </a:t>
            </a:r>
            <a:r>
              <a:rPr lang="en-US" sz="2600" dirty="0" smtClean="0">
                <a:solidFill>
                  <a:srgbClr val="00B050"/>
                </a:solidFill>
                <a:cs typeface="Arial" charset="0"/>
              </a:rPr>
              <a:t>individually,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B050"/>
                </a:solidFill>
              </a:rPr>
              <a:t>thus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improved</a:t>
            </a:r>
            <a:r>
              <a:rPr lang="en-US" sz="2800" dirty="0"/>
              <a:t> significantly their ICT proficiency.</a:t>
            </a:r>
            <a:endParaRPr lang="en-US" sz="26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0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Discussion and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108950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This means that pre-service teachers need to be </a:t>
            </a:r>
            <a:r>
              <a:rPr lang="en-US" sz="2600" dirty="0">
                <a:solidFill>
                  <a:srgbClr val="00B050"/>
                </a:solidFill>
              </a:rPr>
              <a:t>given</a:t>
            </a:r>
            <a:r>
              <a:rPr lang="en-US" sz="2600" dirty="0"/>
              <a:t> the </a:t>
            </a:r>
            <a:r>
              <a:rPr lang="en-US" sz="2600" dirty="0">
                <a:solidFill>
                  <a:srgbClr val="00B050"/>
                </a:solidFill>
              </a:rPr>
              <a:t>opportunities</a:t>
            </a:r>
            <a:r>
              <a:rPr lang="en-US" sz="2600" dirty="0"/>
              <a:t> to </a:t>
            </a:r>
            <a:r>
              <a:rPr lang="en-US" sz="2600" dirty="0">
                <a:solidFill>
                  <a:srgbClr val="00B050"/>
                </a:solidFill>
              </a:rPr>
              <a:t>work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with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technological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tools</a:t>
            </a:r>
            <a:r>
              <a:rPr lang="en-US" sz="2600" dirty="0"/>
              <a:t> in order to improve their ICT proficiency and their readiness to integrate ICT in their </a:t>
            </a:r>
            <a:r>
              <a:rPr lang="en-US" sz="2600" dirty="0" smtClean="0"/>
              <a:t>teaching.</a:t>
            </a:r>
            <a:endParaRPr lang="en-US" sz="26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8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Discussion and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108950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T</a:t>
            </a:r>
            <a:r>
              <a:rPr lang="en-US" sz="2600" dirty="0"/>
              <a:t>he </a:t>
            </a:r>
            <a:r>
              <a:rPr lang="en-US" sz="2600" dirty="0"/>
              <a:t>general </a:t>
            </a:r>
            <a:r>
              <a:rPr lang="en-US" sz="2600" dirty="0">
                <a:solidFill>
                  <a:srgbClr val="00B050"/>
                </a:solidFill>
              </a:rPr>
              <a:t>TPACK</a:t>
            </a:r>
            <a:r>
              <a:rPr lang="en-US" sz="2600" dirty="0"/>
              <a:t> level of the pre-service teachers, as well as its six partial types, were </a:t>
            </a:r>
            <a:r>
              <a:rPr lang="en-US" sz="2600" dirty="0">
                <a:solidFill>
                  <a:srgbClr val="00B050"/>
                </a:solidFill>
              </a:rPr>
              <a:t>significantly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improved</a:t>
            </a:r>
            <a:r>
              <a:rPr lang="en-US" sz="2600" dirty="0"/>
              <a:t>. </a:t>
            </a:r>
            <a:endParaRPr lang="en-US" sz="2600" dirty="0"/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These </a:t>
            </a:r>
            <a:r>
              <a:rPr lang="en-US" sz="2600" dirty="0"/>
              <a:t>results could be </a:t>
            </a:r>
            <a:r>
              <a:rPr lang="en-US" sz="2600" dirty="0">
                <a:solidFill>
                  <a:srgbClr val="00B050"/>
                </a:solidFill>
              </a:rPr>
              <a:t>due</a:t>
            </a:r>
            <a:r>
              <a:rPr lang="en-US" sz="2600" dirty="0"/>
              <a:t> to the attention of the pre- preparation model to the ability of the pre-service teachers to </a:t>
            </a:r>
            <a:r>
              <a:rPr lang="en-US" sz="2600" dirty="0">
                <a:solidFill>
                  <a:srgbClr val="00B050"/>
                </a:solidFill>
              </a:rPr>
              <a:t>appropriate the digital tools pedagogically to teaching a specific content, and vice versa</a:t>
            </a:r>
            <a:r>
              <a:rPr lang="en-US" sz="2600" dirty="0"/>
              <a:t>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667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Discussion and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108950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It could be said that the pre-service teachers' </a:t>
            </a:r>
            <a:r>
              <a:rPr lang="en-US" sz="2600" dirty="0">
                <a:solidFill>
                  <a:srgbClr val="00B050"/>
                </a:solidFill>
              </a:rPr>
              <a:t>diverse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experiences</a:t>
            </a:r>
            <a:r>
              <a:rPr lang="en-US" sz="2600" dirty="0"/>
              <a:t> in the </a:t>
            </a:r>
            <a:r>
              <a:rPr lang="en-US" sz="2600" dirty="0">
                <a:solidFill>
                  <a:srgbClr val="00B050"/>
                </a:solidFill>
              </a:rPr>
              <a:t>workshop</a:t>
            </a:r>
            <a:r>
              <a:rPr lang="en-US" sz="2600" dirty="0"/>
              <a:t> improved their </a:t>
            </a:r>
            <a:r>
              <a:rPr lang="en-US" sz="2600" dirty="0">
                <a:solidFill>
                  <a:srgbClr val="00B050"/>
                </a:solidFill>
              </a:rPr>
              <a:t>knowledge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different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types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of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knowledge</a:t>
            </a:r>
            <a:r>
              <a:rPr lang="en-US" sz="2600" dirty="0"/>
              <a:t> related to their teaching mathematics or science</a:t>
            </a:r>
          </a:p>
        </p:txBody>
      </p:sp>
    </p:spTree>
    <p:extLst>
      <p:ext uri="{BB962C8B-B14F-4D97-AF65-F5344CB8AC3E}">
        <p14:creationId xmlns:p14="http://schemas.microsoft.com/office/powerpoint/2010/main" val="32920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Discussion and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108950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The results of this research show that </a:t>
            </a:r>
            <a:r>
              <a:rPr lang="en-US" sz="2600" dirty="0">
                <a:solidFill>
                  <a:srgbClr val="00B050"/>
                </a:solidFill>
              </a:rPr>
              <a:t>no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significant</a:t>
            </a:r>
            <a:r>
              <a:rPr lang="en-US" sz="2600" dirty="0"/>
              <a:t> improvement was </a:t>
            </a:r>
            <a:r>
              <a:rPr lang="en-US" sz="2600" dirty="0" smtClean="0"/>
              <a:t>detected in </a:t>
            </a:r>
            <a:r>
              <a:rPr lang="en-US" sz="2600" dirty="0"/>
              <a:t>the pre-service </a:t>
            </a:r>
            <a:r>
              <a:rPr lang="en-US" sz="2600" dirty="0" smtClean="0"/>
              <a:t>teachers' </a:t>
            </a:r>
            <a:r>
              <a:rPr lang="en-US" sz="2600" dirty="0"/>
              <a:t>attitudes toward computers </a:t>
            </a:r>
            <a:r>
              <a:rPr lang="en-US" sz="2600" dirty="0">
                <a:solidFill>
                  <a:srgbClr val="00B050"/>
                </a:solidFill>
              </a:rPr>
              <a:t>in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most</a:t>
            </a:r>
            <a:r>
              <a:rPr lang="en-US" sz="2600" dirty="0"/>
              <a:t> of the TAC components, </a:t>
            </a:r>
            <a:r>
              <a:rPr lang="en-US" sz="2600" dirty="0">
                <a:solidFill>
                  <a:srgbClr val="00B050"/>
                </a:solidFill>
              </a:rPr>
              <a:t>except</a:t>
            </a:r>
            <a:r>
              <a:rPr lang="en-US" sz="2600" dirty="0"/>
              <a:t> for </a:t>
            </a:r>
            <a:r>
              <a:rPr lang="en-US" sz="2600" dirty="0">
                <a:solidFill>
                  <a:srgbClr val="00B050"/>
                </a:solidFill>
              </a:rPr>
              <a:t>TAC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general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00B050"/>
                </a:solidFill>
              </a:rPr>
              <a:t>interaction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00B050"/>
                </a:solidFill>
              </a:rPr>
              <a:t>concern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B050"/>
                </a:solidFill>
              </a:rPr>
              <a:t>absorption</a:t>
            </a:r>
            <a:r>
              <a:rPr lang="en-US" sz="2600" dirty="0"/>
              <a:t>. </a:t>
            </a:r>
            <a:endParaRPr lang="en-US" sz="2600" dirty="0" smtClean="0"/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 smtClean="0"/>
              <a:t>Also </a:t>
            </a:r>
            <a:r>
              <a:rPr lang="en-US" sz="2600" dirty="0"/>
              <a:t>in these cases </a:t>
            </a:r>
            <a:r>
              <a:rPr lang="en-US" sz="2600" dirty="0">
                <a:solidFill>
                  <a:srgbClr val="00B050"/>
                </a:solidFill>
              </a:rPr>
              <a:t>the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effect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size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was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small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or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moderate</a:t>
            </a:r>
            <a:r>
              <a:rPr lang="en-US" sz="2600" dirty="0"/>
              <a:t>. </a:t>
            </a:r>
            <a:r>
              <a:rPr lang="en-US" sz="2600" dirty="0">
                <a:solidFill>
                  <a:srgbClr val="00B050"/>
                </a:solidFill>
              </a:rPr>
              <a:t>But</a:t>
            </a:r>
            <a:r>
              <a:rPr lang="en-US" sz="2600" dirty="0"/>
              <a:t>, we should </a:t>
            </a:r>
            <a:r>
              <a:rPr lang="en-US" sz="2600" dirty="0">
                <a:solidFill>
                  <a:srgbClr val="00B050"/>
                </a:solidFill>
              </a:rPr>
              <a:t>note</a:t>
            </a:r>
            <a:r>
              <a:rPr lang="en-US" sz="2600" dirty="0"/>
              <a:t> that in both cases, </a:t>
            </a:r>
            <a:r>
              <a:rPr lang="en-US" sz="2600" dirty="0">
                <a:solidFill>
                  <a:srgbClr val="00B050"/>
                </a:solidFill>
              </a:rPr>
              <a:t>before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and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after</a:t>
            </a:r>
            <a:r>
              <a:rPr lang="en-US" sz="2600" dirty="0"/>
              <a:t> the preparation, the </a:t>
            </a:r>
            <a:r>
              <a:rPr lang="en-US" sz="2600" dirty="0">
                <a:solidFill>
                  <a:srgbClr val="00B050"/>
                </a:solidFill>
              </a:rPr>
              <a:t>attitudes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were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very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favorable</a:t>
            </a:r>
            <a:r>
              <a:rPr lang="en-US" sz="2600" dirty="0"/>
              <a:t> toward computers. </a:t>
            </a:r>
          </a:p>
        </p:txBody>
      </p:sp>
    </p:spTree>
    <p:extLst>
      <p:ext uri="{BB962C8B-B14F-4D97-AF65-F5344CB8AC3E}">
        <p14:creationId xmlns:p14="http://schemas.microsoft.com/office/powerpoint/2010/main" val="34978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Some </a:t>
            </a:r>
            <a:r>
              <a:rPr lang="en-US" sz="2600" dirty="0"/>
              <a:t>researchers consider TPACK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too blunt </a:t>
            </a:r>
            <a:r>
              <a:rPr lang="en-US" sz="2600" dirty="0"/>
              <a:t>an instrument (e.g., Clark-Wilson &amp; </a:t>
            </a:r>
            <a:r>
              <a:rPr lang="en-US" sz="2600" dirty="0" err="1"/>
              <a:t>Hoyles</a:t>
            </a:r>
            <a:r>
              <a:rPr lang="en-US" sz="2600" dirty="0"/>
              <a:t>, 2016; Thomas &amp; Palmer, 2014</a:t>
            </a:r>
            <a:r>
              <a:rPr lang="en-US" sz="2600" dirty="0" smtClean="0"/>
              <a:t>).</a:t>
            </a:r>
          </a:p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Other </a:t>
            </a:r>
            <a:r>
              <a:rPr lang="en-US" sz="2600" dirty="0"/>
              <a:t>researchers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refer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to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it</a:t>
            </a:r>
            <a:r>
              <a:rPr lang="en-US" sz="2600" dirty="0"/>
              <a:t> when studying mathematics teacher’s </a:t>
            </a:r>
            <a:r>
              <a:rPr lang="en-US" sz="2600" dirty="0">
                <a:solidFill>
                  <a:srgbClr val="008E40"/>
                </a:solidFill>
                <a:cs typeface="Arial" charset="0"/>
              </a:rPr>
              <a:t>professional development </a:t>
            </a:r>
            <a:r>
              <a:rPr lang="en-US" sz="2600" dirty="0"/>
              <a:t>(e.g., </a:t>
            </a:r>
            <a:r>
              <a:rPr lang="en-US" sz="2600" dirty="0" err="1"/>
              <a:t>Balgalmis</a:t>
            </a:r>
            <a:r>
              <a:rPr lang="en-US" sz="2600" dirty="0"/>
              <a:t>, Shafer, &amp; </a:t>
            </a:r>
            <a:r>
              <a:rPr lang="en-US" sz="2600" dirty="0" err="1"/>
              <a:t>Cakiroglu</a:t>
            </a:r>
            <a:r>
              <a:rPr lang="en-US" sz="2600" dirty="0"/>
              <a:t>, 2013; Bowers &amp; Stephens, 2011). </a:t>
            </a:r>
            <a:endParaRPr lang="he-IL" sz="26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/>
              <a:t>Introduction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956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Discussion and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108950" cy="493352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As for the </a:t>
            </a:r>
            <a:r>
              <a:rPr lang="en-US" sz="2600" dirty="0">
                <a:solidFill>
                  <a:srgbClr val="00B050"/>
                </a:solidFill>
              </a:rPr>
              <a:t>positive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change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some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attitudes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categories</a:t>
            </a:r>
            <a:r>
              <a:rPr lang="en-US" sz="2600" dirty="0"/>
              <a:t> as absorption, the pre-service </a:t>
            </a:r>
            <a:r>
              <a:rPr lang="en-US" sz="2600" dirty="0" smtClean="0"/>
              <a:t>teachers had</a:t>
            </a:r>
            <a:r>
              <a:rPr lang="en-US" sz="2600" dirty="0"/>
              <a:t>, during the workshop, the chance to be </a:t>
            </a:r>
            <a:r>
              <a:rPr lang="en-US" sz="2600" dirty="0">
                <a:solidFill>
                  <a:srgbClr val="00B050"/>
                </a:solidFill>
              </a:rPr>
              <a:t>actually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involved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B050"/>
                </a:solidFill>
              </a:rPr>
              <a:t>improve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their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knowledge</a:t>
            </a:r>
            <a:r>
              <a:rPr lang="en-US" sz="2600" dirty="0"/>
              <a:t> in </a:t>
            </a:r>
            <a:r>
              <a:rPr lang="en-US" sz="2600" dirty="0">
                <a:solidFill>
                  <a:srgbClr val="00B050"/>
                </a:solidFill>
              </a:rPr>
              <a:t>computers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. </a:t>
            </a:r>
            <a:r>
              <a:rPr lang="en-US" sz="2600" dirty="0" smtClean="0"/>
              <a:t> This </a:t>
            </a:r>
            <a:r>
              <a:rPr lang="en-US" sz="2600" dirty="0"/>
              <a:t>might have </a:t>
            </a:r>
            <a:r>
              <a:rPr lang="en-US" sz="2600" dirty="0">
                <a:solidFill>
                  <a:srgbClr val="00B050"/>
                </a:solidFill>
              </a:rPr>
              <a:t>improved</a:t>
            </a:r>
            <a:r>
              <a:rPr lang="en-US" sz="2600" dirty="0"/>
              <a:t> their </a:t>
            </a:r>
            <a:r>
              <a:rPr lang="en-US" sz="2600" dirty="0">
                <a:solidFill>
                  <a:srgbClr val="00B050"/>
                </a:solidFill>
              </a:rPr>
              <a:t>ability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solve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problems</a:t>
            </a:r>
            <a:r>
              <a:rPr lang="en-US" sz="2600" dirty="0"/>
              <a:t> related to the computer use in the </a:t>
            </a:r>
            <a:r>
              <a:rPr lang="en-US" sz="2600" dirty="0">
                <a:solidFill>
                  <a:srgbClr val="00B050"/>
                </a:solidFill>
              </a:rPr>
              <a:t>classroom</a:t>
            </a:r>
            <a:r>
              <a:rPr lang="en-US" sz="2600" dirty="0"/>
              <a:t>; which </a:t>
            </a:r>
            <a:r>
              <a:rPr lang="en-US" sz="2600" dirty="0">
                <a:solidFill>
                  <a:srgbClr val="00B050"/>
                </a:solidFill>
              </a:rPr>
              <a:t>encouraged</a:t>
            </a:r>
            <a:r>
              <a:rPr lang="en-US" sz="2600" dirty="0"/>
              <a:t> them to </a:t>
            </a:r>
            <a:r>
              <a:rPr lang="en-US" sz="2600" dirty="0">
                <a:solidFill>
                  <a:srgbClr val="00B050"/>
                </a:solidFill>
              </a:rPr>
              <a:t>insist</a:t>
            </a:r>
            <a:r>
              <a:rPr lang="en-US" sz="2600" dirty="0"/>
              <a:t> to solve these problems, even the hard ones. </a:t>
            </a:r>
            <a:endParaRPr lang="en-US" sz="2600" dirty="0" smtClean="0"/>
          </a:p>
          <a:p>
            <a:pPr>
              <a:lnSpc>
                <a:spcPts val="35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600" dirty="0"/>
              <a:t>This </a:t>
            </a:r>
            <a:r>
              <a:rPr lang="en-US" sz="2600" dirty="0">
                <a:solidFill>
                  <a:srgbClr val="00B050"/>
                </a:solidFill>
              </a:rPr>
              <a:t>could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improve</a:t>
            </a:r>
            <a:r>
              <a:rPr lang="en-US" sz="2600" dirty="0"/>
              <a:t> pre-service teachers' </a:t>
            </a:r>
            <a:r>
              <a:rPr lang="en-US" sz="2600" dirty="0">
                <a:solidFill>
                  <a:srgbClr val="00B050"/>
                </a:solidFill>
              </a:rPr>
              <a:t>attitudes</a:t>
            </a:r>
            <a:r>
              <a:rPr lang="en-US" sz="2600" dirty="0"/>
              <a:t> toward computers. </a:t>
            </a:r>
          </a:p>
        </p:txBody>
      </p:sp>
    </p:spTree>
    <p:extLst>
      <p:ext uri="{BB962C8B-B14F-4D97-AF65-F5344CB8AC3E}">
        <p14:creationId xmlns:p14="http://schemas.microsoft.com/office/powerpoint/2010/main" val="26183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995738" y="5651500"/>
            <a:ext cx="1944687" cy="792163"/>
          </a:xfrm>
          <a:prstGeom prst="actionButtonBlank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eaLnBrk="0" hangingPunct="0"/>
            <a:endParaRPr kumimoji="1" lang="he-IL" sz="2400"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52228" name="Text Box 5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4211960" y="5799138"/>
            <a:ext cx="1439863" cy="519112"/>
          </a:xfrm>
          <a:prstGeom prst="rect">
            <a:avLst/>
          </a:prstGeom>
          <a:solidFill>
            <a:srgbClr val="0000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800" b="1" dirty="0">
                <a:solidFill>
                  <a:srgbClr val="FEA0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avid" pitchFamily="2" charset="-79"/>
              </a:rPr>
              <a:t>End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87624" y="1484784"/>
            <a:ext cx="7740352" cy="46833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Thanks for your attention</a:t>
            </a: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1" lang="en-US" sz="2400" b="1" dirty="0">
              <a:latin typeface="Times New Roman" pitchFamily="18" charset="0"/>
              <a:cs typeface="David" pitchFamily="2" charset="-79"/>
            </a:endParaRPr>
          </a:p>
          <a:p>
            <a:pPr algn="ctr" rtl="0" eaLnBrk="0" fontAlgn="auto" hangingPunct="0">
              <a:lnSpc>
                <a:spcPts val="35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000" b="1" dirty="0" err="1">
                <a:solidFill>
                  <a:srgbClr val="30218B"/>
                </a:solidFill>
              </a:rPr>
              <a:t>Nimer</a:t>
            </a:r>
            <a:r>
              <a:rPr kumimoji="1" lang="en-US" sz="2000" b="1" dirty="0">
                <a:solidFill>
                  <a:srgbClr val="30218B"/>
                </a:solidFill>
              </a:rPr>
              <a:t> </a:t>
            </a:r>
            <a:r>
              <a:rPr kumimoji="1" lang="en-US" sz="2000" b="1" dirty="0" err="1">
                <a:solidFill>
                  <a:srgbClr val="30218B"/>
                </a:solidFill>
              </a:rPr>
              <a:t>Baya'a</a:t>
            </a:r>
            <a:r>
              <a:rPr kumimoji="1" lang="en-US" sz="2000" b="1" dirty="0">
                <a:solidFill>
                  <a:srgbClr val="30218B"/>
                </a:solidFill>
              </a:rPr>
              <a:t>, </a:t>
            </a:r>
            <a:r>
              <a:rPr kumimoji="1" lang="en-US" sz="2000" b="1" dirty="0" err="1">
                <a:solidFill>
                  <a:srgbClr val="30218B"/>
                </a:solidFill>
              </a:rPr>
              <a:t>Wajeeh</a:t>
            </a:r>
            <a:r>
              <a:rPr kumimoji="1" lang="en-US" sz="2000" b="1" dirty="0">
                <a:solidFill>
                  <a:srgbClr val="30218B"/>
                </a:solidFill>
              </a:rPr>
              <a:t> </a:t>
            </a:r>
            <a:r>
              <a:rPr kumimoji="1" lang="en-US" sz="2000" b="1" dirty="0" err="1">
                <a:solidFill>
                  <a:srgbClr val="30218B"/>
                </a:solidFill>
              </a:rPr>
              <a:t>Daher</a:t>
            </a:r>
            <a:r>
              <a:rPr kumimoji="1" lang="en-US" sz="2000" b="1" dirty="0">
                <a:solidFill>
                  <a:srgbClr val="30218B"/>
                </a:solidFill>
              </a:rPr>
              <a:t>, </a:t>
            </a:r>
            <a:r>
              <a:rPr kumimoji="1" lang="en-US" sz="2000" b="1" dirty="0" smtClean="0">
                <a:solidFill>
                  <a:srgbClr val="30218B"/>
                </a:solidFill>
              </a:rPr>
              <a:t/>
            </a:r>
            <a:br>
              <a:rPr kumimoji="1" lang="en-US" sz="2000" b="1" dirty="0" smtClean="0">
                <a:solidFill>
                  <a:srgbClr val="30218B"/>
                </a:solidFill>
              </a:rPr>
            </a:br>
            <a:r>
              <a:rPr kumimoji="1" lang="en-US" sz="2000" b="1" dirty="0" err="1" smtClean="0">
                <a:solidFill>
                  <a:srgbClr val="30218B"/>
                </a:solidFill>
              </a:rPr>
              <a:t>Rawan</a:t>
            </a:r>
            <a:r>
              <a:rPr kumimoji="1" lang="en-US" sz="2000" b="1" dirty="0" smtClean="0">
                <a:solidFill>
                  <a:srgbClr val="30218B"/>
                </a:solidFill>
              </a:rPr>
              <a:t> </a:t>
            </a:r>
            <a:r>
              <a:rPr kumimoji="1" lang="en-US" sz="2000" b="1" dirty="0" err="1">
                <a:solidFill>
                  <a:srgbClr val="30218B"/>
                </a:solidFill>
              </a:rPr>
              <a:t>Anabousy</a:t>
            </a:r>
            <a:r>
              <a:rPr kumimoji="1" lang="en-US" sz="2000" b="1" dirty="0">
                <a:solidFill>
                  <a:srgbClr val="30218B"/>
                </a:solidFill>
              </a:rPr>
              <a:t> and </a:t>
            </a:r>
            <a:r>
              <a:rPr kumimoji="1" lang="en-US" sz="2000" b="1" dirty="0" err="1">
                <a:solidFill>
                  <a:srgbClr val="30218B"/>
                </a:solidFill>
              </a:rPr>
              <a:t>Ahlam</a:t>
            </a:r>
            <a:r>
              <a:rPr kumimoji="1" lang="en-US" sz="2000" b="1" dirty="0">
                <a:solidFill>
                  <a:srgbClr val="30218B"/>
                </a:solidFill>
              </a:rPr>
              <a:t> </a:t>
            </a:r>
            <a:r>
              <a:rPr kumimoji="1" lang="en-US" sz="2000" b="1" dirty="0" err="1">
                <a:solidFill>
                  <a:srgbClr val="30218B"/>
                </a:solidFill>
              </a:rPr>
              <a:t>Anabousy</a:t>
            </a:r>
            <a:endParaRPr kumimoji="1" lang="en-US" sz="2000" b="1" dirty="0">
              <a:solidFill>
                <a:srgbClr val="30218B"/>
              </a:solidFill>
            </a:endParaRP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100" b="1" dirty="0" smtClean="0">
                <a:solidFill>
                  <a:srgbClr val="30218B"/>
                </a:solidFill>
              </a:rPr>
              <a:t>  </a:t>
            </a:r>
            <a:endParaRPr kumimoji="1" lang="en-US" sz="2100" b="1" dirty="0">
              <a:solidFill>
                <a:srgbClr val="30218B"/>
              </a:solidFill>
            </a:endParaRP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100" b="1" dirty="0">
                <a:solidFill>
                  <a:srgbClr val="30218B"/>
                </a:solidFill>
              </a:rPr>
              <a:t>Al-</a:t>
            </a:r>
            <a:r>
              <a:rPr kumimoji="1" lang="en-US" sz="2100" b="1" dirty="0" err="1">
                <a:solidFill>
                  <a:srgbClr val="30218B"/>
                </a:solidFill>
              </a:rPr>
              <a:t>Qasemi</a:t>
            </a:r>
            <a:r>
              <a:rPr kumimoji="1" lang="en-US" sz="2100" b="1" dirty="0">
                <a:solidFill>
                  <a:srgbClr val="30218B"/>
                </a:solidFill>
              </a:rPr>
              <a:t> Academic College of </a:t>
            </a:r>
            <a:r>
              <a:rPr kumimoji="1" lang="en-US" sz="2100" b="1" dirty="0" smtClean="0">
                <a:solidFill>
                  <a:srgbClr val="30218B"/>
                </a:solidFill>
              </a:rPr>
              <a:t>Education</a:t>
            </a: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100" b="1" dirty="0">
                <a:solidFill>
                  <a:srgbClr val="30218B"/>
                </a:solidFill>
              </a:rPr>
              <a:t>An-</a:t>
            </a:r>
            <a:r>
              <a:rPr kumimoji="1" lang="en-US" sz="2100" b="1" dirty="0" err="1">
                <a:solidFill>
                  <a:srgbClr val="30218B"/>
                </a:solidFill>
              </a:rPr>
              <a:t>Najah</a:t>
            </a:r>
            <a:r>
              <a:rPr kumimoji="1" lang="en-US" sz="2100" b="1" dirty="0">
                <a:solidFill>
                  <a:srgbClr val="30218B"/>
                </a:solidFill>
              </a:rPr>
              <a:t> National University</a:t>
            </a: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1" lang="en-US" sz="2100" b="1" dirty="0">
              <a:solidFill>
                <a:srgbClr val="30218B"/>
              </a:solidFill>
            </a:endParaRP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1" lang="en-US" sz="2400" dirty="0">
              <a:latin typeface="Times New Roman" pitchFamily="18" charset="0"/>
              <a:cs typeface="David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 err="1"/>
              <a:t>Robova</a:t>
            </a:r>
            <a:r>
              <a:rPr lang="en-US" sz="2600" dirty="0"/>
              <a:t>, and </a:t>
            </a:r>
            <a:r>
              <a:rPr lang="en-US" sz="2600" dirty="0" err="1"/>
              <a:t>Vondrova</a:t>
            </a:r>
            <a:r>
              <a:rPr lang="en-US" sz="2600" dirty="0"/>
              <a:t> (2015) studied mathematics </a:t>
            </a:r>
            <a:r>
              <a:rPr lang="en-US" sz="2600" dirty="0">
                <a:solidFill>
                  <a:srgbClr val="00B050"/>
                </a:solidFill>
              </a:rPr>
              <a:t>teachers</a:t>
            </a:r>
            <a:r>
              <a:rPr lang="en-US" sz="2600" dirty="0"/>
              <a:t>’ </a:t>
            </a:r>
            <a:r>
              <a:rPr lang="en-US" sz="2600" dirty="0">
                <a:solidFill>
                  <a:srgbClr val="00B050"/>
                </a:solidFill>
              </a:rPr>
              <a:t>awareness</a:t>
            </a:r>
            <a:r>
              <a:rPr lang="en-US" sz="2600" dirty="0"/>
              <a:t> of the specific </a:t>
            </a:r>
            <a:r>
              <a:rPr lang="en-US" sz="2600" dirty="0">
                <a:solidFill>
                  <a:srgbClr val="00B050"/>
                </a:solidFill>
              </a:rPr>
              <a:t>technological skills needed for their teaching </a:t>
            </a:r>
            <a:r>
              <a:rPr lang="en-US" sz="2600" dirty="0"/>
              <a:t>(making functions visible on the screen, changing visual appearance of graphs, interpreting numerical results, using dynamic features of a tool) and their </a:t>
            </a:r>
            <a:r>
              <a:rPr lang="en-US" sz="2600" dirty="0">
                <a:solidFill>
                  <a:srgbClr val="00B050"/>
                </a:solidFill>
              </a:rPr>
              <a:t>ability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design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teaching</a:t>
            </a:r>
            <a:r>
              <a:rPr lang="en-US" sz="2600" dirty="0"/>
              <a:t> which takes the specific skills into account</a:t>
            </a:r>
            <a:endParaRPr lang="he-IL" sz="26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/>
              <a:t>Introduction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21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Furthermore, </a:t>
            </a:r>
            <a:r>
              <a:rPr lang="en-US" sz="2600" dirty="0" err="1"/>
              <a:t>Koh</a:t>
            </a:r>
            <a:r>
              <a:rPr lang="en-US" sz="2600" dirty="0"/>
              <a:t> and </a:t>
            </a:r>
            <a:r>
              <a:rPr lang="en-US" sz="2600" dirty="0" err="1"/>
              <a:t>Divaharan</a:t>
            </a:r>
            <a:r>
              <a:rPr lang="en-US" sz="2600" dirty="0"/>
              <a:t> (2011) described an </a:t>
            </a:r>
            <a:r>
              <a:rPr lang="en-US" sz="2600" dirty="0">
                <a:solidFill>
                  <a:srgbClr val="00B050"/>
                </a:solidFill>
              </a:rPr>
              <a:t>instructional model </a:t>
            </a:r>
            <a:r>
              <a:rPr lang="en-US" sz="2600" dirty="0"/>
              <a:t>for </a:t>
            </a:r>
            <a:r>
              <a:rPr lang="en-US" sz="2600" dirty="0">
                <a:solidFill>
                  <a:srgbClr val="00B050"/>
                </a:solidFill>
              </a:rPr>
              <a:t>developing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pre-service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teachers</a:t>
            </a:r>
            <a:r>
              <a:rPr lang="en-US" sz="2600" dirty="0"/>
              <a:t>’ </a:t>
            </a:r>
            <a:r>
              <a:rPr lang="en-US" sz="2600" dirty="0">
                <a:solidFill>
                  <a:srgbClr val="00B050"/>
                </a:solidFill>
              </a:rPr>
              <a:t>TPACK</a:t>
            </a:r>
            <a:r>
              <a:rPr lang="en-US" sz="2600" dirty="0"/>
              <a:t>. </a:t>
            </a:r>
            <a:endParaRPr lang="en-US" sz="2600" dirty="0" smtClean="0"/>
          </a:p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>
                <a:solidFill>
                  <a:srgbClr val="00B050"/>
                </a:solidFill>
              </a:rPr>
              <a:t>We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00B050"/>
                </a:solidFill>
              </a:rPr>
              <a:t>follow</a:t>
            </a:r>
            <a:r>
              <a:rPr lang="en-US" sz="2600" dirty="0"/>
              <a:t> the previous attempts to </a:t>
            </a:r>
            <a:r>
              <a:rPr lang="en-US" sz="2600" dirty="0">
                <a:solidFill>
                  <a:srgbClr val="00B050"/>
                </a:solidFill>
              </a:rPr>
              <a:t>suggest</a:t>
            </a:r>
            <a:r>
              <a:rPr lang="en-US" sz="2600" dirty="0"/>
              <a:t> a </a:t>
            </a:r>
            <a:r>
              <a:rPr lang="en-US" sz="2600" dirty="0">
                <a:solidFill>
                  <a:srgbClr val="00B050"/>
                </a:solidFill>
              </a:rPr>
              <a:t>preparation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model</a:t>
            </a:r>
            <a:r>
              <a:rPr lang="en-US" sz="2600" dirty="0"/>
              <a:t> for developing pre-service teachers’ </a:t>
            </a:r>
            <a:r>
              <a:rPr lang="en-US" sz="2600" dirty="0">
                <a:solidFill>
                  <a:srgbClr val="00B050"/>
                </a:solidFill>
              </a:rPr>
              <a:t>TPACK</a:t>
            </a:r>
            <a:r>
              <a:rPr lang="en-US" sz="2600" dirty="0"/>
              <a:t> in </a:t>
            </a:r>
            <a:r>
              <a:rPr lang="en-US" sz="2600" dirty="0">
                <a:solidFill>
                  <a:srgbClr val="00B050"/>
                </a:solidFill>
              </a:rPr>
              <a:t>utilizing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digital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tools</a:t>
            </a:r>
            <a:r>
              <a:rPr lang="en-US" sz="2600" dirty="0"/>
              <a:t> in their teaching.</a:t>
            </a:r>
            <a:endParaRPr lang="he-IL" sz="26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/>
              <a:t>Introduction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414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Researchers </a:t>
            </a:r>
            <a:r>
              <a:rPr lang="en-US" sz="2600" dirty="0"/>
              <a:t>found that </a:t>
            </a:r>
            <a:r>
              <a:rPr lang="en-US" sz="2600" dirty="0" smtClean="0"/>
              <a:t>attitudes </a:t>
            </a:r>
            <a:r>
              <a:rPr lang="en-US" sz="2600" dirty="0"/>
              <a:t>have major influence on the success and meaningful use of the ICT in their teaching (</a:t>
            </a:r>
            <a:r>
              <a:rPr lang="en-US" sz="2600" dirty="0" err="1"/>
              <a:t>Albirini</a:t>
            </a:r>
            <a:r>
              <a:rPr lang="en-US" sz="2600" dirty="0"/>
              <a:t>, 2006). </a:t>
            </a:r>
            <a:endParaRPr lang="en-US" sz="2600" dirty="0" smtClean="0"/>
          </a:p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In our research, attention was given to pre-service teachers' </a:t>
            </a:r>
            <a:r>
              <a:rPr lang="en-US" sz="2600" dirty="0">
                <a:solidFill>
                  <a:srgbClr val="00B050"/>
                </a:solidFill>
              </a:rPr>
              <a:t>attitudes</a:t>
            </a:r>
            <a:r>
              <a:rPr lang="en-US" sz="2600" dirty="0"/>
              <a:t> toward computers, together with the development of their </a:t>
            </a:r>
            <a:r>
              <a:rPr lang="en-US" sz="2600" dirty="0">
                <a:solidFill>
                  <a:srgbClr val="00B050"/>
                </a:solidFill>
              </a:rPr>
              <a:t>TPACK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proficiency</a:t>
            </a:r>
            <a:r>
              <a:rPr lang="en-US" sz="2600" dirty="0"/>
              <a:t>, as a </a:t>
            </a:r>
            <a:r>
              <a:rPr lang="en-US" sz="2600" dirty="0">
                <a:solidFill>
                  <a:srgbClr val="00B050"/>
                </a:solidFill>
              </a:rPr>
              <a:t>consequence</a:t>
            </a:r>
            <a:r>
              <a:rPr lang="en-US" sz="2600" dirty="0"/>
              <a:t> of their </a:t>
            </a:r>
            <a:r>
              <a:rPr lang="en-US" sz="2600" dirty="0">
                <a:solidFill>
                  <a:srgbClr val="00B050"/>
                </a:solidFill>
              </a:rPr>
              <a:t>preparation</a:t>
            </a:r>
            <a:r>
              <a:rPr lang="en-US" sz="2600" dirty="0"/>
              <a:t> in the use of </a:t>
            </a:r>
            <a:r>
              <a:rPr lang="en-US" sz="2600" dirty="0">
                <a:solidFill>
                  <a:srgbClr val="00B050"/>
                </a:solidFill>
              </a:rPr>
              <a:t>digital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tools</a:t>
            </a:r>
            <a:r>
              <a:rPr lang="en-US" sz="2600" dirty="0"/>
              <a:t>. </a:t>
            </a:r>
            <a:endParaRPr lang="he-IL" sz="26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/>
              <a:t>Introduction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23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We used teacher's attitudes toward computers' questionnaire (</a:t>
            </a:r>
            <a:r>
              <a:rPr lang="en-US" sz="2600" dirty="0">
                <a:solidFill>
                  <a:srgbClr val="00B050"/>
                </a:solidFill>
              </a:rPr>
              <a:t>TAC</a:t>
            </a:r>
            <a:r>
              <a:rPr lang="en-US" sz="2600" dirty="0"/>
              <a:t>) for it </a:t>
            </a:r>
            <a:r>
              <a:rPr lang="en-US" sz="2600" dirty="0">
                <a:solidFill>
                  <a:srgbClr val="00B050"/>
                </a:solidFill>
              </a:rPr>
              <a:t>implies</a:t>
            </a:r>
            <a:r>
              <a:rPr lang="en-US" sz="2600" dirty="0"/>
              <a:t> teachers' </a:t>
            </a:r>
            <a:r>
              <a:rPr lang="en-US" sz="2600" dirty="0">
                <a:solidFill>
                  <a:srgbClr val="00B050"/>
                </a:solidFill>
              </a:rPr>
              <a:t>attitudes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toward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use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teaching</a:t>
            </a:r>
            <a:r>
              <a:rPr lang="en-US" sz="2600" dirty="0"/>
              <a:t> and their </a:t>
            </a:r>
            <a:r>
              <a:rPr lang="en-US" sz="2600" dirty="0">
                <a:solidFill>
                  <a:srgbClr val="00B050"/>
                </a:solidFill>
              </a:rPr>
              <a:t>intention</a:t>
            </a:r>
            <a:r>
              <a:rPr lang="en-US" sz="2600" dirty="0"/>
              <a:t> to do so (</a:t>
            </a:r>
            <a:r>
              <a:rPr lang="en-US" sz="2600" dirty="0" err="1"/>
              <a:t>Baya'a</a:t>
            </a:r>
            <a:r>
              <a:rPr lang="en-US" sz="2600" dirty="0"/>
              <a:t> &amp; </a:t>
            </a:r>
            <a:r>
              <a:rPr lang="en-US" sz="2600" dirty="0" err="1"/>
              <a:t>Daher</a:t>
            </a:r>
            <a:r>
              <a:rPr lang="en-US" sz="2600" dirty="0"/>
              <a:t>, 2013). </a:t>
            </a:r>
            <a:endParaRPr lang="he-IL" sz="26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/>
              <a:t>Introduction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24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We were also interested in </a:t>
            </a:r>
            <a:r>
              <a:rPr lang="en-US" sz="2600" dirty="0">
                <a:solidFill>
                  <a:srgbClr val="00B050"/>
                </a:solidFill>
              </a:rPr>
              <a:t>pre-service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teachers</a:t>
            </a:r>
            <a:r>
              <a:rPr lang="en-US" sz="2600" dirty="0"/>
              <a:t>' </a:t>
            </a:r>
            <a:r>
              <a:rPr lang="en-US" sz="2600" dirty="0">
                <a:solidFill>
                  <a:srgbClr val="00B050"/>
                </a:solidFill>
              </a:rPr>
              <a:t>proficiency</a:t>
            </a:r>
            <a:r>
              <a:rPr lang="en-US" sz="2600" dirty="0"/>
              <a:t> level in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as an </a:t>
            </a:r>
            <a:r>
              <a:rPr lang="en-US" sz="2600" dirty="0">
                <a:solidFill>
                  <a:srgbClr val="00B050"/>
                </a:solidFill>
              </a:rPr>
              <a:t>indicator</a:t>
            </a:r>
            <a:r>
              <a:rPr lang="en-US" sz="2600" dirty="0"/>
              <a:t> of their </a:t>
            </a:r>
            <a:r>
              <a:rPr lang="en-US" sz="2600" dirty="0">
                <a:solidFill>
                  <a:srgbClr val="00B050"/>
                </a:solidFill>
              </a:rPr>
              <a:t>intention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use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in their teaching as the </a:t>
            </a:r>
            <a:r>
              <a:rPr lang="en-US" sz="2600" dirty="0">
                <a:solidFill>
                  <a:srgbClr val="00B050"/>
                </a:solidFill>
              </a:rPr>
              <a:t>proficiency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variable</a:t>
            </a:r>
            <a:r>
              <a:rPr lang="en-US" sz="2600" dirty="0"/>
              <a:t> is </a:t>
            </a:r>
            <a:r>
              <a:rPr lang="en-US" sz="2600" dirty="0">
                <a:solidFill>
                  <a:srgbClr val="00B050"/>
                </a:solidFill>
              </a:rPr>
              <a:t>reported</a:t>
            </a:r>
            <a:r>
              <a:rPr lang="en-US" sz="2600" dirty="0"/>
              <a:t> to </a:t>
            </a:r>
            <a:r>
              <a:rPr lang="en-US" sz="2600" dirty="0">
                <a:solidFill>
                  <a:srgbClr val="00B050"/>
                </a:solidFill>
              </a:rPr>
              <a:t>affect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teachers</a:t>
            </a:r>
            <a:r>
              <a:rPr lang="en-US" sz="2600" dirty="0"/>
              <a:t>' </a:t>
            </a:r>
            <a:r>
              <a:rPr lang="en-US" sz="2600" dirty="0">
                <a:solidFill>
                  <a:srgbClr val="00B050"/>
                </a:solidFill>
              </a:rPr>
              <a:t>readiness</a:t>
            </a:r>
            <a:r>
              <a:rPr lang="en-US" sz="2600" dirty="0"/>
              <a:t> to </a:t>
            </a:r>
            <a:r>
              <a:rPr lang="en-US" sz="2600" dirty="0">
                <a:solidFill>
                  <a:srgbClr val="00B050"/>
                </a:solidFill>
              </a:rPr>
              <a:t>use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in their teaching (Granger, </a:t>
            </a:r>
            <a:r>
              <a:rPr lang="en-US" sz="2600" dirty="0" err="1"/>
              <a:t>Morbey</a:t>
            </a:r>
            <a:r>
              <a:rPr lang="en-US" sz="2600" dirty="0"/>
              <a:t>, </a:t>
            </a:r>
            <a:r>
              <a:rPr lang="en-US" sz="2600" dirty="0" err="1"/>
              <a:t>Owston</a:t>
            </a:r>
            <a:r>
              <a:rPr lang="en-US" sz="2600" dirty="0"/>
              <a:t> &amp; </a:t>
            </a:r>
            <a:r>
              <a:rPr lang="en-US" sz="2600" dirty="0" err="1"/>
              <a:t>Wideman</a:t>
            </a:r>
            <a:r>
              <a:rPr lang="en-US" sz="2600" dirty="0"/>
              <a:t>, 2002).</a:t>
            </a:r>
            <a:endParaRPr lang="he-IL" sz="26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/>
              <a:t>Introduction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54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How the </a:t>
            </a:r>
            <a:r>
              <a:rPr lang="en-US" sz="2600" dirty="0">
                <a:solidFill>
                  <a:srgbClr val="00B050"/>
                </a:solidFill>
              </a:rPr>
              <a:t>preparation</a:t>
            </a:r>
            <a:r>
              <a:rPr lang="en-US" sz="2600" dirty="0"/>
              <a:t> of pre-service teachers in the </a:t>
            </a:r>
            <a:r>
              <a:rPr lang="en-US" sz="2600" dirty="0">
                <a:solidFill>
                  <a:srgbClr val="00B050"/>
                </a:solidFill>
              </a:rPr>
              <a:t>use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of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digital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tools</a:t>
            </a:r>
            <a:r>
              <a:rPr lang="en-US" sz="2600" dirty="0"/>
              <a:t>, according to the </a:t>
            </a:r>
            <a:r>
              <a:rPr lang="en-US" sz="2600" dirty="0">
                <a:solidFill>
                  <a:srgbClr val="00B050"/>
                </a:solidFill>
              </a:rPr>
              <a:t>model</a:t>
            </a:r>
            <a:r>
              <a:rPr lang="en-US" sz="2600" dirty="0"/>
              <a:t> that we designed, will affect their </a:t>
            </a:r>
            <a:r>
              <a:rPr lang="en-US" sz="2600" dirty="0">
                <a:solidFill>
                  <a:srgbClr val="00B050"/>
                </a:solidFill>
              </a:rPr>
              <a:t>TPACK</a:t>
            </a:r>
            <a:r>
              <a:rPr lang="en-US" sz="2600" dirty="0"/>
              <a:t> level, </a:t>
            </a:r>
            <a:r>
              <a:rPr lang="en-US" sz="2600" dirty="0">
                <a:solidFill>
                  <a:srgbClr val="00B050"/>
                </a:solidFill>
              </a:rPr>
              <a:t>ICT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proficiency</a:t>
            </a:r>
            <a:r>
              <a:rPr lang="en-US" sz="2600" dirty="0"/>
              <a:t> and their </a:t>
            </a:r>
            <a:r>
              <a:rPr lang="en-US" sz="2600" dirty="0">
                <a:solidFill>
                  <a:srgbClr val="00B050"/>
                </a:solidFill>
              </a:rPr>
              <a:t>attitudes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toward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50"/>
                </a:solidFill>
              </a:rPr>
              <a:t>computers</a:t>
            </a:r>
            <a:r>
              <a:rPr lang="en-US" sz="2600" dirty="0"/>
              <a:t>? </a:t>
            </a:r>
            <a:endParaRPr lang="he-IL" sz="2600" dirty="0"/>
          </a:p>
        </p:txBody>
      </p:sp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/>
          <a:lstStyle/>
          <a:p>
            <a:r>
              <a:rPr lang="en-US" dirty="0" smtClean="0"/>
              <a:t>The Research Question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813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1702</TotalTime>
  <Words>1434</Words>
  <Application>Microsoft Office PowerPoint</Application>
  <PresentationFormat>‫הצגה על המסך (4:3)</PresentationFormat>
  <Paragraphs>124</Paragraphs>
  <Slides>31</Slides>
  <Notes>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3" baseType="lpstr">
      <vt:lpstr>מפנה השמש</vt:lpstr>
      <vt:lpstr>מסמך</vt:lpstr>
      <vt:lpstr>The Development of Pre-Service Teachers’ TPACK in the   Use of Digital Tools   TWG 15 – Teaching Mathematics with Technology and other Resources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The Research Question</vt:lpstr>
      <vt:lpstr>Research Context</vt:lpstr>
      <vt:lpstr>Research Participants </vt:lpstr>
      <vt:lpstr>The Preparation Model</vt:lpstr>
      <vt:lpstr>The Preparation Model</vt:lpstr>
      <vt:lpstr>The Preparation Model</vt:lpstr>
      <vt:lpstr>The Preparation Model</vt:lpstr>
      <vt:lpstr>The Preparation Model</vt:lpstr>
      <vt:lpstr>The Preparation Model</vt:lpstr>
      <vt:lpstr>Research instruments</vt:lpstr>
      <vt:lpstr>Research instruments</vt:lpstr>
      <vt:lpstr>Research instruments</vt:lpstr>
      <vt:lpstr>Results</vt:lpstr>
      <vt:lpstr>Results</vt:lpstr>
      <vt:lpstr>Results</vt:lpstr>
      <vt:lpstr>Results</vt:lpstr>
      <vt:lpstr>Discussion and Conclusions</vt:lpstr>
      <vt:lpstr>Discussion and Conclusions</vt:lpstr>
      <vt:lpstr>Discussion and Conclusions</vt:lpstr>
      <vt:lpstr>Discussion and Conclusions</vt:lpstr>
      <vt:lpstr>Discussion and Conclusions</vt:lpstr>
      <vt:lpstr>Discussion and Conclusions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moe</dc:creator>
  <cp:lastModifiedBy>Teacher</cp:lastModifiedBy>
  <cp:revision>193</cp:revision>
  <cp:lastPrinted>2016-07-21T07:05:54Z</cp:lastPrinted>
  <dcterms:created xsi:type="dcterms:W3CDTF">2012-06-03T09:46:22Z</dcterms:created>
  <dcterms:modified xsi:type="dcterms:W3CDTF">2017-01-26T09:16:52Z</dcterms:modified>
</cp:coreProperties>
</file>