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01" r:id="rId4"/>
    <p:sldId id="302" r:id="rId5"/>
    <p:sldId id="303" r:id="rId6"/>
    <p:sldId id="307" r:id="rId7"/>
    <p:sldId id="308" r:id="rId8"/>
    <p:sldId id="304" r:id="rId9"/>
    <p:sldId id="305" r:id="rId10"/>
    <p:sldId id="306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266" r:id="rId24"/>
  </p:sldIdLst>
  <p:sldSz cx="9144000" cy="6858000" type="screen4x3"/>
  <p:notesSz cx="6669088" cy="9928225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00"/>
    <a:srgbClr val="008E4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164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44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A6C0E59-9A98-45DC-B929-8F6C9E569938}" type="datetimeFigureOut">
              <a:rPr lang="he-IL" smtClean="0"/>
              <a:t>ט"ו/תמוז/תשע"ו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77915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44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3C8FEF3-1979-4C76-BA76-8FCE563979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9646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44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419BFEA-6877-42B6-9713-AC415327C300}" type="datetimeFigureOut">
              <a:rPr lang="he-IL"/>
              <a:pPr>
                <a:defRPr/>
              </a:pPr>
              <a:t>ט"ו/תמוז/תשע"ו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77915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44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3568FF-F2EC-48E8-8394-E84529C494B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7404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6509A21-BFE2-4DDA-8BC4-5F6A87374D70}" type="slidenum">
              <a:rPr lang="he-IL">
                <a:latin typeface="Times New Roman" pitchFamily="18" charset="0"/>
                <a:cs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אליפסה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6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B3F961-31C0-49D7-9A2F-FD137A022533}" type="datetime1">
              <a:rPr lang="en-US"/>
              <a:pPr>
                <a:defRPr/>
              </a:pPr>
              <a:t>7/21/2016</a:t>
            </a:fld>
            <a:endParaRPr lang="en-US"/>
          </a:p>
        </p:txBody>
      </p:sp>
      <p:sp>
        <p:nvSpPr>
          <p:cNvPr id="7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6E4B8-8058-4589-91B8-FCE06BAC695C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ט"ו/תמוז/תשע"ו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934EFD3-19D3-4CF5-8B82-A55BC6D5D18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ט"ו/תמוז/תשע"ו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0718692-D7EF-4E64-9353-080F8A3D9E9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4"/>
          <p:cNvSpPr/>
          <p:nvPr userDrawn="1"/>
        </p:nvSpPr>
        <p:spPr>
          <a:xfrm>
            <a:off x="-36512" y="6381750"/>
            <a:ext cx="9252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Professional development school as a Catalyst for In-service Teachers' Integration of ICT</a:t>
            </a:r>
          </a:p>
          <a:p>
            <a:pPr algn="l" rt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Dr.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Wajeeh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Daher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Dr.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Nimer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Baya'a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Mrs.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Rawan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Anabousy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 Al-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Qasemi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Academic College of  Education, Israel,  An-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Najah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National Univ.</a:t>
            </a:r>
          </a:p>
        </p:txBody>
      </p:sp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0" y="6381750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latin typeface="Arial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0" y="31750"/>
            <a:ext cx="9144000" cy="27776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1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13th International Congress on Mathematical Education,  24-31 July, 2016    Hamburg, Germany</a:t>
            </a:r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>
            <a:off x="0" y="333375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Line 13"/>
          <p:cNvSpPr>
            <a:spLocks noChangeShapeType="1"/>
          </p:cNvSpPr>
          <p:nvPr userDrawn="1"/>
        </p:nvSpPr>
        <p:spPr bwMode="auto">
          <a:xfrm>
            <a:off x="0" y="1200150"/>
            <a:ext cx="6588224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latin typeface="Arial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  <a:extLst/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  <a:extLst/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לבן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אליפסה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36325E-BABC-4A9A-8D4A-0499E6382E46}" type="datetime1">
              <a:rPr lang="en-US"/>
              <a:pPr>
                <a:defRPr/>
              </a:pPr>
              <a:t>7/21/2016</a:t>
            </a:fld>
            <a:endParaRPr lang="en-US"/>
          </a:p>
        </p:txBody>
      </p:sp>
      <p:sp>
        <p:nvSpPr>
          <p:cNvPr id="9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FB78B6-4074-4E58-BF69-EB2967A7AA9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ט"ו/תמוז/תשע"ו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28768DF-DC44-42D9-B095-B61DAD230D7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ט"ו/תמוז/תשע"ו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ECF934E-5EA9-4951-8AB3-9BB0A9EC6C5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ט"ו/תמוז/תשע"ו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BCACDA-C94D-4C7E-9AD5-77CFD60540D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מלבן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ט"ו/תמוז/תשע"ו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AD71A28-775B-4EDD-8674-E9F04CDCAAF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ט"ו/תמוז/תשע"ו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72EB31-94FF-4BCC-BA68-DEA5FAEC339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algn="l" rtl="0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תרשים זרימה: תהליך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תרשים זרימה: תהליך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ט"ו/תמוז/תשע"ו</a:t>
            </a:fld>
            <a:endParaRPr lang="he-IL"/>
          </a:p>
        </p:txBody>
      </p:sp>
      <p:sp>
        <p:nvSpPr>
          <p:cNvPr id="9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10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158E990-2651-4B81-9DED-9FA148D100A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אליפסה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מלבן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33" name="מציין מיקום טקסט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1E2CDE0-F14A-425D-939C-4A86C66BB542}" type="datetime1">
              <a:rPr lang="en-US"/>
              <a:pPr>
                <a:defRPr/>
              </a:pPr>
              <a:t>7/21/2016</a:t>
            </a:fld>
            <a:endParaRPr lang="en-US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E88B00"/>
                </a:solidFill>
                <a:latin typeface="Gill Sans MT" pitchFamily="34" charset="0"/>
              </a:defRPr>
            </a:lvl1pPr>
          </a:lstStyle>
          <a:p>
            <a:fld id="{CD45A471-0B49-4B8E-BB78-844A4F104C69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15" name="מלבן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1" fontAlgn="base">
        <a:spcBef>
          <a:spcPct val="0"/>
        </a:spcBef>
        <a:spcAft>
          <a:spcPct val="0"/>
        </a:spcAft>
        <a:defRPr sz="4300" kern="1200">
          <a:solidFill>
            <a:srgbClr val="1E212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2pPr>
      <a:lvl3pPr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3pPr>
      <a:lvl4pPr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4pPr>
      <a:lvl5pPr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9pPr>
      <a:extLst/>
    </p:titleStyle>
    <p:bodyStyle>
      <a:lvl1pPr marL="365125" indent="-282575" algn="r" rtl="1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r" rtl="1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r" rtl="1" fontAlgn="base">
        <a:spcBef>
          <a:spcPct val="20000"/>
        </a:spcBef>
        <a:spcAft>
          <a:spcPct val="0"/>
        </a:spcAft>
        <a:buClr>
          <a:srgbClr val="7A6A6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r" rtl="1" fontAlgn="base">
        <a:spcBef>
          <a:spcPct val="20000"/>
        </a:spcBef>
        <a:spcAft>
          <a:spcPct val="0"/>
        </a:spcAft>
        <a:buClr>
          <a:srgbClr val="B4936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123728" y="1443206"/>
            <a:ext cx="4968552" cy="1015663"/>
          </a:xfrm>
          <a:ln w="12700" cap="sq"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Professional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Development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chool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as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a Catalyst for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In-service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Teachers' Integration of ICT</a:t>
            </a:r>
            <a:r>
              <a:rPr lang="en-US" sz="2000" b="1" cap="all" dirty="0">
                <a:effectLst/>
              </a:rPr>
              <a:t> 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660400" y="3573463"/>
            <a:ext cx="796607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en-US" sz="1400" b="1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kumimoji="1" lang="en-US" sz="1400" b="1" dirty="0">
                <a:solidFill>
                  <a:srgbClr val="002060"/>
                </a:solidFill>
                <a:latin typeface="Times New Roman" pitchFamily="18" charset="0"/>
              </a:rPr>
            </a:br>
            <a:endParaRPr kumimoji="1" lang="en-US" sz="1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87400" y="3339232"/>
            <a:ext cx="7672388" cy="881856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/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Dr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. </a:t>
            </a:r>
            <a:r>
              <a:rPr kumimoji="1" lang="en-US" sz="14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Wajeeh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Daher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, Dr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. </a:t>
            </a:r>
            <a:r>
              <a:rPr kumimoji="1" lang="en-US" sz="14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Nimer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Baya'a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, 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Mrs.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Rawan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 </a:t>
            </a:r>
            <a:r>
              <a:rPr kumimoji="1" lang="en-US" sz="14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Anabousy</a:t>
            </a:r>
            <a:endParaRPr kumimoji="1" lang="en-US" sz="1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+mn-cs"/>
            </a:endParaRPr>
          </a:p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Al-</a:t>
            </a:r>
            <a:r>
              <a:rPr kumimoji="1" lang="en-US" sz="12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Qasemi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 Academic College of  Education, </a:t>
            </a: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Israel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/>
            </a:r>
            <a:b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</a:b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An-</a:t>
            </a:r>
            <a:r>
              <a:rPr kumimoji="1" lang="en-US" sz="1200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Najah</a:t>
            </a: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 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National University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11188" y="5157428"/>
            <a:ext cx="8137525" cy="7198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13</a:t>
            </a:r>
            <a:r>
              <a:rPr kumimoji="1" lang="en-US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th</a:t>
            </a:r>
            <a:r>
              <a:rPr kumimoji="1" lang="en-US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International Congress on Mathematical Education </a:t>
            </a:r>
            <a:r>
              <a:rPr kumimoji="1" lang="en-US" sz="1500" b="1" dirty="0" smtClean="0">
                <a:solidFill>
                  <a:srgbClr val="1C1351"/>
                </a:solidFill>
                <a:latin typeface="Times New Roman" pitchFamily="18" charset="0"/>
              </a:rPr>
              <a:t/>
            </a:r>
            <a:br>
              <a:rPr kumimoji="1" lang="en-US" sz="1500" b="1" dirty="0" smtClean="0">
                <a:solidFill>
                  <a:srgbClr val="1C1351"/>
                </a:solidFill>
                <a:latin typeface="Times New Roman" pitchFamily="18" charset="0"/>
              </a:rPr>
            </a:br>
            <a:r>
              <a:rPr kumimoji="1" lang="en-US" sz="1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24-31 July, 2016    Hamburg, Germany</a:t>
            </a:r>
            <a:endParaRPr kumimoji="1" lang="en-US" sz="1500" b="1" dirty="0">
              <a:solidFill>
                <a:srgbClr val="30218B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 – At the Beginning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933528"/>
          </a:xfrm>
        </p:spPr>
        <p:txBody>
          <a:bodyPr/>
          <a:lstStyle/>
          <a:p>
            <a:pPr marL="82550" indent="0">
              <a:lnSpc>
                <a:spcPts val="3500"/>
              </a:lnSpc>
              <a:spcAft>
                <a:spcPts val="1200"/>
              </a:spcAft>
              <a:buNone/>
            </a:pPr>
            <a:r>
              <a:rPr lang="de-DE" sz="2600" dirty="0"/>
              <a:t>At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beginning</a:t>
            </a:r>
            <a:r>
              <a:rPr lang="de-DE" sz="2600" dirty="0"/>
              <a:t> of the </a:t>
            </a:r>
            <a:r>
              <a:rPr lang="de-DE" sz="2600" dirty="0" smtClean="0"/>
              <a:t>initiative we faced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difficulties</a:t>
            </a:r>
            <a:r>
              <a:rPr lang="de-DE" sz="2600" dirty="0" smtClean="0"/>
              <a:t> </a:t>
            </a:r>
            <a:r>
              <a:rPr lang="de-DE" sz="2600" dirty="0"/>
              <a:t>and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obstacles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convincing</a:t>
            </a:r>
            <a:r>
              <a:rPr lang="de-DE" sz="2600" dirty="0"/>
              <a:t> the mentoring teachers to integrate technology in mathematics teaching</a:t>
            </a:r>
            <a:r>
              <a:rPr lang="de-DE" sz="2600" dirty="0" smtClean="0"/>
              <a:t>.</a:t>
            </a:r>
          </a:p>
          <a:p>
            <a:pPr marL="82550" indent="0">
              <a:lnSpc>
                <a:spcPts val="3500"/>
              </a:lnSpc>
              <a:spcAft>
                <a:spcPts val="1200"/>
              </a:spcAft>
              <a:buNone/>
            </a:pPr>
            <a:r>
              <a:rPr lang="de-DE" sz="2600" dirty="0" smtClean="0"/>
              <a:t>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difficulties</a:t>
            </a:r>
            <a:r>
              <a:rPr lang="de-DE" sz="2600" dirty="0"/>
              <a:t> </a:t>
            </a:r>
            <a:r>
              <a:rPr lang="de-DE" sz="2600" dirty="0" smtClean="0"/>
              <a:t>included:</a:t>
            </a:r>
          </a:p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de-DE" sz="2600" dirty="0" smtClean="0">
                <a:solidFill>
                  <a:srgbClr val="008E40"/>
                </a:solidFill>
                <a:cs typeface="Arial" charset="0"/>
              </a:rPr>
              <a:t>Moderate</a:t>
            </a:r>
            <a:r>
              <a:rPr lang="de-DE" sz="2600" dirty="0" smtClean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knowledge</a:t>
            </a:r>
            <a:r>
              <a:rPr lang="de-DE" sz="2600" dirty="0"/>
              <a:t> possessed by the participating teachers in </a:t>
            </a:r>
            <a:r>
              <a:rPr lang="de-DE" sz="2600" dirty="0" smtClean="0"/>
              <a:t>ICT.</a:t>
            </a:r>
          </a:p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de-DE" sz="2600" dirty="0" smtClean="0">
                <a:solidFill>
                  <a:srgbClr val="008E40"/>
                </a:solidFill>
                <a:cs typeface="Arial" charset="0"/>
              </a:rPr>
              <a:t>Little</a:t>
            </a:r>
            <a:r>
              <a:rPr lang="de-DE" sz="2600" dirty="0" smtClean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experience</a:t>
            </a:r>
            <a:r>
              <a:rPr lang="de-DE" sz="2600" dirty="0"/>
              <a:t> of the participating teachers in integrating ICT in their mathematics teaching.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39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Findings – At the Beginning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933528"/>
          </a:xfrm>
        </p:spPr>
        <p:txBody>
          <a:bodyPr/>
          <a:lstStyle/>
          <a:p>
            <a:pPr marL="82550" indent="0">
              <a:lnSpc>
                <a:spcPts val="3500"/>
              </a:lnSpc>
              <a:spcAft>
                <a:spcPts val="1200"/>
              </a:spcAft>
              <a:buNone/>
            </a:pPr>
            <a:r>
              <a:rPr lang="de-DE" sz="2600" dirty="0" smtClean="0"/>
              <a:t>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obstacles</a:t>
            </a:r>
            <a:r>
              <a:rPr lang="de-DE" sz="2600" dirty="0"/>
              <a:t> </a:t>
            </a:r>
            <a:r>
              <a:rPr lang="de-DE" sz="2600" dirty="0" smtClean="0"/>
              <a:t>included:</a:t>
            </a:r>
          </a:p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de-DE" sz="2600" dirty="0">
                <a:solidFill>
                  <a:srgbClr val="008E40"/>
                </a:solidFill>
                <a:cs typeface="Arial" charset="0"/>
              </a:rPr>
              <a:t>Logistic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obstacles</a:t>
            </a:r>
            <a:r>
              <a:rPr lang="de-DE" sz="2600" dirty="0"/>
              <a:t> (Insufficient infrastructure, students' density in the classroom, insufficient number of lessons</a:t>
            </a:r>
            <a:r>
              <a:rPr lang="de-DE" sz="2600" dirty="0" smtClean="0"/>
              <a:t>). </a:t>
            </a:r>
            <a:endParaRPr lang="de-DE" sz="2600" dirty="0" smtClean="0"/>
          </a:p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de-DE" sz="2600" dirty="0" smtClean="0">
                <a:solidFill>
                  <a:srgbClr val="008E40"/>
                </a:solidFill>
                <a:cs typeface="Arial" charset="0"/>
              </a:rPr>
              <a:t>Technology</a:t>
            </a:r>
            <a:r>
              <a:rPr lang="de-DE" sz="2600" dirty="0" smtClean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knowledge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obstacles</a:t>
            </a:r>
            <a:r>
              <a:rPr lang="de-DE" sz="2600" dirty="0"/>
              <a:t> (fear to use technological tools</a:t>
            </a:r>
            <a:r>
              <a:rPr lang="de-DE" sz="2600" dirty="0" smtClean="0"/>
              <a:t>).</a:t>
            </a:r>
            <a:endParaRPr lang="de-DE" sz="2600" dirty="0" smtClean="0"/>
          </a:p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de-DE" sz="2600" dirty="0" smtClean="0">
                <a:solidFill>
                  <a:srgbClr val="008E40"/>
                </a:solidFill>
                <a:cs typeface="Arial" charset="0"/>
              </a:rPr>
              <a:t>Technological</a:t>
            </a:r>
            <a:r>
              <a:rPr lang="de-DE" sz="2600" dirty="0" smtClean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pedagogical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content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knowledge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obstacles</a:t>
            </a:r>
            <a:r>
              <a:rPr lang="de-DE" sz="2600" dirty="0"/>
              <a:t> (need for pedagogical support in integrating technology).</a:t>
            </a:r>
            <a:endParaRPr lang="en-US" sz="2600" dirty="0"/>
          </a:p>
          <a:p>
            <a:pPr>
              <a:lnSpc>
                <a:spcPts val="3500"/>
              </a:lnSpc>
              <a:spcAft>
                <a:spcPts val="1200"/>
              </a:spcAft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2034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Findings – At the Beginning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933528"/>
          </a:xfrm>
        </p:spPr>
        <p:txBody>
          <a:bodyPr/>
          <a:lstStyle/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de-DE" sz="2600" dirty="0">
                <a:solidFill>
                  <a:srgbClr val="008E40"/>
                </a:solidFill>
                <a:cs typeface="Arial" charset="0"/>
              </a:rPr>
              <a:t>In</a:t>
            </a:r>
            <a:r>
              <a:rPr lang="de-DE" sz="2600" dirty="0" smtClean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spite</a:t>
            </a:r>
            <a:r>
              <a:rPr lang="de-DE" sz="2600" dirty="0" smtClean="0"/>
              <a:t> of the difficulties </a:t>
            </a:r>
            <a:r>
              <a:rPr lang="de-DE" sz="2600" dirty="0"/>
              <a:t>and obstacles </a:t>
            </a:r>
            <a:r>
              <a:rPr lang="de-DE" sz="2600" dirty="0" smtClean="0"/>
              <a:t>:</a:t>
            </a:r>
          </a:p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de-DE" sz="2600" dirty="0" smtClean="0"/>
              <a:t>The </a:t>
            </a:r>
            <a:r>
              <a:rPr lang="de-DE" sz="2600" dirty="0"/>
              <a:t>participating teachers had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positive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beliefs</a:t>
            </a:r>
            <a:r>
              <a:rPr lang="de-DE" sz="2600" dirty="0"/>
              <a:t> about the ICT integration in mathematics teaching. </a:t>
            </a:r>
            <a:endParaRPr lang="de-DE" sz="2600" dirty="0" smtClean="0"/>
          </a:p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de-DE" sz="2600" dirty="0"/>
              <a:t>These positive beliefs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were</a:t>
            </a:r>
            <a:r>
              <a:rPr lang="de-DE" sz="2600" dirty="0" smtClean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probably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due</a:t>
            </a:r>
            <a:r>
              <a:rPr lang="de-DE" sz="2600" dirty="0"/>
              <a:t> to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general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atmosphere</a:t>
            </a:r>
            <a:r>
              <a:rPr lang="de-DE" sz="2600" dirty="0"/>
              <a:t> regarding the importance of technology in </a:t>
            </a:r>
            <a:r>
              <a:rPr lang="de-DE" sz="2600" dirty="0" smtClean="0"/>
              <a:t>education.</a:t>
            </a:r>
          </a:p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de-DE" sz="2600" dirty="0">
                <a:solidFill>
                  <a:srgbClr val="008E40"/>
                </a:solidFill>
                <a:cs typeface="Arial" charset="0"/>
              </a:rPr>
              <a:t>In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spite</a:t>
            </a:r>
            <a:r>
              <a:rPr lang="de-DE" sz="2600" dirty="0"/>
              <a:t> of the participating teachers'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positive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beliefs</a:t>
            </a:r>
            <a:r>
              <a:rPr lang="de-DE" sz="2600" dirty="0"/>
              <a:t>, they were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reluctant</a:t>
            </a:r>
            <a:r>
              <a:rPr lang="de-DE" sz="2600" dirty="0"/>
              <a:t> to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integrate</a:t>
            </a:r>
            <a:r>
              <a:rPr lang="de-DE" sz="2600" dirty="0"/>
              <a:t> technology in mathematics </a:t>
            </a:r>
            <a:r>
              <a:rPr lang="de-DE" sz="2600" dirty="0" smtClean="0"/>
              <a:t>teaching.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672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136904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400" dirty="0">
                <a:solidFill>
                  <a:schemeClr val="tx2">
                    <a:satMod val="130000"/>
                  </a:schemeClr>
                </a:solidFill>
              </a:rPr>
              <a:t>Findings - Persuasion, </a:t>
            </a: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Decision </a:t>
            </a:r>
            <a:r>
              <a:rPr lang="en-US" sz="3400" dirty="0">
                <a:solidFill>
                  <a:schemeClr val="tx2">
                    <a:satMod val="130000"/>
                  </a:schemeClr>
                </a:solidFill>
              </a:rPr>
              <a:t>and </a:t>
            </a: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Adoption</a:t>
            </a:r>
            <a:endParaRPr lang="he-IL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/>
              <a:t>We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guaranteed</a:t>
            </a:r>
            <a:r>
              <a:rPr lang="de-DE" sz="2600" dirty="0"/>
              <a:t>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collaboration</a:t>
            </a:r>
            <a:r>
              <a:rPr lang="de-DE" sz="2600" dirty="0"/>
              <a:t> of our pre-service teachers with </a:t>
            </a:r>
            <a:r>
              <a:rPr lang="de-DE" sz="2600" dirty="0" smtClean="0"/>
              <a:t>the mentors </a:t>
            </a:r>
            <a:r>
              <a:rPr lang="de-DE" sz="2600" dirty="0"/>
              <a:t>and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promised</a:t>
            </a:r>
            <a:r>
              <a:rPr lang="de-DE" sz="2600" dirty="0"/>
              <a:t> to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accompany</a:t>
            </a:r>
            <a:r>
              <a:rPr lang="de-DE" sz="2600" dirty="0"/>
              <a:t> them in their integration of ICT in their teaching</a:t>
            </a:r>
            <a:r>
              <a:rPr lang="de-DE" sz="2600" dirty="0" smtClean="0"/>
              <a:t>.</a:t>
            </a:r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/>
              <a:t>This made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mentors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more</a:t>
            </a:r>
            <a:r>
              <a:rPr lang="de-DE" sz="2600" dirty="0" smtClean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convinced</a:t>
            </a:r>
            <a:r>
              <a:rPr lang="de-DE" sz="2600" dirty="0"/>
              <a:t> to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accompany</a:t>
            </a:r>
            <a:r>
              <a:rPr lang="de-DE" sz="2600" dirty="0"/>
              <a:t> our pre-service teachers in their integration of ICT in mathematics teaching; what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resulted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in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their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decision</a:t>
            </a:r>
            <a:r>
              <a:rPr lang="de-DE" sz="2600" dirty="0"/>
              <a:t> to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participate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in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the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experiment</a:t>
            </a:r>
            <a:r>
              <a:rPr lang="de-DE" sz="2600" dirty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976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785992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Findings - Implementation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2600" dirty="0"/>
              <a:t>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mentoring</a:t>
            </a:r>
            <a:r>
              <a:rPr lang="de-DE" sz="2600" dirty="0"/>
              <a:t> teachers reported that their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experience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accompanying</a:t>
            </a:r>
            <a:r>
              <a:rPr lang="de-DE" sz="2600" dirty="0"/>
              <a:t> the pre-service teachers in integrating technology in teaching mathematics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added to their knowledge </a:t>
            </a:r>
            <a:r>
              <a:rPr lang="de-DE" sz="2600" dirty="0"/>
              <a:t>regarding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technology</a:t>
            </a:r>
            <a:r>
              <a:rPr lang="de-DE" sz="2600" dirty="0"/>
              <a:t> itself, as well as its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integration</a:t>
            </a:r>
            <a:r>
              <a:rPr lang="de-DE" sz="2600" dirty="0"/>
              <a:t>, and encouraged them themselves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to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integrate</a:t>
            </a:r>
            <a:r>
              <a:rPr lang="de-DE" sz="2600" dirty="0"/>
              <a:t> technology into their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own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teaching</a:t>
            </a:r>
            <a:r>
              <a:rPr lang="de-DE" sz="2600" dirty="0" smtClean="0"/>
              <a:t>.</a:t>
            </a:r>
            <a:endParaRPr lang="de-DE" sz="2600" dirty="0"/>
          </a:p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2600" dirty="0"/>
              <a:t>This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accompanying</a:t>
            </a:r>
            <a:r>
              <a:rPr lang="de-DE" sz="2600" dirty="0"/>
              <a:t>, they said, made their integration of technology into their own teaching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easier</a:t>
            </a:r>
            <a:r>
              <a:rPr lang="de-DE" sz="2600" dirty="0"/>
              <a:t> and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enjoyable</a:t>
            </a:r>
            <a:endParaRPr lang="en-US" sz="2600" dirty="0">
              <a:solidFill>
                <a:srgbClr val="008E4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785992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Findings - Implementation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>
                <a:solidFill>
                  <a:srgbClr val="008E40"/>
                </a:solidFill>
                <a:cs typeface="Arial" charset="0"/>
              </a:rPr>
              <a:t>Three</a:t>
            </a:r>
            <a:r>
              <a:rPr lang="de-DE" sz="2600" dirty="0" smtClean="0"/>
              <a:t> </a:t>
            </a:r>
            <a:r>
              <a:rPr lang="de-DE" sz="2600" dirty="0"/>
              <a:t>domains of pre-service teachers'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assistance</a:t>
            </a:r>
            <a:r>
              <a:rPr lang="de-DE" sz="2600" dirty="0"/>
              <a:t> were pointed at by the mentoring teachers: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technical</a:t>
            </a:r>
            <a:r>
              <a:rPr lang="de-DE" sz="2600" dirty="0"/>
              <a:t> assistance,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technological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pedagogical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content</a:t>
            </a:r>
            <a:r>
              <a:rPr lang="de-DE" sz="2600" dirty="0"/>
              <a:t> assistance, and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affective</a:t>
            </a:r>
            <a:r>
              <a:rPr lang="de-DE" sz="2600" dirty="0"/>
              <a:t> assistance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442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785992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Findings - Confirmation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>
                <a:solidFill>
                  <a:srgbClr val="008E40"/>
                </a:solidFill>
                <a:cs typeface="Arial" charset="0"/>
              </a:rPr>
              <a:t>At the end </a:t>
            </a:r>
            <a:r>
              <a:rPr lang="de-DE" sz="2600" dirty="0"/>
              <a:t>of the experiment, the mentoring teachers had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the same positive beliefs </a:t>
            </a:r>
            <a:r>
              <a:rPr lang="de-DE" sz="2600" dirty="0"/>
              <a:t>about integrating technology in the mathematics classroom,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but now these beliefs seemed to be founded </a:t>
            </a:r>
            <a:r>
              <a:rPr lang="de-DE" sz="2600" dirty="0"/>
              <a:t>on their experiences and not only on </a:t>
            </a:r>
            <a:r>
              <a:rPr lang="de-DE" sz="2600" dirty="0" smtClean="0"/>
              <a:t>the </a:t>
            </a:r>
            <a:r>
              <a:rPr lang="de-DE" sz="2600" dirty="0"/>
              <a:t>general atmosphere regarding the importance of ICT in </a:t>
            </a:r>
            <a:r>
              <a:rPr lang="de-DE" sz="2600" dirty="0" smtClean="0"/>
              <a:t>education.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063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785992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Findings - Confirmation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/>
              <a:t>Moreover, the mentoring teachers became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more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knowledgeable</a:t>
            </a:r>
            <a:r>
              <a:rPr lang="de-DE" sz="2600" dirty="0"/>
              <a:t> regarding what to do with ICT in the mathematics </a:t>
            </a:r>
            <a:r>
              <a:rPr lang="de-DE" sz="2600" dirty="0" smtClean="0"/>
              <a:t>lessons.</a:t>
            </a:r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>
                <a:solidFill>
                  <a:srgbClr val="008E40"/>
                </a:solidFill>
                <a:cs typeface="Arial" charset="0"/>
              </a:rPr>
              <a:t>Regarding their intentions </a:t>
            </a:r>
            <a:r>
              <a:rPr lang="de-DE" sz="2600" dirty="0"/>
              <a:t>to use ICT in their teaching, the mentoring teachers expressed their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intention to integrate </a:t>
            </a:r>
            <a:r>
              <a:rPr lang="de-DE" sz="2600" dirty="0"/>
              <a:t>ICT in their future teaching of mathematics, </a:t>
            </a:r>
            <a:r>
              <a:rPr lang="de-DE" sz="2600" b="1" dirty="0">
                <a:solidFill>
                  <a:srgbClr val="C00000"/>
                </a:solidFill>
                <a:cs typeface="Arial" charset="0"/>
              </a:rPr>
              <a:t>but</a:t>
            </a:r>
            <a:r>
              <a:rPr lang="de-DE" sz="2600" dirty="0"/>
              <a:t> as an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additional tool</a:t>
            </a:r>
            <a:r>
              <a:rPr lang="de-DE" sz="2600" dirty="0"/>
              <a:t> in the mathematics classroom,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and not all the time</a:t>
            </a:r>
            <a:r>
              <a:rPr lang="de-DE" sz="2600" dirty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821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785992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Findings - Confirmation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>
                <a:solidFill>
                  <a:srgbClr val="008E40"/>
                </a:solidFill>
                <a:cs typeface="Arial" charset="0"/>
              </a:rPr>
              <a:t>For example </a:t>
            </a:r>
            <a:r>
              <a:rPr lang="de-DE" sz="2600" dirty="0"/>
              <a:t>one mentoring teacher said that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GeoGebra</a:t>
            </a:r>
            <a:r>
              <a:rPr lang="de-DE" sz="2600" dirty="0"/>
              <a:t> is best for students to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investigate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mathematical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relations</a:t>
            </a:r>
            <a:r>
              <a:rPr lang="de-DE" sz="2600" dirty="0"/>
              <a:t>, </a:t>
            </a:r>
            <a:r>
              <a:rPr lang="de-DE" sz="2600" b="1" dirty="0">
                <a:solidFill>
                  <a:srgbClr val="C00000"/>
                </a:solidFill>
              </a:rPr>
              <a:t>but</a:t>
            </a:r>
            <a:r>
              <a:rPr lang="de-DE" sz="2600" dirty="0"/>
              <a:t>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pencil</a:t>
            </a:r>
            <a:r>
              <a:rPr lang="de-DE" sz="2600" dirty="0"/>
              <a:t> and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paper</a:t>
            </a:r>
            <a:r>
              <a:rPr lang="de-DE" sz="2600" dirty="0"/>
              <a:t> are needed for the students to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assimilate</a:t>
            </a:r>
            <a:r>
              <a:rPr lang="de-DE" sz="2600" dirty="0"/>
              <a:t> and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improve</a:t>
            </a:r>
            <a:r>
              <a:rPr lang="de-DE" sz="2600" dirty="0"/>
              <a:t> their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procedural</a:t>
            </a:r>
            <a:r>
              <a:rPr lang="de-DE" sz="2600" dirty="0"/>
              <a:t> and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formal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mathematical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skills</a:t>
            </a:r>
            <a:r>
              <a:rPr lang="de-DE" sz="2600" dirty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155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785992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Discussion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/>
              <a:t>Being part of a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PDS</a:t>
            </a:r>
            <a:r>
              <a:rPr lang="de-DE" sz="2600" dirty="0"/>
              <a:t>, the participating in-service mathematics teachers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substantiated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with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evidence</a:t>
            </a:r>
            <a:r>
              <a:rPr lang="de-DE" sz="2600" dirty="0"/>
              <a:t> their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starting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beliefs</a:t>
            </a:r>
            <a:r>
              <a:rPr lang="de-DE" sz="2600" dirty="0"/>
              <a:t> regarding the integration of technology in the mathematics classroom. </a:t>
            </a:r>
            <a:endParaRPr lang="de-DE" sz="2600" dirty="0" smtClean="0"/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 smtClean="0"/>
              <a:t>They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witnessed</a:t>
            </a:r>
            <a:r>
              <a:rPr lang="de-DE" sz="2600" dirty="0" smtClean="0"/>
              <a:t>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success</a:t>
            </a:r>
            <a:r>
              <a:rPr lang="de-DE" sz="2600" dirty="0" smtClean="0"/>
              <a:t> of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pre-service</a:t>
            </a:r>
            <a:r>
              <a:rPr lang="de-DE" sz="2600" dirty="0" smtClean="0"/>
              <a:t> teachers at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beginning</a:t>
            </a:r>
            <a:r>
              <a:rPr lang="de-DE" sz="2600" dirty="0" smtClean="0"/>
              <a:t> and then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experienced</a:t>
            </a:r>
            <a:r>
              <a:rPr lang="de-DE" sz="2600" dirty="0" smtClean="0"/>
              <a:t> this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sucess</a:t>
            </a:r>
            <a:r>
              <a:rPr lang="de-DE" sz="2600" dirty="0" smtClean="0"/>
              <a:t> by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themselves</a:t>
            </a:r>
            <a:r>
              <a:rPr lang="de-DE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06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Introduction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857430" cy="4645496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/>
              <a:t>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integration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ICT</a:t>
            </a:r>
            <a:r>
              <a:rPr lang="de-DE" sz="2600" dirty="0"/>
              <a:t> has been a key component of the agenda of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teachers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' p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rofessional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development</a:t>
            </a:r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 smtClean="0">
                <a:cs typeface="Arial" charset="0"/>
              </a:rPr>
              <a:t>Research indicates that one of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main</a:t>
            </a:r>
            <a:r>
              <a:rPr lang="de-DE" sz="2600" dirty="0" smtClean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barriers</a:t>
            </a:r>
            <a:r>
              <a:rPr lang="de-DE" sz="2600" dirty="0" smtClean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preventing</a:t>
            </a:r>
            <a:r>
              <a:rPr lang="de-DE" sz="2600" dirty="0"/>
              <a:t>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implementation</a:t>
            </a:r>
            <a:r>
              <a:rPr lang="de-DE" sz="2600" dirty="0"/>
              <a:t> of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technology</a:t>
            </a:r>
            <a:r>
              <a:rPr lang="de-DE" sz="2600" dirty="0"/>
              <a:t> in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education</a:t>
            </a:r>
            <a:r>
              <a:rPr lang="de-DE" sz="2600" dirty="0"/>
              <a:t> </a:t>
            </a:r>
            <a:r>
              <a:rPr lang="de-DE" sz="2600" dirty="0" smtClean="0"/>
              <a:t>is:</a:t>
            </a:r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>
                <a:solidFill>
                  <a:srgbClr val="008E40"/>
                </a:solidFill>
                <a:cs typeface="Arial" charset="0"/>
              </a:rPr>
              <a:t>Teachers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'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beliefs</a:t>
            </a:r>
            <a:r>
              <a:rPr lang="de-DE" sz="2600" dirty="0"/>
              <a:t> and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attitudes</a:t>
            </a:r>
            <a:r>
              <a:rPr lang="de-DE" sz="2600" dirty="0"/>
              <a:t> toward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role</a:t>
            </a:r>
            <a:r>
              <a:rPr lang="de-DE" sz="2600" dirty="0"/>
              <a:t> of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technology</a:t>
            </a:r>
            <a:r>
              <a:rPr lang="de-DE" sz="2600" dirty="0"/>
              <a:t>, and towards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ability</a:t>
            </a:r>
            <a:r>
              <a:rPr lang="de-DE" sz="2600" dirty="0"/>
              <a:t> of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successfully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implementing</a:t>
            </a:r>
            <a:r>
              <a:rPr lang="de-DE" sz="2600" dirty="0"/>
              <a:t> it within </a:t>
            </a:r>
            <a:r>
              <a:rPr lang="de-DE" sz="2600" dirty="0" smtClean="0"/>
              <a:t>schools.</a:t>
            </a:r>
            <a:endParaRPr lang="en-US" sz="26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785992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Discussion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 smtClean="0"/>
              <a:t>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PDS</a:t>
            </a:r>
            <a:r>
              <a:rPr lang="de-DE" sz="2600" dirty="0" smtClean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helped</a:t>
            </a:r>
            <a:r>
              <a:rPr lang="de-DE" sz="2600" dirty="0" smtClean="0"/>
              <a:t> </a:t>
            </a:r>
            <a:r>
              <a:rPr lang="de-DE" sz="2600" dirty="0"/>
              <a:t>create a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community</a:t>
            </a:r>
            <a:r>
              <a:rPr lang="de-DE" sz="2600" dirty="0"/>
              <a:t> of teaching professionals that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encouraged</a:t>
            </a:r>
            <a:r>
              <a:rPr lang="de-DE" sz="2600" dirty="0"/>
              <a:t> certain teaching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behaviors</a:t>
            </a:r>
            <a:r>
              <a:rPr lang="de-DE" sz="2600" dirty="0"/>
              <a:t> (integrating ICT in mathematics teaching and learning) and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substantiated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beliefs</a:t>
            </a:r>
            <a:r>
              <a:rPr lang="de-DE" sz="2600" dirty="0"/>
              <a:t> regarding these behaviors. </a:t>
            </a:r>
            <a:endParaRPr lang="de-DE" sz="2600" dirty="0" smtClean="0"/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/>
              <a:t>This is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due</a:t>
            </a:r>
            <a:r>
              <a:rPr lang="de-DE" sz="2600" dirty="0"/>
              <a:t> to the fact that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in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this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context</a:t>
            </a:r>
            <a:r>
              <a:rPr lang="de-DE" sz="2600" dirty="0"/>
              <a:t>, it is possible for the in-service teachers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to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experiment</a:t>
            </a:r>
            <a:r>
              <a:rPr lang="de-DE" sz="2600" dirty="0"/>
              <a:t> teaching behaviors, and thus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decide</a:t>
            </a:r>
            <a:r>
              <a:rPr lang="de-DE" sz="2600" dirty="0"/>
              <a:t> whether to adopt these behaviors or not.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2548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785992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Discussion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/>
              <a:t>This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positive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influence</a:t>
            </a:r>
            <a:r>
              <a:rPr lang="de-DE" sz="2600" dirty="0"/>
              <a:t> of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PDS</a:t>
            </a:r>
            <a:r>
              <a:rPr lang="de-DE" sz="2600" dirty="0"/>
              <a:t> on the educational scene is described by researchers; for example by Cave and Brown (2010) regarding the positive influence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on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students</a:t>
            </a:r>
            <a:r>
              <a:rPr lang="de-DE" sz="2600" dirty="0"/>
              <a:t>'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achievement</a:t>
            </a:r>
            <a:r>
              <a:rPr lang="de-DE" sz="2600" dirty="0"/>
              <a:t>, and by </a:t>
            </a:r>
            <a:r>
              <a:rPr lang="en-US" sz="2600" dirty="0" err="1"/>
              <a:t>Boote</a:t>
            </a:r>
            <a:r>
              <a:rPr lang="en-US" sz="2600" dirty="0"/>
              <a:t> (2014) regarding the positive influence on mathematics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pre-service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teachers</a:t>
            </a:r>
            <a:r>
              <a:rPr lang="en-US" sz="2600" dirty="0"/>
              <a:t>’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emerging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pedagogical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content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knowledge</a:t>
            </a:r>
            <a:r>
              <a:rPr lang="en-US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136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785992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Discussion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3421360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 smtClean="0"/>
              <a:t>The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present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research</a:t>
            </a:r>
            <a:r>
              <a:rPr lang="en-US" sz="2600" dirty="0"/>
              <a:t> found that the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PDS</a:t>
            </a:r>
            <a:r>
              <a:rPr lang="en-US" sz="2600" dirty="0"/>
              <a:t> has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positive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influence</a:t>
            </a:r>
            <a:r>
              <a:rPr lang="en-US" sz="2600" dirty="0"/>
              <a:t> on mathematics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in-service</a:t>
            </a:r>
            <a:r>
              <a:rPr lang="en-US" sz="2600" dirty="0"/>
              <a:t> teachers'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practices</a:t>
            </a:r>
            <a:r>
              <a:rPr lang="en-US" sz="2600" dirty="0"/>
              <a:t>; specifically on their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adoption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of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new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innovations</a:t>
            </a:r>
            <a:r>
              <a:rPr lang="en-US" sz="26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06099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995738" y="5651500"/>
            <a:ext cx="1944687" cy="792163"/>
          </a:xfrm>
          <a:prstGeom prst="actionButtonBlank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eaLnBrk="0" hangingPunct="0"/>
            <a:endParaRPr kumimoji="1" lang="he-IL" sz="2400">
              <a:latin typeface="Times New Roman" pitchFamily="18" charset="0"/>
              <a:cs typeface="David" pitchFamily="2" charset="-79"/>
            </a:endParaRPr>
          </a:p>
        </p:txBody>
      </p:sp>
      <p:sp>
        <p:nvSpPr>
          <p:cNvPr id="52228" name="Text Box 5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3851275" y="5799138"/>
            <a:ext cx="1439863" cy="519112"/>
          </a:xfrm>
          <a:prstGeom prst="rect">
            <a:avLst/>
          </a:prstGeom>
          <a:solidFill>
            <a:srgbClr val="000066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2800" b="1">
                <a:solidFill>
                  <a:srgbClr val="FEA0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avid" pitchFamily="2" charset="-79"/>
              </a:rPr>
              <a:t>End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71600" y="1484784"/>
            <a:ext cx="7920880" cy="41857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Thanks for your attention</a:t>
            </a: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kumimoji="1" lang="en-US" sz="2400" b="1" dirty="0">
              <a:latin typeface="Times New Roman" pitchFamily="18" charset="0"/>
              <a:cs typeface="David" pitchFamily="2" charset="-79"/>
            </a:endParaRP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2000" b="1" dirty="0">
                <a:solidFill>
                  <a:srgbClr val="30218B"/>
                </a:solidFill>
              </a:rPr>
              <a:t>Dr. </a:t>
            </a:r>
            <a:r>
              <a:rPr kumimoji="1" lang="en-US" sz="2000" b="1" dirty="0" err="1">
                <a:solidFill>
                  <a:srgbClr val="30218B"/>
                </a:solidFill>
              </a:rPr>
              <a:t>Wajeeh</a:t>
            </a:r>
            <a:r>
              <a:rPr kumimoji="1" lang="en-US" sz="2000" b="1" dirty="0">
                <a:solidFill>
                  <a:srgbClr val="30218B"/>
                </a:solidFill>
              </a:rPr>
              <a:t> </a:t>
            </a:r>
            <a:r>
              <a:rPr kumimoji="1" lang="en-US" sz="2000" b="1" dirty="0" err="1" smtClean="0">
                <a:solidFill>
                  <a:srgbClr val="30218B"/>
                </a:solidFill>
              </a:rPr>
              <a:t>Daher</a:t>
            </a:r>
            <a:r>
              <a:rPr kumimoji="1" lang="en-US" sz="2000" b="1" dirty="0" smtClean="0">
                <a:solidFill>
                  <a:srgbClr val="30218B"/>
                </a:solidFill>
              </a:rPr>
              <a:t>, </a:t>
            </a:r>
            <a:r>
              <a:rPr kumimoji="1" lang="en-US" sz="2100" b="1" dirty="0" smtClean="0">
                <a:solidFill>
                  <a:srgbClr val="30218B"/>
                </a:solidFill>
              </a:rPr>
              <a:t>Dr</a:t>
            </a:r>
            <a:r>
              <a:rPr kumimoji="1" lang="en-US" sz="2100" b="1" dirty="0">
                <a:solidFill>
                  <a:srgbClr val="30218B"/>
                </a:solidFill>
              </a:rPr>
              <a:t>. </a:t>
            </a:r>
            <a:r>
              <a:rPr kumimoji="1" lang="en-US" sz="2100" b="1" dirty="0" err="1">
                <a:solidFill>
                  <a:srgbClr val="30218B"/>
                </a:solidFill>
              </a:rPr>
              <a:t>Nimer</a:t>
            </a:r>
            <a:r>
              <a:rPr kumimoji="1" lang="en-US" sz="2100" b="1" dirty="0">
                <a:solidFill>
                  <a:srgbClr val="30218B"/>
                </a:solidFill>
              </a:rPr>
              <a:t> </a:t>
            </a:r>
            <a:r>
              <a:rPr kumimoji="1" lang="en-US" sz="2100" b="1" dirty="0" err="1" smtClean="0">
                <a:solidFill>
                  <a:srgbClr val="30218B"/>
                </a:solidFill>
              </a:rPr>
              <a:t>Baya'a</a:t>
            </a:r>
            <a:r>
              <a:rPr kumimoji="1" lang="en-US" sz="2100" b="1" dirty="0" smtClean="0">
                <a:solidFill>
                  <a:srgbClr val="30218B"/>
                </a:solidFill>
              </a:rPr>
              <a:t>, Mrs</a:t>
            </a:r>
            <a:r>
              <a:rPr kumimoji="1" lang="en-US" sz="2100" b="1" dirty="0">
                <a:solidFill>
                  <a:srgbClr val="30218B"/>
                </a:solidFill>
              </a:rPr>
              <a:t>. </a:t>
            </a:r>
            <a:r>
              <a:rPr kumimoji="1" lang="en-US" sz="2100" b="1" dirty="0" err="1">
                <a:solidFill>
                  <a:srgbClr val="30218B"/>
                </a:solidFill>
              </a:rPr>
              <a:t>Rawan</a:t>
            </a:r>
            <a:r>
              <a:rPr kumimoji="1" lang="en-US" sz="2100" b="1" dirty="0">
                <a:solidFill>
                  <a:srgbClr val="30218B"/>
                </a:solidFill>
              </a:rPr>
              <a:t> </a:t>
            </a:r>
            <a:r>
              <a:rPr kumimoji="1" lang="en-US" sz="2100" b="1" dirty="0" err="1">
                <a:solidFill>
                  <a:srgbClr val="30218B"/>
                </a:solidFill>
              </a:rPr>
              <a:t>Anabousy</a:t>
            </a:r>
            <a:endParaRPr kumimoji="1" lang="en-US" sz="2100" b="1" dirty="0">
              <a:solidFill>
                <a:srgbClr val="30218B"/>
              </a:solidFill>
            </a:endParaRP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2100" b="1" dirty="0" smtClean="0">
                <a:solidFill>
                  <a:srgbClr val="30218B"/>
                </a:solidFill>
              </a:rPr>
              <a:t>  </a:t>
            </a:r>
            <a:endParaRPr kumimoji="1" lang="en-US" sz="2100" b="1" dirty="0">
              <a:solidFill>
                <a:srgbClr val="30218B"/>
              </a:solidFill>
            </a:endParaRP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2100" b="1" dirty="0">
                <a:solidFill>
                  <a:srgbClr val="30218B"/>
                </a:solidFill>
              </a:rPr>
              <a:t>Al-</a:t>
            </a:r>
            <a:r>
              <a:rPr kumimoji="1" lang="en-US" sz="2100" b="1" dirty="0" err="1">
                <a:solidFill>
                  <a:srgbClr val="30218B"/>
                </a:solidFill>
              </a:rPr>
              <a:t>Qasemi</a:t>
            </a:r>
            <a:r>
              <a:rPr kumimoji="1" lang="en-US" sz="2100" b="1" dirty="0">
                <a:solidFill>
                  <a:srgbClr val="30218B"/>
                </a:solidFill>
              </a:rPr>
              <a:t> Academic College of </a:t>
            </a:r>
            <a:r>
              <a:rPr kumimoji="1" lang="en-US" sz="2100" b="1" dirty="0" smtClean="0">
                <a:solidFill>
                  <a:srgbClr val="30218B"/>
                </a:solidFill>
              </a:rPr>
              <a:t>Education</a:t>
            </a: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2100" b="1" dirty="0">
                <a:solidFill>
                  <a:srgbClr val="30218B"/>
                </a:solidFill>
              </a:rPr>
              <a:t>An-</a:t>
            </a:r>
            <a:r>
              <a:rPr kumimoji="1" lang="en-US" sz="2100" b="1" dirty="0" err="1">
                <a:solidFill>
                  <a:srgbClr val="30218B"/>
                </a:solidFill>
              </a:rPr>
              <a:t>Najah</a:t>
            </a:r>
            <a:r>
              <a:rPr kumimoji="1" lang="en-US" sz="2100" b="1" dirty="0">
                <a:solidFill>
                  <a:srgbClr val="30218B"/>
                </a:solidFill>
              </a:rPr>
              <a:t> National University</a:t>
            </a: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kumimoji="1" lang="en-US" sz="2100" b="1" dirty="0">
              <a:solidFill>
                <a:srgbClr val="30218B"/>
              </a:solidFill>
            </a:endParaRP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kumimoji="1" lang="en-US" sz="2400" dirty="0">
              <a:latin typeface="Times New Roman" pitchFamily="18" charset="0"/>
              <a:cs typeface="David" pitchFamily="2" charset="-79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Introduction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2485256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/>
              <a:t>As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supervisors</a:t>
            </a:r>
            <a:r>
              <a:rPr lang="de-DE" sz="2600" dirty="0"/>
              <a:t> of mathematics pre-service teachers in the training schools, we consider it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our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role</a:t>
            </a:r>
            <a:r>
              <a:rPr lang="de-DE" sz="2600" dirty="0"/>
              <a:t> to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encourage</a:t>
            </a:r>
            <a:r>
              <a:rPr lang="de-DE" sz="2600" dirty="0"/>
              <a:t>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integration</a:t>
            </a:r>
            <a:r>
              <a:rPr lang="de-DE" sz="2600" dirty="0"/>
              <a:t> of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ICT</a:t>
            </a:r>
            <a:r>
              <a:rPr lang="de-DE" sz="2600" dirty="0"/>
              <a:t> in teaching among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mentoring</a:t>
            </a:r>
            <a:r>
              <a:rPr lang="de-DE" sz="2600" dirty="0"/>
              <a:t> </a:t>
            </a:r>
            <a:r>
              <a:rPr lang="de-DE" sz="2600" dirty="0" smtClean="0"/>
              <a:t>in-service mathematics </a:t>
            </a:r>
            <a:r>
              <a:rPr lang="de-DE" sz="2600" dirty="0"/>
              <a:t>teachers in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training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schools</a:t>
            </a:r>
            <a:r>
              <a:rPr lang="de-DE" sz="2600" dirty="0"/>
              <a:t>. </a:t>
            </a:r>
            <a:endParaRPr lang="en-US" sz="26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9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Introduction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3637384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/>
              <a:t>In the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current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research</a:t>
            </a:r>
            <a:r>
              <a:rPr lang="en-US" sz="2600" dirty="0"/>
              <a:t> we describe, utilizing the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innovation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diffusion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model</a:t>
            </a:r>
            <a:r>
              <a:rPr lang="en-US" sz="2600" dirty="0"/>
              <a:t> developed by Rogers (2003), the development of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five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mentoring</a:t>
            </a:r>
            <a:r>
              <a:rPr lang="en-US" sz="2600" dirty="0"/>
              <a:t> </a:t>
            </a:r>
            <a:r>
              <a:rPr lang="en-US" sz="2600" dirty="0" smtClean="0"/>
              <a:t>in-service mathematics </a:t>
            </a:r>
            <a:r>
              <a:rPr lang="en-US" sz="2600" dirty="0"/>
              <a:t>teachers'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beliefs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behaviors</a:t>
            </a:r>
            <a:r>
              <a:rPr lang="en-US" sz="2600" dirty="0"/>
              <a:t> regarding the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integration</a:t>
            </a:r>
            <a:r>
              <a:rPr lang="en-US" sz="2600" dirty="0"/>
              <a:t> of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ICT</a:t>
            </a:r>
            <a:r>
              <a:rPr lang="en-US" sz="2600" dirty="0"/>
              <a:t> in their teaching in a professional development school (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PDS</a:t>
            </a:r>
            <a:r>
              <a:rPr lang="en-US" sz="2600" dirty="0"/>
              <a:t>).</a:t>
            </a:r>
            <a:endParaRPr lang="en-US" sz="26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3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5098" y="274638"/>
            <a:ext cx="749935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Innovation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Diffusion Model</a:t>
            </a:r>
            <a:endParaRPr lang="ar-JO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13" name="קבוצה 12"/>
          <p:cNvGrpSpPr/>
          <p:nvPr/>
        </p:nvGrpSpPr>
        <p:grpSpPr>
          <a:xfrm>
            <a:off x="107950" y="2708275"/>
            <a:ext cx="8928100" cy="2233613"/>
            <a:chOff x="107950" y="2708275"/>
            <a:chExt cx="8928100" cy="2233613"/>
          </a:xfrm>
        </p:grpSpPr>
        <p:sp>
          <p:nvSpPr>
            <p:cNvPr id="4" name="מלבן מעוגל 3"/>
            <p:cNvSpPr/>
            <p:nvPr/>
          </p:nvSpPr>
          <p:spPr bwMode="auto">
            <a:xfrm>
              <a:off x="107950" y="3644900"/>
              <a:ext cx="1152525" cy="431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Knowledge</a:t>
              </a:r>
              <a:endParaRPr lang="ar-JO" sz="1600" dirty="0"/>
            </a:p>
          </p:txBody>
        </p:sp>
        <p:sp>
          <p:nvSpPr>
            <p:cNvPr id="5" name="מלבן מעוגל 4"/>
            <p:cNvSpPr/>
            <p:nvPr/>
          </p:nvSpPr>
          <p:spPr bwMode="auto">
            <a:xfrm>
              <a:off x="1403350" y="3644900"/>
              <a:ext cx="1152525" cy="431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Persuasion</a:t>
              </a:r>
              <a:endParaRPr lang="ar-JO" sz="1600" dirty="0"/>
            </a:p>
          </p:txBody>
        </p:sp>
        <p:grpSp>
          <p:nvGrpSpPr>
            <p:cNvPr id="39951" name="קבוצה 7"/>
            <p:cNvGrpSpPr>
              <a:grpSpLocks/>
            </p:cNvGrpSpPr>
            <p:nvPr/>
          </p:nvGrpSpPr>
          <p:grpSpPr bwMode="auto">
            <a:xfrm>
              <a:off x="2699979" y="3500847"/>
              <a:ext cx="981239" cy="792572"/>
              <a:chOff x="4067944" y="2564904"/>
              <a:chExt cx="981337" cy="792088"/>
            </a:xfrm>
          </p:grpSpPr>
          <p:sp>
            <p:nvSpPr>
              <p:cNvPr id="6" name="תרשים זרימה: החלטה 5"/>
              <p:cNvSpPr/>
              <p:nvPr/>
            </p:nvSpPr>
            <p:spPr>
              <a:xfrm>
                <a:off x="4068303" y="2564495"/>
                <a:ext cx="936719" cy="793265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JO" sz="1400" dirty="0"/>
              </a:p>
            </p:txBody>
          </p:sp>
          <p:sp>
            <p:nvSpPr>
              <p:cNvPr id="39971" name="TextBox 6"/>
              <p:cNvSpPr txBox="1">
                <a:spLocks noChangeArrowheads="1"/>
              </p:cNvSpPr>
              <p:nvPr/>
            </p:nvSpPr>
            <p:spPr bwMode="auto">
              <a:xfrm>
                <a:off x="4113177" y="2778826"/>
                <a:ext cx="93610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/>
                <a:r>
                  <a:rPr lang="en-US" sz="1600">
                    <a:solidFill>
                      <a:srgbClr val="FFFFFF"/>
                    </a:solidFill>
                    <a:latin typeface="Gill Sans MT" pitchFamily="34" charset="0"/>
                  </a:rPr>
                  <a:t>Decision</a:t>
                </a:r>
                <a:endParaRPr lang="ar-JO" sz="1600">
                  <a:solidFill>
                    <a:srgbClr val="FFFFFF"/>
                  </a:solidFill>
                  <a:latin typeface="Gill Sans MT" pitchFamily="34" charset="0"/>
                  <a:ea typeface="Majalla UI"/>
                  <a:cs typeface="Majalla UI"/>
                </a:endParaRPr>
              </a:p>
            </p:txBody>
          </p:sp>
        </p:grpSp>
        <p:grpSp>
          <p:nvGrpSpPr>
            <p:cNvPr id="39953" name="קבוצה 14"/>
            <p:cNvGrpSpPr>
              <a:grpSpLocks/>
            </p:cNvGrpSpPr>
            <p:nvPr/>
          </p:nvGrpSpPr>
          <p:grpSpPr bwMode="auto">
            <a:xfrm>
              <a:off x="3275985" y="4509576"/>
              <a:ext cx="1368015" cy="432312"/>
              <a:chOff x="5076056" y="3429000"/>
              <a:chExt cx="1368152" cy="432048"/>
            </a:xfrm>
          </p:grpSpPr>
          <p:sp>
            <p:nvSpPr>
              <p:cNvPr id="11" name="תרשים זרימה: נתונים 10"/>
              <p:cNvSpPr/>
              <p:nvPr/>
            </p:nvSpPr>
            <p:spPr>
              <a:xfrm>
                <a:off x="5076671" y="3429512"/>
                <a:ext cx="1366975" cy="431536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JO" sz="1600" dirty="0"/>
              </a:p>
            </p:txBody>
          </p:sp>
          <p:sp>
            <p:nvSpPr>
              <p:cNvPr id="39967" name="TextBox 13"/>
              <p:cNvSpPr txBox="1">
                <a:spLocks noChangeArrowheads="1"/>
              </p:cNvSpPr>
              <p:nvPr/>
            </p:nvSpPr>
            <p:spPr bwMode="auto">
              <a:xfrm>
                <a:off x="5300710" y="3455719"/>
                <a:ext cx="108012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/>
                <a:r>
                  <a:rPr lang="en-US" sz="1600">
                    <a:solidFill>
                      <a:srgbClr val="FFFFFF"/>
                    </a:solidFill>
                    <a:latin typeface="Gill Sans MT" pitchFamily="34" charset="0"/>
                  </a:rPr>
                  <a:t>Rejection</a:t>
                </a:r>
                <a:endParaRPr lang="ar-JO" sz="1600">
                  <a:solidFill>
                    <a:srgbClr val="FFFFFF"/>
                  </a:solidFill>
                  <a:latin typeface="Gill Sans MT" pitchFamily="34" charset="0"/>
                  <a:ea typeface="Majalla UI"/>
                  <a:cs typeface="Majalla UI"/>
                </a:endParaRPr>
              </a:p>
            </p:txBody>
          </p:sp>
        </p:grpSp>
        <p:sp>
          <p:nvSpPr>
            <p:cNvPr id="16" name="מלבן מעוגל 15"/>
            <p:cNvSpPr/>
            <p:nvPr/>
          </p:nvSpPr>
          <p:spPr bwMode="auto">
            <a:xfrm>
              <a:off x="4859338" y="2924175"/>
              <a:ext cx="1584325" cy="431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Implementation</a:t>
              </a:r>
              <a:endParaRPr lang="ar-JO" sz="1600" dirty="0"/>
            </a:p>
          </p:txBody>
        </p:sp>
        <p:grpSp>
          <p:nvGrpSpPr>
            <p:cNvPr id="39955" name="קבוצה 17"/>
            <p:cNvGrpSpPr>
              <a:grpSpLocks/>
            </p:cNvGrpSpPr>
            <p:nvPr/>
          </p:nvGrpSpPr>
          <p:grpSpPr bwMode="auto">
            <a:xfrm>
              <a:off x="6588023" y="2708275"/>
              <a:ext cx="981239" cy="792572"/>
              <a:chOff x="4067944" y="2564904"/>
              <a:chExt cx="981337" cy="792088"/>
            </a:xfrm>
          </p:grpSpPr>
          <p:sp>
            <p:nvSpPr>
              <p:cNvPr id="19" name="תרשים זרימה: החלטה 18"/>
              <p:cNvSpPr/>
              <p:nvPr/>
            </p:nvSpPr>
            <p:spPr>
              <a:xfrm>
                <a:off x="4068046" y="2564904"/>
                <a:ext cx="936719" cy="791679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JO" sz="1400" dirty="0"/>
              </a:p>
            </p:txBody>
          </p:sp>
          <p:sp>
            <p:nvSpPr>
              <p:cNvPr id="39965" name="TextBox 19"/>
              <p:cNvSpPr txBox="1">
                <a:spLocks noChangeArrowheads="1"/>
              </p:cNvSpPr>
              <p:nvPr/>
            </p:nvSpPr>
            <p:spPr bwMode="auto">
              <a:xfrm>
                <a:off x="4113177" y="2778826"/>
                <a:ext cx="93610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/>
                <a:r>
                  <a:rPr lang="en-US" sz="1600">
                    <a:solidFill>
                      <a:srgbClr val="FFFFFF"/>
                    </a:solidFill>
                    <a:latin typeface="Gill Sans MT" pitchFamily="34" charset="0"/>
                  </a:rPr>
                  <a:t>Decision</a:t>
                </a:r>
                <a:endParaRPr lang="ar-JO" sz="1600">
                  <a:solidFill>
                    <a:srgbClr val="FFFFFF"/>
                  </a:solidFill>
                  <a:latin typeface="Gill Sans MT" pitchFamily="34" charset="0"/>
                  <a:ea typeface="Majalla UI"/>
                  <a:cs typeface="Majalla UI"/>
                </a:endParaRPr>
              </a:p>
            </p:txBody>
          </p:sp>
        </p:grpSp>
        <p:sp>
          <p:nvSpPr>
            <p:cNvPr id="21" name="מלבן מעוגל 20"/>
            <p:cNvSpPr/>
            <p:nvPr/>
          </p:nvSpPr>
          <p:spPr bwMode="auto">
            <a:xfrm>
              <a:off x="7667625" y="2924175"/>
              <a:ext cx="1368425" cy="431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Confirmation</a:t>
              </a:r>
              <a:endParaRPr lang="ar-JO" sz="1600" dirty="0"/>
            </a:p>
          </p:txBody>
        </p:sp>
        <p:cxnSp>
          <p:nvCxnSpPr>
            <p:cNvPr id="24" name="מחבר חץ ישר 23"/>
            <p:cNvCxnSpPr/>
            <p:nvPr/>
          </p:nvCxnSpPr>
          <p:spPr bwMode="auto">
            <a:xfrm>
              <a:off x="1260475" y="3860800"/>
              <a:ext cx="1428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מחבר חץ ישר 24"/>
            <p:cNvCxnSpPr/>
            <p:nvPr/>
          </p:nvCxnSpPr>
          <p:spPr bwMode="auto">
            <a:xfrm>
              <a:off x="2538413" y="3881438"/>
              <a:ext cx="16192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מחבר חץ ישר 25"/>
            <p:cNvCxnSpPr/>
            <p:nvPr/>
          </p:nvCxnSpPr>
          <p:spPr bwMode="auto">
            <a:xfrm>
              <a:off x="4489450" y="3130550"/>
              <a:ext cx="369888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מחבר חץ ישר 33"/>
            <p:cNvCxnSpPr/>
            <p:nvPr/>
          </p:nvCxnSpPr>
          <p:spPr bwMode="auto">
            <a:xfrm>
              <a:off x="6305550" y="3074988"/>
              <a:ext cx="285750" cy="142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מחבר חץ ישר 37"/>
            <p:cNvCxnSpPr/>
            <p:nvPr/>
          </p:nvCxnSpPr>
          <p:spPr bwMode="auto">
            <a:xfrm>
              <a:off x="7451725" y="3103563"/>
              <a:ext cx="215900" cy="158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מחבר מרפקי 52"/>
            <p:cNvCxnSpPr>
              <a:stCxn id="6" idx="2"/>
              <a:endCxn id="11" idx="2"/>
            </p:cNvCxnSpPr>
            <p:nvPr/>
          </p:nvCxnSpPr>
          <p:spPr bwMode="auto">
            <a:xfrm rot="16200000" flipH="1">
              <a:off x="3074988" y="4387850"/>
              <a:ext cx="431800" cy="2444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hape 61"/>
            <p:cNvCxnSpPr>
              <a:stCxn id="6" idx="0"/>
              <a:endCxn id="9" idx="2"/>
            </p:cNvCxnSpPr>
            <p:nvPr/>
          </p:nvCxnSpPr>
          <p:spPr bwMode="auto">
            <a:xfrm rot="5400000" flipH="1" flipV="1">
              <a:off x="3146425" y="3162300"/>
              <a:ext cx="360363" cy="31591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939" name="TextBox 27"/>
          <p:cNvSpPr txBox="1">
            <a:spLocks noChangeArrowheads="1"/>
          </p:cNvSpPr>
          <p:nvPr/>
        </p:nvSpPr>
        <p:spPr bwMode="auto">
          <a:xfrm>
            <a:off x="1979612" y="5477162"/>
            <a:ext cx="59047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1600" b="1" u="sng" dirty="0">
                <a:latin typeface="Gill Sans MT" pitchFamily="34" charset="0"/>
              </a:rPr>
              <a:t>Innovation Diffusion </a:t>
            </a:r>
            <a:r>
              <a:rPr lang="en-US" sz="1600" b="1" u="sng" dirty="0" smtClean="0">
                <a:latin typeface="Gill Sans MT" pitchFamily="34" charset="0"/>
              </a:rPr>
              <a:t>Model, Rogers, 2003</a:t>
            </a:r>
            <a:r>
              <a:rPr lang="en-US" sz="1600" u="sng" dirty="0" smtClean="0">
                <a:latin typeface="Gill Sans MT" pitchFamily="34" charset="0"/>
              </a:rPr>
              <a:t> </a:t>
            </a:r>
            <a:endParaRPr lang="ar-JO" sz="1600" u="sng" dirty="0">
              <a:latin typeface="Gill Sans MT" pitchFamily="34" charset="0"/>
              <a:ea typeface="Majalla UI"/>
              <a:cs typeface="Majalla 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0475" y="1484784"/>
            <a:ext cx="5840781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>
                <a:latin typeface="+mn-lt"/>
                <a:cs typeface="+mn-cs"/>
              </a:rPr>
              <a:t>In our research, the innovation </a:t>
            </a:r>
            <a:r>
              <a:rPr lang="en-US" sz="2400" dirty="0" smtClean="0">
                <a:latin typeface="+mn-lt"/>
                <a:cs typeface="+mn-cs"/>
              </a:rPr>
              <a:t>is: </a:t>
            </a:r>
            <a:r>
              <a:rPr lang="en-US" sz="2800" dirty="0">
                <a:solidFill>
                  <a:srgbClr val="008E40"/>
                </a:solidFill>
                <a:latin typeface="+mn-lt"/>
              </a:rPr>
              <a:t>Integration of ICT in Teaching</a:t>
            </a:r>
            <a:endParaRPr lang="he-IL" sz="2800" dirty="0">
              <a:solidFill>
                <a:srgbClr val="008E40"/>
              </a:solidFill>
              <a:latin typeface="+mn-lt"/>
            </a:endParaRPr>
          </a:p>
        </p:txBody>
      </p:sp>
      <p:grpSp>
        <p:nvGrpSpPr>
          <p:cNvPr id="33" name="קבוצה 14"/>
          <p:cNvGrpSpPr>
            <a:grpSpLocks/>
          </p:cNvGrpSpPr>
          <p:nvPr/>
        </p:nvGrpSpPr>
        <p:grpSpPr bwMode="auto">
          <a:xfrm>
            <a:off x="6307595" y="4237690"/>
            <a:ext cx="1368015" cy="432312"/>
            <a:chOff x="5076056" y="3429000"/>
            <a:chExt cx="1368152" cy="432048"/>
          </a:xfrm>
        </p:grpSpPr>
        <p:sp>
          <p:nvSpPr>
            <p:cNvPr id="35" name="תרשים זרימה: נתונים 34"/>
            <p:cNvSpPr/>
            <p:nvPr/>
          </p:nvSpPr>
          <p:spPr>
            <a:xfrm>
              <a:off x="5076671" y="3429512"/>
              <a:ext cx="1366975" cy="431536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JO" sz="1600" dirty="0"/>
            </a:p>
          </p:txBody>
        </p:sp>
        <p:sp>
          <p:nvSpPr>
            <p:cNvPr id="36" name="TextBox 13"/>
            <p:cNvSpPr txBox="1">
              <a:spLocks noChangeArrowheads="1"/>
            </p:cNvSpPr>
            <p:nvPr/>
          </p:nvSpPr>
          <p:spPr bwMode="auto">
            <a:xfrm>
              <a:off x="5300710" y="3455719"/>
              <a:ext cx="108012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1600">
                  <a:solidFill>
                    <a:srgbClr val="FFFFFF"/>
                  </a:solidFill>
                  <a:latin typeface="Gill Sans MT" pitchFamily="34" charset="0"/>
                </a:rPr>
                <a:t>Rejection</a:t>
              </a:r>
              <a:endParaRPr lang="ar-JO" sz="1600">
                <a:solidFill>
                  <a:srgbClr val="FFFFFF"/>
                </a:solidFill>
                <a:latin typeface="Gill Sans MT" pitchFamily="34" charset="0"/>
                <a:ea typeface="Majalla UI"/>
                <a:cs typeface="Majalla UI"/>
              </a:endParaRPr>
            </a:p>
          </p:txBody>
        </p:sp>
      </p:grpSp>
      <p:cxnSp>
        <p:nvCxnSpPr>
          <p:cNvPr id="37" name="מחבר חץ ישר 36"/>
          <p:cNvCxnSpPr/>
          <p:nvPr/>
        </p:nvCxnSpPr>
        <p:spPr bwMode="auto">
          <a:xfrm>
            <a:off x="7056438" y="3501008"/>
            <a:ext cx="4019" cy="72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מלבן מעוגל 39"/>
          <p:cNvSpPr/>
          <p:nvPr/>
        </p:nvSpPr>
        <p:spPr bwMode="auto">
          <a:xfrm>
            <a:off x="3484563" y="2914649"/>
            <a:ext cx="1096066" cy="441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Adoption</a:t>
            </a:r>
            <a:endParaRPr lang="ar-JO" sz="1600" dirty="0"/>
          </a:p>
        </p:txBody>
      </p:sp>
    </p:spTree>
    <p:extLst>
      <p:ext uri="{BB962C8B-B14F-4D97-AF65-F5344CB8AC3E}">
        <p14:creationId xmlns:p14="http://schemas.microsoft.com/office/powerpoint/2010/main" val="20390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Research Process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0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929563" cy="4800600"/>
          </a:xfrm>
        </p:spPr>
        <p:txBody>
          <a:bodyPr/>
          <a:lstStyle/>
          <a:p>
            <a:pPr>
              <a:lnSpc>
                <a:spcPts val="3500"/>
              </a:lnSpc>
              <a:spcAft>
                <a:spcPts val="1200"/>
              </a:spcAft>
              <a:buFont typeface="Wingdings 2" pitchFamily="18" charset="2"/>
              <a:buNone/>
            </a:pPr>
            <a:r>
              <a:rPr lang="en-US" sz="2600" dirty="0" smtClean="0">
                <a:cs typeface="Arial" charset="0"/>
              </a:rPr>
              <a:t>Through the year we carried out the following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steps</a:t>
            </a:r>
            <a:r>
              <a:rPr lang="en-US" sz="2600" dirty="0" smtClean="0">
                <a:cs typeface="Arial" charset="0"/>
              </a:rPr>
              <a:t>:</a:t>
            </a:r>
          </a:p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Training</a:t>
            </a:r>
            <a:r>
              <a:rPr lang="en-US" sz="2600" dirty="0" smtClean="0">
                <a:cs typeface="Arial" charset="0"/>
              </a:rPr>
              <a:t> our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pre-service</a:t>
            </a:r>
            <a:r>
              <a:rPr lang="en-US" sz="2600" dirty="0" smtClean="0">
                <a:cs typeface="Arial" charset="0"/>
              </a:rPr>
              <a:t> teachers and the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in-service</a:t>
            </a:r>
            <a:r>
              <a:rPr lang="en-US" sz="2600" dirty="0" smtClean="0">
                <a:cs typeface="Arial" charset="0"/>
              </a:rPr>
              <a:t> mentoring teachers to use the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materials</a:t>
            </a:r>
            <a:r>
              <a:rPr lang="en-US" sz="2600" dirty="0" smtClean="0">
                <a:cs typeface="Arial" charset="0"/>
              </a:rPr>
              <a:t> in internet sites that we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developed</a:t>
            </a:r>
            <a:r>
              <a:rPr lang="en-US" sz="2600" dirty="0" smtClean="0">
                <a:cs typeface="Arial" charset="0"/>
              </a:rPr>
              <a:t>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previously</a:t>
            </a:r>
            <a:r>
              <a:rPr lang="en-US" sz="2600" dirty="0" smtClean="0">
                <a:cs typeface="Arial" charset="0"/>
              </a:rPr>
              <a:t>.</a:t>
            </a:r>
          </a:p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Presenting</a:t>
            </a:r>
            <a:r>
              <a:rPr lang="en-US" sz="2600" dirty="0" smtClean="0">
                <a:cs typeface="Arial" charset="0"/>
              </a:rPr>
              <a:t>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video</a:t>
            </a:r>
            <a:r>
              <a:rPr lang="en-US" sz="2600" dirty="0" smtClean="0">
                <a:cs typeface="Arial" charset="0"/>
              </a:rPr>
              <a:t>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clips</a:t>
            </a:r>
            <a:r>
              <a:rPr lang="en-US" sz="2600" dirty="0" smtClean="0">
                <a:cs typeface="Arial" charset="0"/>
              </a:rPr>
              <a:t> of successful ICT-based lessons recorded by our pre-service students from previous years.</a:t>
            </a:r>
          </a:p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en-US" sz="2600" dirty="0" smtClean="0">
                <a:cs typeface="Arial" charset="0"/>
              </a:rPr>
              <a:t>Presenting selected ICT-based lessons from the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digital</a:t>
            </a:r>
            <a:r>
              <a:rPr lang="en-US" sz="2600" dirty="0" smtClean="0">
                <a:cs typeface="Arial" charset="0"/>
              </a:rPr>
              <a:t>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content</a:t>
            </a:r>
            <a:r>
              <a:rPr lang="en-US" sz="2600" dirty="0" smtClean="0">
                <a:cs typeface="Arial" charset="0"/>
              </a:rPr>
              <a:t>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site</a:t>
            </a:r>
            <a:r>
              <a:rPr lang="en-US" sz="2600" dirty="0" smtClean="0">
                <a:cs typeface="Arial" charset="0"/>
              </a:rPr>
              <a:t>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of</a:t>
            </a:r>
            <a:r>
              <a:rPr lang="en-US" sz="2600" dirty="0" smtClean="0">
                <a:cs typeface="Arial" charset="0"/>
              </a:rPr>
              <a:t>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the</a:t>
            </a:r>
            <a:r>
              <a:rPr lang="en-US" sz="2600" dirty="0" smtClean="0">
                <a:cs typeface="Arial" charset="0"/>
              </a:rPr>
              <a:t>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ministry</a:t>
            </a:r>
            <a:r>
              <a:rPr lang="en-US" sz="2600" dirty="0" smtClean="0">
                <a:cs typeface="Arial" charset="0"/>
              </a:rPr>
              <a:t>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of</a:t>
            </a:r>
            <a:r>
              <a:rPr lang="en-US" sz="2600" dirty="0" smtClean="0">
                <a:cs typeface="Arial" charset="0"/>
              </a:rPr>
              <a:t>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education</a:t>
            </a:r>
            <a:r>
              <a:rPr lang="en-US" sz="2600" dirty="0" smtClean="0">
                <a:cs typeface="Arial" charset="0"/>
              </a:rPr>
              <a:t>.</a:t>
            </a:r>
          </a:p>
          <a:p>
            <a:pPr>
              <a:lnSpc>
                <a:spcPts val="3500"/>
              </a:lnSpc>
              <a:spcAft>
                <a:spcPts val="1200"/>
              </a:spcAft>
              <a:buFont typeface="Wingdings 2" pitchFamily="18" charset="2"/>
              <a:buNone/>
            </a:pPr>
            <a:endParaRPr lang="en-US" sz="2600" dirty="0" smtClean="0">
              <a:cs typeface="Arial" charset="0"/>
            </a:endParaRPr>
          </a:p>
          <a:p>
            <a:pPr>
              <a:lnSpc>
                <a:spcPts val="3500"/>
              </a:lnSpc>
              <a:spcAft>
                <a:spcPts val="1200"/>
              </a:spcAft>
              <a:buFont typeface="Wingdings 2" pitchFamily="18" charset="2"/>
              <a:buNone/>
            </a:pPr>
            <a:endParaRPr lang="he-IL" sz="2600" dirty="0" smtClean="0"/>
          </a:p>
        </p:txBody>
      </p:sp>
    </p:spTree>
    <p:extLst>
      <p:ext uri="{BB962C8B-B14F-4D97-AF65-F5344CB8AC3E}">
        <p14:creationId xmlns:p14="http://schemas.microsoft.com/office/powerpoint/2010/main" val="25459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Research Process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4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929563" cy="4800600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Implementing</a:t>
            </a:r>
            <a:r>
              <a:rPr lang="en-US" sz="2600" dirty="0" smtClean="0">
                <a:cs typeface="Arial" charset="0"/>
              </a:rPr>
              <a:t>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available</a:t>
            </a:r>
            <a:r>
              <a:rPr lang="en-US" sz="2600" dirty="0" smtClean="0">
                <a:cs typeface="Arial" charset="0"/>
              </a:rPr>
              <a:t> excellent ICT-based lessons,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firstly</a:t>
            </a:r>
            <a:r>
              <a:rPr lang="en-US" sz="2600" dirty="0" smtClean="0">
                <a:cs typeface="Arial" charset="0"/>
              </a:rPr>
              <a:t> by our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pre-service</a:t>
            </a:r>
            <a:r>
              <a:rPr lang="en-US" sz="2600" dirty="0" smtClean="0">
                <a:cs typeface="Arial" charset="0"/>
              </a:rPr>
              <a:t> teachers and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then</a:t>
            </a:r>
            <a:r>
              <a:rPr lang="en-US" sz="2600" dirty="0" smtClean="0">
                <a:cs typeface="Arial" charset="0"/>
              </a:rPr>
              <a:t> by their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mentors</a:t>
            </a:r>
            <a:r>
              <a:rPr lang="en-US" sz="2600" dirty="0" smtClean="0">
                <a:cs typeface="Arial" charset="0"/>
              </a:rPr>
              <a:t>. </a:t>
            </a:r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Preparing</a:t>
            </a:r>
            <a:r>
              <a:rPr lang="en-US" sz="2600" dirty="0" smtClean="0">
                <a:cs typeface="Arial" charset="0"/>
              </a:rPr>
              <a:t> ICT-based lesson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collaboratively</a:t>
            </a:r>
            <a:r>
              <a:rPr lang="en-US" sz="2600" dirty="0" smtClean="0">
                <a:cs typeface="Arial" charset="0"/>
              </a:rPr>
              <a:t> by our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pre-service</a:t>
            </a:r>
            <a:r>
              <a:rPr lang="en-US" sz="2600" dirty="0" smtClean="0">
                <a:cs typeface="Arial" charset="0"/>
              </a:rPr>
              <a:t> teachers and their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mentors</a:t>
            </a:r>
            <a:r>
              <a:rPr lang="en-US" sz="2600" dirty="0" smtClean="0">
                <a:cs typeface="Arial" charset="0"/>
              </a:rPr>
              <a:t>.</a:t>
            </a:r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Implementing</a:t>
            </a:r>
            <a:r>
              <a:rPr lang="en-US" sz="2600" dirty="0" smtClean="0">
                <a:cs typeface="Arial" charset="0"/>
              </a:rPr>
              <a:t> those lessons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collaboratively</a:t>
            </a:r>
            <a:r>
              <a:rPr lang="en-US" sz="2600" dirty="0" smtClean="0">
                <a:cs typeface="Arial" charset="0"/>
              </a:rPr>
              <a:t> in the classroom, and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then</a:t>
            </a:r>
            <a:r>
              <a:rPr lang="en-US" sz="2600" dirty="0" smtClean="0">
                <a:cs typeface="Arial" charset="0"/>
              </a:rPr>
              <a:t> by the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mentors</a:t>
            </a:r>
            <a:r>
              <a:rPr lang="en-US" sz="2600" dirty="0" smtClean="0">
                <a:cs typeface="Arial" charset="0"/>
              </a:rPr>
              <a:t> </a:t>
            </a:r>
            <a:r>
              <a:rPr lang="en-US" sz="2600" dirty="0" smtClean="0">
                <a:solidFill>
                  <a:srgbClr val="008E40"/>
                </a:solidFill>
                <a:cs typeface="Arial" charset="0"/>
              </a:rPr>
              <a:t>independently</a:t>
            </a:r>
            <a:r>
              <a:rPr lang="en-US" sz="2600" dirty="0" smtClean="0">
                <a:cs typeface="Arial" charset="0"/>
              </a:rPr>
              <a:t>.</a:t>
            </a:r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endParaRPr lang="en-US" sz="2600" dirty="0" smtClean="0">
              <a:cs typeface="Arial" charset="0"/>
            </a:endParaRPr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endParaRPr lang="en-US" sz="2600" dirty="0" smtClean="0">
              <a:cs typeface="Arial" charset="0"/>
            </a:endParaRPr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endParaRPr lang="en-US" sz="2600" dirty="0" smtClean="0">
              <a:cs typeface="Arial" charset="0"/>
            </a:endParaRPr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  <a:buFont typeface="Wingdings 2" pitchFamily="18" charset="2"/>
              <a:buNone/>
            </a:pPr>
            <a:endParaRPr lang="en-US" sz="2600" dirty="0" smtClean="0">
              <a:cs typeface="Arial" charset="0"/>
            </a:endParaRPr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  <a:buFont typeface="Wingdings 2" pitchFamily="18" charset="2"/>
              <a:buNone/>
            </a:pPr>
            <a:endParaRPr lang="he-IL" sz="2600" dirty="0" smtClean="0"/>
          </a:p>
        </p:txBody>
      </p:sp>
    </p:spTree>
    <p:extLst>
      <p:ext uri="{BB962C8B-B14F-4D97-AF65-F5344CB8AC3E}">
        <p14:creationId xmlns:p14="http://schemas.microsoft.com/office/powerpoint/2010/main" val="38919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Data Collection Tools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3637384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/>
              <a:t>We used a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semi-structured interview </a:t>
            </a:r>
            <a:r>
              <a:rPr lang="en-US" sz="2600" dirty="0"/>
              <a:t>to collect data about the participating in-service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teachers'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beliefs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knowledge</a:t>
            </a:r>
            <a:r>
              <a:rPr lang="en-US" sz="2600" dirty="0"/>
              <a:t> regarding the ICT integration in mathematics teaching at the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beginning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end</a:t>
            </a:r>
            <a:r>
              <a:rPr lang="en-US" sz="2600" dirty="0"/>
              <a:t> of the academic year. </a:t>
            </a:r>
            <a:endParaRPr lang="en-US" sz="2600" dirty="0" smtClean="0"/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 smtClean="0"/>
              <a:t>At </a:t>
            </a:r>
            <a:r>
              <a:rPr lang="en-US" sz="2600" dirty="0"/>
              <a:t>the same time, we used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observations</a:t>
            </a:r>
            <a:r>
              <a:rPr lang="en-US" sz="2600" dirty="0"/>
              <a:t> to assess their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actual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integration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052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Data Analysis Tools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429472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/>
              <a:t>To analyze the data, we used the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</a:t>
            </a:r>
            <a:r>
              <a:rPr lang="de-DE" sz="2600" dirty="0" smtClean="0">
                <a:solidFill>
                  <a:srgbClr val="008E40"/>
                </a:solidFill>
                <a:cs typeface="Arial" charset="0"/>
              </a:rPr>
              <a:t>nnovation</a:t>
            </a:r>
            <a:r>
              <a:rPr lang="de-DE" sz="2600" dirty="0" smtClean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Diffusion Model </a:t>
            </a:r>
            <a:r>
              <a:rPr lang="de-DE" sz="2600" dirty="0"/>
              <a:t>(Rogers, 2003) in order to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categorize</a:t>
            </a:r>
            <a:r>
              <a:rPr lang="de-DE" sz="2600" dirty="0"/>
              <a:t> the in-service teachers'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beliefs</a:t>
            </a:r>
            <a:r>
              <a:rPr lang="de-DE" sz="2600" dirty="0"/>
              <a:t> and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practices</a:t>
            </a:r>
            <a:r>
              <a:rPr lang="de-DE" sz="2600" dirty="0"/>
              <a:t> of the integration of ICT into mathematics teaching. </a:t>
            </a:r>
            <a:endParaRPr lang="de-DE" sz="2600" dirty="0" smtClean="0"/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600" dirty="0"/>
              <a:t>Doing so, we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identified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factors</a:t>
            </a:r>
            <a:r>
              <a:rPr lang="de-DE" sz="2600" dirty="0"/>
              <a:t> that could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affect</a:t>
            </a:r>
            <a:r>
              <a:rPr lang="de-DE" sz="2600" dirty="0"/>
              <a:t> the innovation diffusion in each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stage</a:t>
            </a:r>
            <a:r>
              <a:rPr lang="de-DE" sz="2600" dirty="0"/>
              <a:t> regarding the in-service teachers' </a:t>
            </a:r>
            <a:r>
              <a:rPr lang="de-DE" sz="2600" dirty="0">
                <a:solidFill>
                  <a:srgbClr val="008E40"/>
                </a:solidFill>
                <a:cs typeface="Arial" charset="0"/>
              </a:rPr>
              <a:t>use</a:t>
            </a:r>
            <a:r>
              <a:rPr lang="de-DE" sz="2600" dirty="0"/>
              <a:t> of ICT in teaching mathematics.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155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אופק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1367</TotalTime>
  <Words>1145</Words>
  <Application>Microsoft Office PowerPoint</Application>
  <PresentationFormat>‫הצגה על המסך (4:3)</PresentationFormat>
  <Paragraphs>91</Paragraphs>
  <Slides>23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24" baseType="lpstr">
      <vt:lpstr>מפנה השמש</vt:lpstr>
      <vt:lpstr>Professional Development School as a Catalyst for In-service Teachers' Integration of ICT </vt:lpstr>
      <vt:lpstr>Introduction</vt:lpstr>
      <vt:lpstr>Introduction</vt:lpstr>
      <vt:lpstr>Introduction</vt:lpstr>
      <vt:lpstr>Innovation Diffusion Model</vt:lpstr>
      <vt:lpstr>Research Process</vt:lpstr>
      <vt:lpstr>Research Process</vt:lpstr>
      <vt:lpstr>Data Collection Tools</vt:lpstr>
      <vt:lpstr>Data Analysis Tools</vt:lpstr>
      <vt:lpstr>Findings – At the Beginning</vt:lpstr>
      <vt:lpstr>Findings – At the Beginning</vt:lpstr>
      <vt:lpstr>Findings – At the Beginning</vt:lpstr>
      <vt:lpstr>Findings - Persuasion, Decision and Adoption</vt:lpstr>
      <vt:lpstr>Findings - Implementation</vt:lpstr>
      <vt:lpstr>Findings - Implementation</vt:lpstr>
      <vt:lpstr>Findings - Confirmation</vt:lpstr>
      <vt:lpstr>Findings - Confirmation</vt:lpstr>
      <vt:lpstr>Findings - Confirmation</vt:lpstr>
      <vt:lpstr>Discussion</vt:lpstr>
      <vt:lpstr>Discussion</vt:lpstr>
      <vt:lpstr>Discussion</vt:lpstr>
      <vt:lpstr>Discussion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moe</dc:creator>
  <cp:lastModifiedBy>Teacher</cp:lastModifiedBy>
  <cp:revision>152</cp:revision>
  <cp:lastPrinted>2016-07-21T07:05:54Z</cp:lastPrinted>
  <dcterms:created xsi:type="dcterms:W3CDTF">2012-06-03T09:46:22Z</dcterms:created>
  <dcterms:modified xsi:type="dcterms:W3CDTF">2016-07-21T14:38:57Z</dcterms:modified>
</cp:coreProperties>
</file>